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notesSlides/notesSlide9.xml" ContentType="application/vnd.openxmlformats-officedocument.presentationml.notesSlide+xml"/>
  <Override PartName="/ppt/notesSlides/notesSlide16.xml" ContentType="application/vnd.openxmlformats-officedocument.presentationml.notesSlide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slideLayouts/slideLayout5.xml" ContentType="application/vnd.openxmlformats-officedocument.presentationml.slideLayout+xml"/>
  <Override PartName="/ppt/notesSlides/notesSlide12.xml" ContentType="application/vnd.openxmlformats-officedocument.presentationml.notesSlide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22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notesSlides/notesSlide5.xml" ContentType="application/vnd.openxmlformats-officedocument.presentationml.notes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17.xml" ContentType="application/vnd.openxmlformats-officedocument.presentationml.notes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slides/slide23.xml" ContentType="application/vnd.openxmlformats-officedocument.presentationml.slide+xml"/>
  <Override PartName="/ppt/notesSlides/notesSlide6.xml" ContentType="application/vnd.openxmlformats-officedocument.presentationml.notesSlide+xml"/>
  <Override PartName="/ppt/slides/slide1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20.xml" ContentType="application/vnd.openxmlformats-officedocument.presentationml.slide+xml"/>
  <Override PartName="/ppt/notesSlides/notesSlide7.xml" ContentType="application/vnd.openxmlformats-officedocument.presentationml.notesSlide+xml"/>
  <Override PartName="/ppt/slides/slide17.xml" ContentType="application/vnd.openxmlformats-officedocument.presentationml.slide+xml"/>
  <Override PartName="/ppt/notesSlides/notesSlide3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notesSlides/notesSlide8.xml" ContentType="application/vnd.openxmlformats-officedocument.presentationml.notesSlide+xml"/>
  <Default Extension="wmf" ContentType="image/x-wmf"/>
  <Override PartName="/ppt/notesSlides/notesSlide15.xml" ContentType="application/vnd.openxmlformats-officedocument.presentationml.notesSlide+xml"/>
  <Override PartName="/ppt/notesSlides/notesSlide11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18" r:id="rId1"/>
  </p:sldMasterIdLst>
  <p:notesMasterIdLst>
    <p:notesMasterId r:id="rId28"/>
  </p:notesMasterIdLst>
  <p:sldIdLst>
    <p:sldId id="256" r:id="rId2"/>
    <p:sldId id="257" r:id="rId3"/>
    <p:sldId id="258" r:id="rId4"/>
    <p:sldId id="260" r:id="rId5"/>
    <p:sldId id="261" r:id="rId6"/>
    <p:sldId id="262" r:id="rId7"/>
    <p:sldId id="284" r:id="rId8"/>
    <p:sldId id="268" r:id="rId9"/>
    <p:sldId id="276" r:id="rId10"/>
    <p:sldId id="269" r:id="rId11"/>
    <p:sldId id="270" r:id="rId12"/>
    <p:sldId id="271" r:id="rId13"/>
    <p:sldId id="272" r:id="rId14"/>
    <p:sldId id="273" r:id="rId15"/>
    <p:sldId id="264" r:id="rId16"/>
    <p:sldId id="277" r:id="rId17"/>
    <p:sldId id="278" r:id="rId18"/>
    <p:sldId id="283" r:id="rId19"/>
    <p:sldId id="280" r:id="rId20"/>
    <p:sldId id="263" r:id="rId21"/>
    <p:sldId id="275" r:id="rId22"/>
    <p:sldId id="265" r:id="rId23"/>
    <p:sldId id="274" r:id="rId24"/>
    <p:sldId id="266" r:id="rId25"/>
    <p:sldId id="267" r:id="rId26"/>
    <p:sldId id="282" r:id="rId27"/>
  </p:sldIdLst>
  <p:sldSz cx="9144000" cy="6858000" type="screen4x3"/>
  <p:notesSz cx="6858000" cy="9144000"/>
  <p:defaultTextStyle>
    <a:defPPr>
      <a:defRPr lang="nn-NO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11" d="100"/>
          <a:sy n="111" d="100"/>
        </p:scale>
        <p:origin x="-80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notesMaster" Target="notesMasters/notesMaster1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0D6E63-373B-864A-B00F-C837B0518A51}" type="datetimeFigureOut">
              <a:rPr lang="nn-NO" smtClean="0"/>
              <a:pPr/>
              <a:t>28-10-10</a:t>
            </a:fld>
            <a:endParaRPr lang="nb-NO"/>
          </a:p>
        </p:txBody>
      </p:sp>
      <p:sp>
        <p:nvSpPr>
          <p:cNvPr id="4" name="Plassholder for lysbil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Plassholder for nota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291D08-8CCB-554C-88A3-3BDA01EFC381}" type="slidenum">
              <a:rPr lang="nb-NO" smtClean="0"/>
              <a:pPr/>
              <a:t>‹#›</a:t>
            </a:fld>
            <a:endParaRPr lang="nb-N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Plasser permen inn i en</a:t>
            </a:r>
            <a:r>
              <a:rPr lang="nb-NO" baseline="0" dirty="0" smtClean="0"/>
              <a:t> </a:t>
            </a:r>
            <a:r>
              <a:rPr lang="nb-NO" baseline="0" dirty="0" err="1" smtClean="0"/>
              <a:t>utdanningsparadimatisk</a:t>
            </a:r>
            <a:r>
              <a:rPr lang="nb-NO" baseline="0" dirty="0" smtClean="0"/>
              <a:t> sammenheng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91D08-8CCB-554C-88A3-3BDA01EFC381}" type="slidenum">
              <a:rPr lang="nb-NO" smtClean="0"/>
              <a:pPr/>
              <a:t>2</a:t>
            </a:fld>
            <a:endParaRPr lang="nb-NO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err="1" smtClean="0"/>
              <a:t>Neuner</a:t>
            </a:r>
            <a:r>
              <a:rPr lang="nb-NO" dirty="0" smtClean="0"/>
              <a:t> og </a:t>
            </a:r>
            <a:r>
              <a:rPr lang="nb-NO" dirty="0" err="1" smtClean="0"/>
              <a:t>Huhnfeld</a:t>
            </a:r>
            <a:r>
              <a:rPr lang="nb-NO" dirty="0" smtClean="0"/>
              <a:t> 1993 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F68654-3BFC-8042-8E5A-442B0BE4128C}" type="slidenum">
              <a:rPr lang="nb-NO" smtClean="0"/>
              <a:pPr/>
              <a:t>14</a:t>
            </a:fld>
            <a:endParaRPr lang="nb-NO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Læreren kan </a:t>
            </a:r>
            <a:r>
              <a:rPr lang="nb-NO" dirty="0" err="1" smtClean="0"/>
              <a:t>velge:innhold</a:t>
            </a:r>
            <a:r>
              <a:rPr lang="nb-NO" dirty="0" smtClean="0"/>
              <a:t> og metode i sin undervisning: </a:t>
            </a:r>
            <a:r>
              <a:rPr lang="nb-NO" dirty="0" err="1" smtClean="0"/>
              <a:t>inquiry</a:t>
            </a:r>
            <a:endParaRPr lang="nb-NO" dirty="0" smtClean="0"/>
          </a:p>
          <a:p>
            <a:r>
              <a:rPr lang="nb-NO" dirty="0" smtClean="0"/>
              <a:t>Hva er forskjellig fra Norge når det gjelder standarder?</a:t>
            </a:r>
          </a:p>
          <a:p>
            <a:r>
              <a:rPr lang="nb-NO" dirty="0" smtClean="0"/>
              <a:t>Grammatikk: sammenligne noe. En beskrivende</a:t>
            </a:r>
            <a:r>
              <a:rPr lang="nb-NO" baseline="0" dirty="0" smtClean="0"/>
              <a:t> tekt.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91D08-8CCB-554C-88A3-3BDA01EFC381}" type="slidenum">
              <a:rPr lang="nb-NO" smtClean="0"/>
              <a:pPr/>
              <a:t>15</a:t>
            </a:fld>
            <a:endParaRPr lang="nb-NO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©2009 by </a:t>
            </a:r>
            <a:r>
              <a:rPr lang="nb-NO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</a:t>
            </a:r>
            <a:r>
              <a:rPr lang="nb-NO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International Association for </a:t>
            </a:r>
            <a:r>
              <a:rPr lang="nb-NO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</a:t>
            </a:r>
            <a:r>
              <a:rPr lang="nb-NO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nb-NO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Evaluation</a:t>
            </a:r>
            <a:r>
              <a:rPr lang="nb-NO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nb-NO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of</a:t>
            </a:r>
            <a:endParaRPr lang="nb-NO" sz="12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nb-NO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Educational</a:t>
            </a:r>
            <a:r>
              <a:rPr lang="nb-NO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nb-NO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Achievement</a:t>
            </a:r>
            <a:r>
              <a:rPr lang="nb-NO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(IEA), Amsterdam, </a:t>
            </a:r>
            <a:r>
              <a:rPr lang="nb-NO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</a:t>
            </a:r>
            <a:r>
              <a:rPr lang="nb-NO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nb-NO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Netherlands</a:t>
            </a:r>
            <a:r>
              <a:rPr lang="nb-NO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endParaRPr lang="nb-NO" sz="12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nb-NO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Mange tekster kan ikke klassifiseres i disse kategoriene. Litteratur blir informasjon ( Åsne Seierstad)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63EB6-CA53-DE42-94F9-0E0CFE68660B}" type="slidenum">
              <a:rPr lang="nb-NO" smtClean="0"/>
              <a:pPr/>
              <a:t>16</a:t>
            </a:fld>
            <a:endParaRPr lang="nb-NO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Anne lena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F68654-3BFC-8042-8E5A-442B0BE4128C}" type="slidenum">
              <a:rPr lang="nb-NO" smtClean="0"/>
              <a:pPr/>
              <a:t>17</a:t>
            </a:fld>
            <a:endParaRPr lang="nb-NO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buFont typeface="Wingdings" charset="2"/>
              <a:buNone/>
            </a:pPr>
            <a:r>
              <a:rPr lang="nb-NO" i="1" dirty="0" smtClean="0">
                <a:solidFill>
                  <a:schemeClr val="hlink"/>
                </a:solidFill>
              </a:rPr>
              <a:t>Vi må utvikle en bedre </a:t>
            </a:r>
            <a:r>
              <a:rPr lang="nb-NO" b="1" i="1" dirty="0" smtClean="0">
                <a:solidFill>
                  <a:schemeClr val="hlink"/>
                </a:solidFill>
              </a:rPr>
              <a:t>vurderingskultur. </a:t>
            </a:r>
            <a:r>
              <a:rPr lang="nb-NO" i="1" dirty="0" smtClean="0">
                <a:solidFill>
                  <a:schemeClr val="hlink"/>
                </a:solidFill>
              </a:rPr>
              <a:t>Den må fokusere på kompetansemål og elevenes </a:t>
            </a:r>
            <a:r>
              <a:rPr lang="nb-NO" i="1" dirty="0" err="1" smtClean="0">
                <a:solidFill>
                  <a:schemeClr val="hlink"/>
                </a:solidFill>
              </a:rPr>
              <a:t>mestring</a:t>
            </a:r>
            <a:r>
              <a:rPr lang="nb-NO" i="1" dirty="0" smtClean="0">
                <a:solidFill>
                  <a:schemeClr val="hlink"/>
                </a:solidFill>
              </a:rPr>
              <a:t>.</a:t>
            </a:r>
          </a:p>
          <a:p>
            <a:pPr eaLnBrk="1" hangingPunct="1">
              <a:buFont typeface="Wingdings" charset="2"/>
              <a:buNone/>
            </a:pPr>
            <a:r>
              <a:rPr lang="nb-NO" sz="1100" dirty="0" smtClean="0">
                <a:solidFill>
                  <a:schemeClr val="hlink"/>
                </a:solidFill>
              </a:rPr>
              <a:t>Erling Lars Dale</a:t>
            </a:r>
          </a:p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91D08-8CCB-554C-88A3-3BDA01EFC381}" type="slidenum">
              <a:rPr lang="nb-NO" smtClean="0"/>
              <a:pPr/>
              <a:t>20</a:t>
            </a:fld>
            <a:endParaRPr lang="nb-NO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Kopiert fra presentasjon Heike </a:t>
            </a:r>
            <a:r>
              <a:rPr lang="nb-NO" dirty="0" err="1" smtClean="0"/>
              <a:t>Speitz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91D08-8CCB-554C-88A3-3BDA01EFC381}" type="slidenum">
              <a:rPr lang="nb-NO" smtClean="0"/>
              <a:pPr/>
              <a:t>23</a:t>
            </a:fld>
            <a:endParaRPr lang="nb-NO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7F00E26-F329-BA46-A96A-8E7FF5C03686}" type="slidenum">
              <a:rPr lang="nb-NO"/>
              <a:pPr/>
              <a:t>25</a:t>
            </a:fld>
            <a:endParaRPr lang="nb-NO"/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nb-NO"/>
              <a:t>Spør lærerne hva de legger i målene</a:t>
            </a: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F68654-3BFC-8042-8E5A-442B0BE4128C}" type="slidenum">
              <a:rPr lang="nb-NO" smtClean="0"/>
              <a:pPr/>
              <a:t>26</a:t>
            </a:fld>
            <a:endParaRPr lang="nb-NO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Beskrive betydningen av læringssyn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91D08-8CCB-554C-88A3-3BDA01EFC381}" type="slidenum">
              <a:rPr lang="nb-NO" smtClean="0"/>
              <a:pPr/>
              <a:t>3</a:t>
            </a:fld>
            <a:endParaRPr lang="nb-NO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Turner-</a:t>
            </a:r>
            <a:r>
              <a:rPr lang="nb-NO" baseline="0" dirty="0" smtClean="0"/>
              <a:t> </a:t>
            </a:r>
            <a:r>
              <a:rPr lang="nb-NO" baseline="0" dirty="0" err="1" smtClean="0"/>
              <a:t>Bisset</a:t>
            </a:r>
            <a:r>
              <a:rPr lang="nb-NO" baseline="0" dirty="0" smtClean="0"/>
              <a:t> 2001, s. 10-11 </a:t>
            </a:r>
            <a:r>
              <a:rPr lang="nb-NO" baseline="0" dirty="0" err="1" smtClean="0"/>
              <a:t>expert</a:t>
            </a:r>
            <a:r>
              <a:rPr lang="nb-NO" baseline="0" dirty="0" smtClean="0"/>
              <a:t> teaching. London David </a:t>
            </a:r>
            <a:r>
              <a:rPr lang="nb-NO" baseline="0" dirty="0" err="1" smtClean="0"/>
              <a:t>Fulton</a:t>
            </a:r>
            <a:endParaRPr lang="nb-NO" baseline="0" dirty="0" smtClean="0"/>
          </a:p>
          <a:p>
            <a:r>
              <a:rPr lang="nb-NO" baseline="0" dirty="0" smtClean="0"/>
              <a:t>Hva er didaktikk og undervisningens kunst?</a:t>
            </a:r>
          </a:p>
          <a:p>
            <a:r>
              <a:rPr lang="nb-NO" baseline="0" dirty="0" smtClean="0"/>
              <a:t>1 Gjøring. Arbeide med tekster og gjøre oppgaver</a:t>
            </a:r>
          </a:p>
          <a:p>
            <a:r>
              <a:rPr lang="nb-NO" baseline="0" dirty="0" smtClean="0"/>
              <a:t>2 se på noe for å forstå verden bedre  eks kunst campingbil</a:t>
            </a:r>
          </a:p>
          <a:p>
            <a:r>
              <a:rPr lang="nb-NO" baseline="0" dirty="0" smtClean="0"/>
              <a:t>3 yrkesfag mesterlære, instruks</a:t>
            </a:r>
          </a:p>
          <a:p>
            <a:r>
              <a:rPr lang="nb-NO" baseline="0" dirty="0" smtClean="0"/>
              <a:t>4 et mini universitetsfag</a:t>
            </a:r>
          </a:p>
          <a:p>
            <a:r>
              <a:rPr lang="nb-NO" baseline="0" dirty="0" smtClean="0"/>
              <a:t>5 vurdering for </a:t>
            </a:r>
            <a:r>
              <a:rPr lang="nb-NO" baseline="0" dirty="0" err="1" smtClean="0"/>
              <a:t>læring-</a:t>
            </a:r>
            <a:r>
              <a:rPr lang="nb-NO" baseline="0" dirty="0" smtClean="0"/>
              <a:t> rubrikker, mål og måloppnåelse</a:t>
            </a:r>
          </a:p>
          <a:p>
            <a:r>
              <a:rPr lang="nb-NO" baseline="0" dirty="0" smtClean="0"/>
              <a:t>6 elevene deltar og </a:t>
            </a:r>
            <a:r>
              <a:rPr lang="nb-NO" baseline="0" dirty="0" err="1" smtClean="0"/>
              <a:t>refkelterer</a:t>
            </a:r>
            <a:r>
              <a:rPr lang="nb-NO" baseline="0" dirty="0" smtClean="0"/>
              <a:t> over mål og kjennetegn, </a:t>
            </a:r>
            <a:r>
              <a:rPr lang="nb-NO" baseline="0" dirty="0" err="1" smtClean="0"/>
              <a:t>øivet</a:t>
            </a:r>
            <a:r>
              <a:rPr lang="nb-NO" baseline="0" dirty="0" smtClean="0"/>
              <a:t> generelt</a:t>
            </a:r>
          </a:p>
          <a:p>
            <a:r>
              <a:rPr lang="nb-NO" baseline="0" dirty="0" smtClean="0"/>
              <a:t>7 visse kunnskaper og ferdigheter eder til generell kompetanse.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BACF93-8FCC-9349-B0A7-ED505B2B12B1}" type="slidenum">
              <a:rPr lang="nb-NO" smtClean="0"/>
              <a:pPr/>
              <a:t>4</a:t>
            </a:fld>
            <a:endParaRPr lang="nb-NO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err="1" smtClean="0"/>
              <a:t>Schulman</a:t>
            </a:r>
            <a:r>
              <a:rPr lang="nb-NO" dirty="0" smtClean="0"/>
              <a:t> 87, </a:t>
            </a:r>
            <a:r>
              <a:rPr lang="nb-NO" dirty="0" err="1" smtClean="0"/>
              <a:t>Pachler&amp;Field</a:t>
            </a:r>
            <a:r>
              <a:rPr lang="nb-NO" dirty="0" smtClean="0"/>
              <a:t> 2001</a:t>
            </a:r>
          </a:p>
          <a:p>
            <a:pPr>
              <a:buNone/>
            </a:pPr>
            <a:r>
              <a:rPr lang="nb-NO" dirty="0" smtClean="0"/>
              <a:t>En profesjonell lærer har </a:t>
            </a:r>
          </a:p>
          <a:p>
            <a:r>
              <a:rPr lang="nb-NO" dirty="0" smtClean="0"/>
              <a:t>Teoretisk kunnskap: Teorier og begrep</a:t>
            </a:r>
          </a:p>
          <a:p>
            <a:r>
              <a:rPr lang="nb-NO" dirty="0" smtClean="0"/>
              <a:t>Praktisk kunnskap: rutiner, prosedyrer, prosesser</a:t>
            </a:r>
          </a:p>
          <a:p>
            <a:r>
              <a:rPr lang="nb-NO" dirty="0" smtClean="0"/>
              <a:t>Taus kunnskap: det som blir uuttalt</a:t>
            </a:r>
          </a:p>
          <a:p>
            <a:r>
              <a:rPr lang="nb-NO" dirty="0" smtClean="0"/>
              <a:t>Pedagogisk fagkunnskap: hvordan tilpasse faget til elever, vite hva som er vanskelig, strategier for å undervise spesielle ting</a:t>
            </a:r>
          </a:p>
          <a:p>
            <a:endParaRPr lang="nb-NO" dirty="0" smtClean="0"/>
          </a:p>
          <a:p>
            <a:r>
              <a:rPr lang="nb-NO" dirty="0" smtClean="0"/>
              <a:t>KNOW-HOW: en blanding av det over</a:t>
            </a:r>
          </a:p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BACF93-8FCC-9349-B0A7-ED505B2B12B1}" type="slidenum">
              <a:rPr lang="nb-NO" smtClean="0"/>
              <a:pPr/>
              <a:t>5</a:t>
            </a:fld>
            <a:endParaRPr lang="nb-NO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En profesjonell lærer er et medlem o en profesjonelt</a:t>
            </a:r>
            <a:r>
              <a:rPr lang="nb-NO" baseline="0" dirty="0" smtClean="0"/>
              <a:t> samfunn som er klar til, har vilje til og i stand til å undervise og lære av sin egen undervisning. Elementene i teorien består av å være : rede: har visjoner, villig – er motivert, i stand til – kan og er i stand til, reflektere – lære av erfaringer og gruppeorientert – handler som et medlem i et profesjonelt samfunn.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F68654-3BFC-8042-8E5A-442B0BE4128C}" type="slidenum">
              <a:rPr lang="nb-NO" smtClean="0"/>
              <a:pPr/>
              <a:t>6</a:t>
            </a:fld>
            <a:endParaRPr lang="nb-NO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err="1" smtClean="0"/>
              <a:t>Maraco</a:t>
            </a:r>
            <a:r>
              <a:rPr lang="nb-NO" dirty="0" smtClean="0"/>
              <a:t> 2003, i </a:t>
            </a:r>
            <a:r>
              <a:rPr lang="nb-NO" dirty="0" err="1" smtClean="0"/>
              <a:t>Modern</a:t>
            </a:r>
            <a:r>
              <a:rPr lang="nb-NO" dirty="0" smtClean="0"/>
              <a:t> Foreign </a:t>
            </a:r>
            <a:r>
              <a:rPr lang="nb-NO" dirty="0" err="1" smtClean="0"/>
              <a:t>Languages</a:t>
            </a:r>
            <a:r>
              <a:rPr lang="nb-NO" dirty="0" smtClean="0"/>
              <a:t>: et mer krevende fag å undervise. Lite drahjelp fra </a:t>
            </a:r>
            <a:r>
              <a:rPr lang="nb-NO" dirty="0" err="1" smtClean="0"/>
              <a:t>mndighetene</a:t>
            </a:r>
            <a:r>
              <a:rPr lang="nb-NO" smtClean="0"/>
              <a:t>.</a:t>
            </a:r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91D08-8CCB-554C-88A3-3BDA01EFC381}" type="slidenum">
              <a:rPr lang="nb-NO" smtClean="0"/>
              <a:pPr/>
              <a:t>9</a:t>
            </a:fld>
            <a:endParaRPr lang="nb-NO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Hva  et vi om språklæring i dag?</a:t>
            </a:r>
          </a:p>
          <a:p>
            <a:r>
              <a:rPr lang="nb-NO" dirty="0" smtClean="0"/>
              <a:t>Eksempel: 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F68654-3BFC-8042-8E5A-442B0BE4128C}" type="slidenum">
              <a:rPr lang="nb-NO" smtClean="0"/>
              <a:pPr/>
              <a:t>10</a:t>
            </a:fld>
            <a:endParaRPr lang="nb-NO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Hva  et vi om språklæring i dag?</a:t>
            </a:r>
          </a:p>
          <a:p>
            <a:r>
              <a:rPr lang="nb-NO" smtClean="0"/>
              <a:t>Eksempel: 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F68654-3BFC-8042-8E5A-442B0BE4128C}" type="slidenum">
              <a:rPr lang="nb-NO" smtClean="0"/>
              <a:pPr/>
              <a:t>11</a:t>
            </a:fld>
            <a:endParaRPr lang="nb-NO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En oppgave som går på hva som er bra å ha på et rom basert på det samfunnet vi lever i</a:t>
            </a:r>
            <a:r>
              <a:rPr lang="nb-NO" baseline="0" dirty="0" smtClean="0"/>
              <a:t> teknologisk og helsemessig.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F68654-3BFC-8042-8E5A-442B0BE4128C}" type="slidenum">
              <a:rPr lang="nb-NO" smtClean="0"/>
              <a:pPr/>
              <a:t>13</a:t>
            </a:fld>
            <a:endParaRPr lang="nb-NO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ssholder for dato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F2368-F371-244F-9191-FE5D127CEF62}" type="datetimeFigureOut">
              <a:rPr lang="nn-NO" smtClean="0"/>
              <a:pPr/>
              <a:t>28-10-10</a:t>
            </a:fld>
            <a:endParaRPr lang="nb-NO"/>
          </a:p>
        </p:txBody>
      </p:sp>
      <p:sp>
        <p:nvSpPr>
          <p:cNvPr id="17" name="Plassholder for bunntekst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29" name="Plassholder for lysbildenumm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D1C59-B8FB-4BC6-84FE-FD700C7CFC4F}" type="slidenum">
              <a:rPr lang="nb-NO" smtClean="0"/>
              <a:pPr/>
              <a:t>‹#›</a:t>
            </a:fld>
            <a:endParaRPr lang="nb-NO"/>
          </a:p>
        </p:txBody>
      </p:sp>
      <p:sp>
        <p:nvSpPr>
          <p:cNvPr id="32" name="Rektangel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ktangel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0" name="Rektangel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1" name="Rektangel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2" name="Rektangel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tel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</a:lstStyle>
          <a:p>
            <a:r>
              <a:rPr kumimoji="0" lang="nb-NO" smtClean="0"/>
              <a:t>Klikk for å redigere tittelstil</a:t>
            </a:r>
            <a:endParaRPr kumimoji="0" lang="en-US"/>
          </a:p>
        </p:txBody>
      </p:sp>
      <p:sp>
        <p:nvSpPr>
          <p:cNvPr id="9" name="Undertittel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b-NO" smtClean="0"/>
              <a:t>Klikk for å redigere undertittelstil i malen</a:t>
            </a:r>
            <a:endParaRPr kumimoji="0" lang="en-US"/>
          </a:p>
        </p:txBody>
      </p:sp>
      <p:sp>
        <p:nvSpPr>
          <p:cNvPr id="56" name="Rektangel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5" name="Rektangel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6" name="Rektangel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7" name="Rektangel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b-NO" smtClean="0"/>
              <a:t>Klikk for å redigere tittelstil</a:t>
            </a:r>
            <a:endParaRPr kumimoji="0" lang="en-US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b-NO" smtClean="0"/>
              <a:t>Klikk for å redigere tekststiler i malen</a:t>
            </a:r>
          </a:p>
          <a:p>
            <a:pPr lvl="1" eaLnBrk="1" latinLnBrk="0" hangingPunct="1"/>
            <a:r>
              <a:rPr lang="nb-NO" smtClean="0"/>
              <a:t>Andre nivå</a:t>
            </a:r>
          </a:p>
          <a:p>
            <a:pPr lvl="2" eaLnBrk="1" latinLnBrk="0" hangingPunct="1"/>
            <a:r>
              <a:rPr lang="nb-NO" smtClean="0"/>
              <a:t>Tredje nivå</a:t>
            </a:r>
          </a:p>
          <a:p>
            <a:pPr lvl="3" eaLnBrk="1" latinLnBrk="0" hangingPunct="1"/>
            <a:r>
              <a:rPr lang="nb-NO" smtClean="0"/>
              <a:t>Fjerde nivå</a:t>
            </a:r>
          </a:p>
          <a:p>
            <a:pPr lvl="4" eaLnBrk="1" latinLnBrk="0" hangingPunct="1"/>
            <a:r>
              <a:rPr lang="nb-NO" smtClean="0"/>
              <a:t>Femte nivå</a:t>
            </a:r>
            <a:endParaRPr kumimoji="0" lang="en-US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F2368-F371-244F-9191-FE5D127CEF62}" type="datetimeFigureOut">
              <a:rPr lang="nn-NO" smtClean="0"/>
              <a:pPr/>
              <a:t>28-10-10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9EE93-DFA0-204C-816D-4EF26301C52B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/>
          <a:p>
            <a:r>
              <a:rPr kumimoji="0" lang="nb-NO" smtClean="0"/>
              <a:t>Klikk for å redigere tittelstil</a:t>
            </a:r>
            <a:endParaRPr kumimoji="0" lang="en-US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/>
          <a:p>
            <a:pPr lvl="0" eaLnBrk="1" latinLnBrk="0" hangingPunct="1"/>
            <a:r>
              <a:rPr lang="nb-NO" smtClean="0"/>
              <a:t>Klikk for å redigere tekststiler i malen</a:t>
            </a:r>
          </a:p>
          <a:p>
            <a:pPr lvl="1" eaLnBrk="1" latinLnBrk="0" hangingPunct="1"/>
            <a:r>
              <a:rPr lang="nb-NO" smtClean="0"/>
              <a:t>Andre nivå</a:t>
            </a:r>
          </a:p>
          <a:p>
            <a:pPr lvl="2" eaLnBrk="1" latinLnBrk="0" hangingPunct="1"/>
            <a:r>
              <a:rPr lang="nb-NO" smtClean="0"/>
              <a:t>Tredje nivå</a:t>
            </a:r>
          </a:p>
          <a:p>
            <a:pPr lvl="3" eaLnBrk="1" latinLnBrk="0" hangingPunct="1"/>
            <a:r>
              <a:rPr lang="nb-NO" smtClean="0"/>
              <a:t>Fjerde nivå</a:t>
            </a:r>
          </a:p>
          <a:p>
            <a:pPr lvl="4" eaLnBrk="1" latinLnBrk="0" hangingPunct="1"/>
            <a:r>
              <a:rPr lang="nb-NO" smtClean="0"/>
              <a:t>Femte nivå</a:t>
            </a:r>
            <a:endParaRPr kumimoji="0" lang="en-US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F2368-F371-244F-9191-FE5D127CEF62}" type="datetimeFigureOut">
              <a:rPr lang="nn-NO" smtClean="0"/>
              <a:pPr/>
              <a:t>28-10-10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9EE93-DFA0-204C-816D-4EF26301C52B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b-NO" smtClean="0"/>
              <a:t>Klikk for å redigere tittelstil</a:t>
            </a:r>
            <a:endParaRPr kumimoji="0" lang="en-US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nb-NO" smtClean="0"/>
              <a:t>Klikk for å redigere tekststiler i malen</a:t>
            </a:r>
          </a:p>
          <a:p>
            <a:pPr lvl="1" eaLnBrk="1" latinLnBrk="0" hangingPunct="1"/>
            <a:r>
              <a:rPr lang="nb-NO" smtClean="0"/>
              <a:t>Andre nivå</a:t>
            </a:r>
          </a:p>
          <a:p>
            <a:pPr lvl="2" eaLnBrk="1" latinLnBrk="0" hangingPunct="1"/>
            <a:r>
              <a:rPr lang="nb-NO" smtClean="0"/>
              <a:t>Tredje nivå</a:t>
            </a:r>
          </a:p>
          <a:p>
            <a:pPr lvl="3" eaLnBrk="1" latinLnBrk="0" hangingPunct="1"/>
            <a:r>
              <a:rPr lang="nb-NO" smtClean="0"/>
              <a:t>Fjerde nivå</a:t>
            </a:r>
          </a:p>
          <a:p>
            <a:pPr lvl="4" eaLnBrk="1" latinLnBrk="0" hangingPunct="1"/>
            <a:r>
              <a:rPr lang="nb-NO" smtClean="0"/>
              <a:t>Femte nivå</a:t>
            </a:r>
            <a:endParaRPr kumimoji="0" lang="en-US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F2368-F371-244F-9191-FE5D127CEF62}" type="datetimeFigureOut">
              <a:rPr lang="nn-NO" smtClean="0"/>
              <a:pPr/>
              <a:t>28-10-10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9EE93-DFA0-204C-816D-4EF26301C52B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Inndeling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i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Fri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Fri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i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Fri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Fri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Fri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Fri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1" name="Fri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Fri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3" name="Fri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4" name="Fri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5" name="Fri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6" name="Fri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Fri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b-NO" smtClean="0"/>
              <a:t>Klikk for å redigere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F2368-F371-244F-9191-FE5D127CEF62}" type="datetimeFigureOut">
              <a:rPr lang="nn-NO" smtClean="0"/>
              <a:pPr/>
              <a:t>28-10-10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9EE93-DFA0-204C-816D-4EF26301C52B}" type="slidenum">
              <a:rPr lang="nb-NO" smtClean="0"/>
              <a:pPr/>
              <a:t>‹#›</a:t>
            </a:fld>
            <a:endParaRPr lang="nb-NO"/>
          </a:p>
        </p:txBody>
      </p:sp>
      <p:sp>
        <p:nvSpPr>
          <p:cNvPr id="7" name="Rektangel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</a:lstStyle>
          <a:p>
            <a:r>
              <a:rPr kumimoji="0" lang="nb-NO" smtClean="0"/>
              <a:t>Klikk for å redigere tittelstil</a:t>
            </a:r>
            <a:endParaRPr kumimoji="0" lang="en-US"/>
          </a:p>
        </p:txBody>
      </p:sp>
      <p:sp>
        <p:nvSpPr>
          <p:cNvPr id="8" name="Rektangel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ktangel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ktangel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ktangel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ektangel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/>
          <a:p>
            <a:r>
              <a:rPr kumimoji="0" lang="nb-NO" smtClean="0"/>
              <a:t>Klikk for å redigere tittelstil</a:t>
            </a:r>
            <a:endParaRPr kumimoji="0" lang="en-US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nb-NO" smtClean="0"/>
              <a:t>Klikk for å redigere tekststiler i malen</a:t>
            </a:r>
          </a:p>
          <a:p>
            <a:pPr lvl="1" eaLnBrk="1" latinLnBrk="0" hangingPunct="1"/>
            <a:r>
              <a:rPr lang="nb-NO" smtClean="0"/>
              <a:t>Andre nivå</a:t>
            </a:r>
          </a:p>
          <a:p>
            <a:pPr lvl="2" eaLnBrk="1" latinLnBrk="0" hangingPunct="1"/>
            <a:r>
              <a:rPr lang="nb-NO" smtClean="0"/>
              <a:t>Tredje nivå</a:t>
            </a:r>
          </a:p>
          <a:p>
            <a:pPr lvl="3" eaLnBrk="1" latinLnBrk="0" hangingPunct="1"/>
            <a:r>
              <a:rPr lang="nb-NO" smtClean="0"/>
              <a:t>Fjerde nivå</a:t>
            </a:r>
          </a:p>
          <a:p>
            <a:pPr lvl="4" eaLnBrk="1" latinLnBrk="0" hangingPunct="1"/>
            <a:r>
              <a:rPr lang="nb-NO" smtClean="0"/>
              <a:t>Femte nivå</a:t>
            </a:r>
            <a:endParaRPr kumimoji="0" lang="en-US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nb-NO" smtClean="0"/>
              <a:t>Klikk for å redigere tekststiler i malen</a:t>
            </a:r>
          </a:p>
          <a:p>
            <a:pPr lvl="1" eaLnBrk="1" latinLnBrk="0" hangingPunct="1"/>
            <a:r>
              <a:rPr lang="nb-NO" smtClean="0"/>
              <a:t>Andre nivå</a:t>
            </a:r>
          </a:p>
          <a:p>
            <a:pPr lvl="2" eaLnBrk="1" latinLnBrk="0" hangingPunct="1"/>
            <a:r>
              <a:rPr lang="nb-NO" smtClean="0"/>
              <a:t>Tredje nivå</a:t>
            </a:r>
          </a:p>
          <a:p>
            <a:pPr lvl="3" eaLnBrk="1" latinLnBrk="0" hangingPunct="1"/>
            <a:r>
              <a:rPr lang="nb-NO" smtClean="0"/>
              <a:t>Fjerde nivå</a:t>
            </a:r>
          </a:p>
          <a:p>
            <a:pPr lvl="4" eaLnBrk="1" latinLnBrk="0" hangingPunct="1"/>
            <a:r>
              <a:rPr lang="nb-NO" smtClean="0"/>
              <a:t>Femte nivå</a:t>
            </a:r>
            <a:endParaRPr kumimoji="0" lang="en-US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F2368-F371-244F-9191-FE5D127CEF62}" type="datetimeFigureOut">
              <a:rPr lang="nn-NO" smtClean="0"/>
              <a:pPr/>
              <a:t>28-10-10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9EE93-DFA0-204C-816D-4EF26301C52B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ktangel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</a:lstStyle>
          <a:p>
            <a:r>
              <a:rPr kumimoji="0" lang="nb-NO" smtClean="0"/>
              <a:t>Klikk for å redigere tittelstil</a:t>
            </a:r>
            <a:endParaRPr kumimoji="0" lang="en-US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b-NO" smtClean="0"/>
              <a:t>Klikk for å redigere tekststiler i malen</a:t>
            </a:r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b-NO" smtClean="0"/>
              <a:t>Klikk for å redigere tekststiler i malen</a:t>
            </a:r>
          </a:p>
        </p:txBody>
      </p:sp>
      <p:sp>
        <p:nvSpPr>
          <p:cNvPr id="5" name="Plassholder for innhold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nb-NO" smtClean="0"/>
              <a:t>Klikk for å redigere tekststiler i malen</a:t>
            </a:r>
          </a:p>
          <a:p>
            <a:pPr lvl="1" eaLnBrk="1" latinLnBrk="0" hangingPunct="1"/>
            <a:r>
              <a:rPr lang="nb-NO" smtClean="0"/>
              <a:t>Andre nivå</a:t>
            </a:r>
          </a:p>
          <a:p>
            <a:pPr lvl="2" eaLnBrk="1" latinLnBrk="0" hangingPunct="1"/>
            <a:r>
              <a:rPr lang="nb-NO" smtClean="0"/>
              <a:t>Tredje nivå</a:t>
            </a:r>
          </a:p>
          <a:p>
            <a:pPr lvl="3" eaLnBrk="1" latinLnBrk="0" hangingPunct="1"/>
            <a:r>
              <a:rPr lang="nb-NO" smtClean="0"/>
              <a:t>Fjerde nivå</a:t>
            </a:r>
          </a:p>
          <a:p>
            <a:pPr lvl="4" eaLnBrk="1" latinLnBrk="0" hangingPunct="1"/>
            <a:r>
              <a:rPr lang="nb-NO" smtClean="0"/>
              <a:t>Femte nivå</a:t>
            </a:r>
            <a:endParaRPr kumimoji="0" lang="en-US"/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nb-NO" smtClean="0"/>
              <a:t>Klikk for å redigere tekststiler i malen</a:t>
            </a:r>
          </a:p>
          <a:p>
            <a:pPr lvl="1" eaLnBrk="1" latinLnBrk="0" hangingPunct="1"/>
            <a:r>
              <a:rPr lang="nb-NO" smtClean="0"/>
              <a:t>Andre nivå</a:t>
            </a:r>
          </a:p>
          <a:p>
            <a:pPr lvl="2" eaLnBrk="1" latinLnBrk="0" hangingPunct="1"/>
            <a:r>
              <a:rPr lang="nb-NO" smtClean="0"/>
              <a:t>Tredje nivå</a:t>
            </a:r>
          </a:p>
          <a:p>
            <a:pPr lvl="3" eaLnBrk="1" latinLnBrk="0" hangingPunct="1"/>
            <a:r>
              <a:rPr lang="nb-NO" smtClean="0"/>
              <a:t>Fjerde nivå</a:t>
            </a:r>
          </a:p>
          <a:p>
            <a:pPr lvl="4" eaLnBrk="1" latinLnBrk="0" hangingPunct="1"/>
            <a:r>
              <a:rPr lang="nb-NO" smtClean="0"/>
              <a:t>Femte nivå</a:t>
            </a:r>
            <a:endParaRPr kumimoji="0" lang="en-US"/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F2368-F371-244F-9191-FE5D127CEF62}" type="datetimeFigureOut">
              <a:rPr lang="nn-NO" smtClean="0"/>
              <a:pPr/>
              <a:t>28-10-10</a:t>
            </a:fld>
            <a:endParaRPr lang="nb-NO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9EE93-DFA0-204C-816D-4EF26301C52B}" type="slidenum">
              <a:rPr lang="nb-NO" smtClean="0"/>
              <a:pPr/>
              <a:t>‹#›</a:t>
            </a:fld>
            <a:endParaRPr lang="nb-NO"/>
          </a:p>
        </p:txBody>
      </p:sp>
      <p:sp>
        <p:nvSpPr>
          <p:cNvPr id="16" name="Rektangel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7" name="Rektangel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Rektangel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ktangel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Rektangel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Rektangel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Rektangel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ktangel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0" name="Rektangel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</a:lstStyle>
          <a:p>
            <a:r>
              <a:rPr kumimoji="0" lang="nb-NO" smtClean="0"/>
              <a:t>Klikk for å redigere tittelstil</a:t>
            </a:r>
            <a:endParaRPr kumimoji="0" lang="en-US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F2368-F371-244F-9191-FE5D127CEF62}" type="datetimeFigureOut">
              <a:rPr lang="nn-NO" smtClean="0"/>
              <a:pPr/>
              <a:t>28-10-10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9EE93-DFA0-204C-816D-4EF26301C52B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F2368-F371-244F-9191-FE5D127CEF62}" type="datetimeFigureOut">
              <a:rPr lang="nn-NO" smtClean="0"/>
              <a:pPr/>
              <a:t>28-10-10</a:t>
            </a:fld>
            <a:endParaRPr lang="nb-NO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9EE93-DFA0-204C-816D-4EF26301C52B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</a:lstStyle>
          <a:p>
            <a:r>
              <a:rPr kumimoji="0" lang="nb-NO" smtClean="0"/>
              <a:t>Klikk for å redigere tittelstil</a:t>
            </a:r>
            <a:endParaRPr kumimoji="0" lang="en-US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nb-NO" smtClean="0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nb-NO" smtClean="0"/>
              <a:t>Klikk for å redigere tekststiler i malen</a:t>
            </a:r>
          </a:p>
          <a:p>
            <a:pPr lvl="1" eaLnBrk="1" latinLnBrk="0" hangingPunct="1"/>
            <a:r>
              <a:rPr lang="nb-NO" smtClean="0"/>
              <a:t>Andre nivå</a:t>
            </a:r>
          </a:p>
          <a:p>
            <a:pPr lvl="2" eaLnBrk="1" latinLnBrk="0" hangingPunct="1"/>
            <a:r>
              <a:rPr lang="nb-NO" smtClean="0"/>
              <a:t>Tredje nivå</a:t>
            </a:r>
          </a:p>
          <a:p>
            <a:pPr lvl="3" eaLnBrk="1" latinLnBrk="0" hangingPunct="1"/>
            <a:r>
              <a:rPr lang="nb-NO" smtClean="0"/>
              <a:t>Fjerde nivå</a:t>
            </a:r>
          </a:p>
          <a:p>
            <a:pPr lvl="4" eaLnBrk="1" latinLnBrk="0" hangingPunct="1"/>
            <a:r>
              <a:rPr lang="nb-NO" smtClean="0"/>
              <a:t>Femte nivå</a:t>
            </a:r>
            <a:endParaRPr kumimoji="0" lang="en-US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F2368-F371-244F-9191-FE5D127CEF62}" type="datetimeFigureOut">
              <a:rPr lang="nn-NO" smtClean="0"/>
              <a:pPr/>
              <a:t>28-10-10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9EE93-DFA0-204C-816D-4EF26301C52B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ktangel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9" name="Rett linje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uppe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Rett linje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Rett linje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Rett linje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tel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</a:lstStyle>
          <a:p>
            <a:r>
              <a:rPr kumimoji="0" lang="nb-NO" smtClean="0"/>
              <a:t>Klikk for å redigere tittelstil</a:t>
            </a:r>
            <a:endParaRPr kumimoji="0" lang="en-US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nb-NO" smtClean="0"/>
              <a:t>Klikk ikonet for å legge til bilde</a:t>
            </a:r>
            <a:endParaRPr kumimoji="0" lang="en-US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nb-NO" smtClean="0"/>
              <a:t>Klikk for å redigere tekststiler i malen</a:t>
            </a:r>
          </a:p>
        </p:txBody>
      </p:sp>
      <p:grpSp>
        <p:nvGrpSpPr>
          <p:cNvPr id="14" name="Gruppe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Rett linje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Rett linje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Rett linje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uppe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Rett linje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Rett linje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Rett linje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/>
          <a:p>
            <a:fld id="{310F2368-F371-244F-9191-FE5D127CEF62}" type="datetimeFigureOut">
              <a:rPr lang="nn-NO" smtClean="0"/>
              <a:pPr/>
              <a:t>28-10-10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/>
          <a:p>
            <a:fld id="{C939EE93-DFA0-204C-816D-4EF26301C52B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ktangel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ktangel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ktangel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ktangel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ektangel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Rektangel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6" name="Rektangel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7" name="Rektangel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Plassholder for tittel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/>
          <a:p>
            <a:r>
              <a:rPr kumimoji="0" lang="nb-NO" smtClean="0"/>
              <a:t>Klikk for å redigere tittelstil</a:t>
            </a:r>
            <a:endParaRPr kumimoji="0" lang="en-US"/>
          </a:p>
        </p:txBody>
      </p:sp>
      <p:sp>
        <p:nvSpPr>
          <p:cNvPr id="13" name="Plassholder for tekst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b-NO" smtClean="0"/>
              <a:t>Klikk for å redigere tekststiler i malen</a:t>
            </a:r>
          </a:p>
          <a:p>
            <a:pPr lvl="1" eaLnBrk="1" latinLnBrk="0" hangingPunct="1"/>
            <a:r>
              <a:rPr kumimoji="0" lang="nb-NO" smtClean="0"/>
              <a:t>Andre nivå</a:t>
            </a:r>
          </a:p>
          <a:p>
            <a:pPr lvl="2" eaLnBrk="1" latinLnBrk="0" hangingPunct="1"/>
            <a:r>
              <a:rPr kumimoji="0" lang="nb-NO" smtClean="0"/>
              <a:t>Tredje nivå</a:t>
            </a:r>
          </a:p>
          <a:p>
            <a:pPr lvl="3" eaLnBrk="1" latinLnBrk="0" hangingPunct="1"/>
            <a:r>
              <a:rPr kumimoji="0" lang="nb-NO" smtClean="0"/>
              <a:t>Fjerde nivå</a:t>
            </a:r>
          </a:p>
          <a:p>
            <a:pPr lvl="4" eaLnBrk="1" latinLnBrk="0" hangingPunct="1"/>
            <a:r>
              <a:rPr kumimoji="0" lang="nb-NO" smtClean="0"/>
              <a:t>Femte nivå</a:t>
            </a:r>
            <a:endParaRPr kumimoji="0" lang="en-US"/>
          </a:p>
        </p:txBody>
      </p:sp>
      <p:sp>
        <p:nvSpPr>
          <p:cNvPr id="14" name="Plassholder for dato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</a:lstStyle>
          <a:p>
            <a:fld id="{310F2368-F371-244F-9191-FE5D127CEF62}" type="datetimeFigureOut">
              <a:rPr lang="nn-NO" smtClean="0"/>
              <a:pPr/>
              <a:t>28-10-10</a:t>
            </a:fld>
            <a:endParaRPr lang="nb-NO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</a:lstStyle>
          <a:p>
            <a:endParaRPr lang="nb-NO"/>
          </a:p>
        </p:txBody>
      </p:sp>
      <p:sp>
        <p:nvSpPr>
          <p:cNvPr id="23" name="Plassholder for lysbildenumm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939EE93-DFA0-204C-816D-4EF26301C52B}" type="slidenum">
              <a:rPr lang="nb-NO" smtClean="0"/>
              <a:pPr/>
              <a:t>‹#›</a:t>
            </a:fld>
            <a:endParaRPr lang="nb-NO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bc.co.uk/languages/french/lj/presents/" TargetMode="External"/><Relationship Id="rId4" Type="http://schemas.openxmlformats.org/officeDocument/2006/relationships/hyperlink" Target="http://www.bbc.co.uk/languages/spanish/lj/shopping/market/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hyperlink" Target="http://www.youtube.com/watch?v=EkZyvDZFC8Q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hyperlink" Target="http://www.skoleipraksis.no/fremmedsprak-og-engelsk/filmar/den-europeiske-sprakpermen/" TargetMode="External"/><Relationship Id="rId1" Type="http://schemas.openxmlformats.org/officeDocument/2006/relationships/video" Target="file://localhost/Users/ingerlangseth/2WEBDOCS/web/kurs/elp/02_sprakpermen_4.wmv" TargetMode="External"/><Relationship Id="rId2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wmf"/><Relationship Id="rId3" Type="http://schemas.openxmlformats.org/officeDocument/2006/relationships/image" Target="../media/image11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4" Type="http://schemas.openxmlformats.org/officeDocument/2006/relationships/image" Target="../media/image13.w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wmf"/><Relationship Id="rId3" Type="http://schemas.openxmlformats.org/officeDocument/2006/relationships/image" Target="../media/image15.w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b-NO" dirty="0" smtClean="0"/>
              <a:t>Språkpermen og læreplanen</a:t>
            </a:r>
            <a:br>
              <a:rPr lang="nb-NO" dirty="0" smtClean="0"/>
            </a:br>
            <a:r>
              <a:rPr lang="nb-NO" dirty="0" smtClean="0"/>
              <a:t>i praksis</a:t>
            </a:r>
            <a:endParaRPr lang="nb-NO" dirty="0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b-NO" dirty="0" smtClean="0"/>
              <a:t>Inger Langseth</a:t>
            </a:r>
          </a:p>
          <a:p>
            <a:r>
              <a:rPr lang="nb-NO" dirty="0" smtClean="0"/>
              <a:t>Program for lærerutdanning</a:t>
            </a:r>
            <a:endParaRPr lang="nb-NO" dirty="0"/>
          </a:p>
        </p:txBody>
      </p:sp>
      <p:pic>
        <p:nvPicPr>
          <p:cNvPr id="4" name="Bild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9855" y="1107107"/>
            <a:ext cx="1537934" cy="2157102"/>
          </a:xfrm>
          <a:prstGeom prst="rect">
            <a:avLst/>
          </a:prstGeom>
        </p:spPr>
      </p:pic>
      <p:pic>
        <p:nvPicPr>
          <p:cNvPr id="5" name="Bild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8530" y="1156260"/>
            <a:ext cx="1555682" cy="2107949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70756" y="775009"/>
            <a:ext cx="1778000" cy="2489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792162" y="40341"/>
            <a:ext cx="7963378" cy="1411941"/>
          </a:xfrm>
        </p:spPr>
        <p:txBody>
          <a:bodyPr/>
          <a:lstStyle/>
          <a:p>
            <a:r>
              <a:rPr lang="nb-NO" dirty="0" smtClean="0"/>
              <a:t> Språk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364813" y="1075540"/>
            <a:ext cx="8593401" cy="5096435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nb-NO" sz="2353" dirty="0" smtClean="0"/>
              <a:t>Grammatikk og språkutvikling innebærer at læreren har:</a:t>
            </a:r>
          </a:p>
          <a:p>
            <a:pPr lvl="1"/>
            <a:r>
              <a:rPr lang="nb-NO" sz="2118" dirty="0" smtClean="0"/>
              <a:t>Kunnskap 0m grammatikk (form og kompetanse)</a:t>
            </a:r>
          </a:p>
          <a:p>
            <a:pPr lvl="1"/>
            <a:r>
              <a:rPr lang="nb-NO" sz="2118" dirty="0" smtClean="0"/>
              <a:t>Kunnskap om </a:t>
            </a:r>
            <a:r>
              <a:rPr lang="nb-NO" sz="2118" dirty="0" err="1" smtClean="0"/>
              <a:t>metalingvistikk</a:t>
            </a:r>
            <a:r>
              <a:rPr lang="nb-NO" sz="2118" dirty="0" smtClean="0"/>
              <a:t> ( begrep om grammatikk)</a:t>
            </a:r>
          </a:p>
          <a:p>
            <a:pPr lvl="1"/>
            <a:r>
              <a:rPr lang="nb-NO" sz="2118" dirty="0" smtClean="0"/>
              <a:t>Kunnskap om progresjon (faglig)</a:t>
            </a:r>
          </a:p>
          <a:p>
            <a:pPr lvl="1"/>
            <a:r>
              <a:rPr lang="nb-NO" sz="2118" dirty="0" smtClean="0"/>
              <a:t>Kunnskap om metoder ( induktiv, deduktiv)</a:t>
            </a:r>
          </a:p>
          <a:p>
            <a:pPr lvl="1"/>
            <a:r>
              <a:rPr lang="nb-NO" sz="2118" dirty="0" smtClean="0"/>
              <a:t>Kunnskap om elevens ståsted ( kontrastiv kunnskap)</a:t>
            </a:r>
          </a:p>
          <a:p>
            <a:pPr lvl="1"/>
            <a:endParaRPr lang="nb-NO" sz="2118" dirty="0" smtClean="0"/>
          </a:p>
          <a:p>
            <a:pPr>
              <a:buNone/>
            </a:pPr>
            <a:r>
              <a:rPr lang="nb-NO" dirty="0" smtClean="0"/>
              <a:t>Pedagogisk kompetanse:</a:t>
            </a:r>
          </a:p>
          <a:p>
            <a:pPr lvl="2"/>
            <a:r>
              <a:rPr lang="nb-NO" dirty="0" smtClean="0"/>
              <a:t>Bruk av målspråket, bruk og reproduksjon av målspråkets former</a:t>
            </a:r>
          </a:p>
          <a:p>
            <a:pPr lvl="2"/>
            <a:r>
              <a:rPr lang="nb-NO" dirty="0" smtClean="0"/>
              <a:t>Fokus på form/ korrigering mens språket brukes i samtaler</a:t>
            </a:r>
          </a:p>
          <a:p>
            <a:pPr lvl="2"/>
            <a:r>
              <a:rPr lang="nb-NO" dirty="0" smtClean="0"/>
              <a:t>Det tar lang tid før en grammatisk form blir en del av mellomspråket</a:t>
            </a:r>
          </a:p>
          <a:p>
            <a:pPr lvl="2"/>
            <a:r>
              <a:rPr lang="nb-NO" dirty="0" smtClean="0"/>
              <a:t>Eleven er kanskje ikke på et utviklingsstadium hvor formen kan læres</a:t>
            </a:r>
          </a:p>
          <a:p>
            <a:pPr lvl="2"/>
            <a:r>
              <a:rPr lang="nb-NO" dirty="0" smtClean="0"/>
              <a:t>Form bør derfor undervises flere ganger, til forskjellig tid</a:t>
            </a:r>
          </a:p>
          <a:p>
            <a:pPr lvl="2"/>
            <a:endParaRPr lang="nb-NO" dirty="0" smtClean="0"/>
          </a:p>
          <a:p>
            <a:pPr lvl="2"/>
            <a:endParaRPr lang="nb-NO" dirty="0" smtClean="0"/>
          </a:p>
          <a:p>
            <a:pPr>
              <a:buNone/>
            </a:pPr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792162" y="40341"/>
            <a:ext cx="7963378" cy="1411941"/>
          </a:xfrm>
        </p:spPr>
        <p:txBody>
          <a:bodyPr/>
          <a:lstStyle/>
          <a:p>
            <a:r>
              <a:rPr lang="nb-NO" dirty="0" smtClean="0"/>
              <a:t>Eksempel 1 - språk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364813" y="1761565"/>
            <a:ext cx="8593401" cy="5096435"/>
          </a:xfrm>
        </p:spPr>
        <p:txBody>
          <a:bodyPr>
            <a:normAutofit/>
          </a:bodyPr>
          <a:lstStyle/>
          <a:p>
            <a:pPr lvl="1">
              <a:buNone/>
            </a:pPr>
            <a:r>
              <a:rPr lang="nb-NO" dirty="0" smtClean="0"/>
              <a:t>Et eksempel fra læreplanen/språkpermen (gruppearbeid)</a:t>
            </a:r>
          </a:p>
          <a:p>
            <a:pPr lvl="2"/>
            <a:r>
              <a:rPr lang="nb-NO" dirty="0" smtClean="0"/>
              <a:t>Du er på ferie med familien og har lyst til å kjøpe noe. Hva liker du å kjøpe? Skriv ned så mange ting som mulig.</a:t>
            </a:r>
          </a:p>
          <a:p>
            <a:pPr lvl="4"/>
            <a:r>
              <a:rPr lang="nb-NO" i="1" dirty="0" smtClean="0"/>
              <a:t>Bruk så hjelpemidler for å finne glosene du tenger.</a:t>
            </a:r>
          </a:p>
          <a:p>
            <a:pPr lvl="4"/>
            <a:r>
              <a:rPr lang="nb-NO" dirty="0" smtClean="0"/>
              <a:t>Læreren viser artikkelbruk og elevene bruker ordene i strukturen </a:t>
            </a:r>
            <a:r>
              <a:rPr lang="nb-NO" i="1" dirty="0" smtClean="0"/>
              <a:t>Jeg vil ha</a:t>
            </a:r>
            <a:r>
              <a:rPr lang="nb-NO" dirty="0" smtClean="0"/>
              <a:t>:</a:t>
            </a:r>
            <a:r>
              <a:rPr lang="fr-FR" dirty="0" smtClean="0"/>
              <a:t>Je voudrais……</a:t>
            </a:r>
            <a:r>
              <a:rPr lang="fr-FR" dirty="0" err="1" smtClean="0"/>
              <a:t>Quiero</a:t>
            </a:r>
            <a:endParaRPr lang="nb-NO" dirty="0" smtClean="0"/>
          </a:p>
          <a:p>
            <a:pPr lvl="2"/>
            <a:r>
              <a:rPr lang="fr-FR" dirty="0" err="1" smtClean="0"/>
              <a:t>Gjett</a:t>
            </a:r>
            <a:r>
              <a:rPr lang="fr-FR" dirty="0" smtClean="0"/>
              <a:t> </a:t>
            </a:r>
            <a:r>
              <a:rPr lang="fr-FR" dirty="0" err="1" smtClean="0"/>
              <a:t>prisen</a:t>
            </a:r>
            <a:r>
              <a:rPr lang="fr-FR" dirty="0" smtClean="0"/>
              <a:t> </a:t>
            </a:r>
            <a:r>
              <a:rPr lang="fr-FR" dirty="0" err="1" smtClean="0"/>
              <a:t>på</a:t>
            </a:r>
            <a:r>
              <a:rPr lang="fr-FR" dirty="0" smtClean="0"/>
              <a:t> </a:t>
            </a:r>
            <a:r>
              <a:rPr lang="fr-FR" dirty="0" err="1" smtClean="0"/>
              <a:t>det</a:t>
            </a:r>
            <a:r>
              <a:rPr lang="fr-FR" dirty="0" smtClean="0"/>
              <a:t> du </a:t>
            </a:r>
            <a:r>
              <a:rPr lang="fr-FR" dirty="0" err="1" smtClean="0"/>
              <a:t>kjøper</a:t>
            </a:r>
            <a:r>
              <a:rPr lang="fr-FR" dirty="0" smtClean="0"/>
              <a:t> i NOK </a:t>
            </a:r>
            <a:r>
              <a:rPr lang="fr-FR" dirty="0" err="1" smtClean="0"/>
              <a:t>og</a:t>
            </a:r>
            <a:r>
              <a:rPr lang="fr-FR" dirty="0" smtClean="0"/>
              <a:t> EURO…</a:t>
            </a:r>
          </a:p>
          <a:p>
            <a:pPr lvl="4"/>
            <a:r>
              <a:rPr lang="fr-FR" dirty="0" err="1" smtClean="0"/>
              <a:t>Hvor</a:t>
            </a:r>
            <a:r>
              <a:rPr lang="fr-FR" dirty="0" smtClean="0"/>
              <a:t> mye </a:t>
            </a:r>
            <a:r>
              <a:rPr lang="fr-FR" dirty="0" err="1" smtClean="0"/>
              <a:t>koster</a:t>
            </a:r>
            <a:r>
              <a:rPr lang="fr-FR" dirty="0" smtClean="0"/>
              <a:t> / C’est combien le/la…</a:t>
            </a:r>
            <a:r>
              <a:rPr lang="fr-FR" dirty="0" err="1" smtClean="0"/>
              <a:t>Cuánto</a:t>
            </a:r>
            <a:r>
              <a:rPr lang="fr-FR" dirty="0" smtClean="0"/>
              <a:t> cuesta…</a:t>
            </a:r>
          </a:p>
          <a:p>
            <a:pPr lvl="4"/>
            <a:r>
              <a:rPr lang="fr-FR" dirty="0" err="1" smtClean="0"/>
              <a:t>Det</a:t>
            </a:r>
            <a:r>
              <a:rPr lang="fr-FR" dirty="0" smtClean="0"/>
              <a:t> </a:t>
            </a:r>
            <a:r>
              <a:rPr lang="fr-FR" dirty="0" err="1" smtClean="0"/>
              <a:t>koster</a:t>
            </a:r>
            <a:r>
              <a:rPr lang="fr-FR" dirty="0" smtClean="0"/>
              <a:t> / c’est ….</a:t>
            </a:r>
            <a:r>
              <a:rPr lang="nb-NO" dirty="0" smtClean="0"/>
              <a:t> Este </a:t>
            </a:r>
            <a:r>
              <a:rPr lang="nb-NO" dirty="0" err="1" smtClean="0"/>
              <a:t>vale</a:t>
            </a:r>
            <a:r>
              <a:rPr lang="nb-NO" dirty="0" smtClean="0"/>
              <a:t>….</a:t>
            </a:r>
          </a:p>
          <a:p>
            <a:pPr lvl="2"/>
            <a:r>
              <a:rPr lang="nb-NO" dirty="0" smtClean="0"/>
              <a:t>Elevene presenterer det de vil kjøpe og klassen avgjør om prisen er rimelig</a:t>
            </a:r>
          </a:p>
          <a:p>
            <a:pPr lvl="4"/>
            <a:r>
              <a:rPr lang="nb-NO" dirty="0" smtClean="0">
                <a:hlinkClick r:id="rId3"/>
              </a:rPr>
              <a:t>http://www.bbc.co.uk/languages/french/lj/presents/</a:t>
            </a:r>
            <a:r>
              <a:rPr lang="nb-NO" dirty="0" smtClean="0"/>
              <a:t> </a:t>
            </a:r>
          </a:p>
          <a:p>
            <a:pPr lvl="4"/>
            <a:r>
              <a:rPr lang="nb-NO" dirty="0" smtClean="0">
                <a:hlinkClick r:id="rId4"/>
              </a:rPr>
              <a:t>http://www.bbc.co.uk/languages/spanish/lj/shopping/market/</a:t>
            </a:r>
            <a:r>
              <a:rPr lang="nb-NO" dirty="0" smtClean="0"/>
              <a:t> </a:t>
            </a:r>
            <a:endParaRPr lang="fr-FR" dirty="0" smtClean="0"/>
          </a:p>
          <a:p>
            <a:pPr lvl="2"/>
            <a:endParaRPr lang="nb-NO" dirty="0" smtClean="0"/>
          </a:p>
          <a:p>
            <a:pPr lvl="2"/>
            <a:endParaRPr lang="nb-NO" dirty="0" smtClean="0"/>
          </a:p>
          <a:p>
            <a:pPr>
              <a:buNone/>
            </a:pPr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3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Oppgaver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b-NO" u="sng" dirty="0" smtClean="0"/>
              <a:t>Oppgaver</a:t>
            </a:r>
            <a:r>
              <a:rPr lang="nb-NO" dirty="0" smtClean="0"/>
              <a:t> er den drivende kraft bak læring, ikke oppgaver som brukes som eksempler på en tekst eller et grammatisk fenomen som det er undervist i.</a:t>
            </a:r>
          </a:p>
          <a:p>
            <a:r>
              <a:rPr lang="nb-NO" dirty="0" smtClean="0"/>
              <a:t>Oppgaver: </a:t>
            </a:r>
          </a:p>
          <a:p>
            <a:pPr lvl="1"/>
            <a:r>
              <a:rPr lang="nb-NO" dirty="0" smtClean="0"/>
              <a:t>testing og øvelse for forsterking</a:t>
            </a:r>
          </a:p>
          <a:p>
            <a:pPr lvl="2"/>
            <a:r>
              <a:rPr lang="nb-NO" dirty="0" smtClean="0"/>
              <a:t>Fører ikke til en endring av eksisterende kunnskap</a:t>
            </a:r>
          </a:p>
          <a:p>
            <a:pPr lvl="2"/>
            <a:r>
              <a:rPr lang="nb-NO" dirty="0" smtClean="0"/>
              <a:t>Formfokusert språklæring</a:t>
            </a:r>
          </a:p>
          <a:p>
            <a:pPr lvl="1"/>
            <a:r>
              <a:rPr lang="nb-NO" dirty="0" smtClean="0"/>
              <a:t>Læringsprosess gjennom kommunikasjon</a:t>
            </a:r>
          </a:p>
          <a:p>
            <a:pPr lvl="2"/>
            <a:r>
              <a:rPr lang="nb-NO" dirty="0" smtClean="0"/>
              <a:t>Viser hvordan språk brukes i samfunnet</a:t>
            </a:r>
          </a:p>
          <a:p>
            <a:pPr lvl="2"/>
            <a:r>
              <a:rPr lang="nb-NO" dirty="0" smtClean="0"/>
              <a:t>Fører til at eksisterende kunnskap utvides, lenkes til ny kunnskap mellomspråkstadier</a:t>
            </a:r>
          </a:p>
          <a:p>
            <a:pPr lvl="2"/>
            <a:r>
              <a:rPr lang="nb-NO" dirty="0" smtClean="0"/>
              <a:t>Meningsfokusert språklæring</a:t>
            </a:r>
          </a:p>
          <a:p>
            <a:pPr>
              <a:buNone/>
            </a:pPr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z="4400" dirty="0" smtClean="0"/>
              <a:t>Eksempel 2 – IKT oppgave</a:t>
            </a:r>
            <a:endParaRPr lang="nb-NO" sz="4400" dirty="0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b-NO" dirty="0" smtClean="0"/>
              <a:t>To lærere forbereder et opplegg ( oppgave)</a:t>
            </a:r>
          </a:p>
          <a:p>
            <a:r>
              <a:rPr lang="nb-NO" dirty="0" smtClean="0"/>
              <a:t>Elevene introduserer seg for hverandre i tekt og bilde</a:t>
            </a:r>
          </a:p>
          <a:p>
            <a:r>
              <a:rPr lang="nb-NO" dirty="0" smtClean="0"/>
              <a:t>Spørsmål og svar utveksling av informasjon</a:t>
            </a:r>
          </a:p>
          <a:p>
            <a:r>
              <a:rPr lang="nb-NO" dirty="0" smtClean="0"/>
              <a:t>Utveksling av svar basert på oppgaver de løser og oppfølgingsspørsmål</a:t>
            </a:r>
            <a:endParaRPr lang="nb-NO" dirty="0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b-NO" dirty="0" smtClean="0"/>
              <a:t>Analyse og sammenligning av resultat</a:t>
            </a:r>
          </a:p>
          <a:p>
            <a:r>
              <a:rPr lang="nb-NO" dirty="0" smtClean="0"/>
              <a:t>Presentasjon av resultat</a:t>
            </a:r>
          </a:p>
          <a:p>
            <a:r>
              <a:rPr lang="nb-NO" dirty="0" smtClean="0"/>
              <a:t>Evaluering, logg, notater</a:t>
            </a:r>
          </a:p>
          <a:p>
            <a:r>
              <a:rPr lang="nb-NO" dirty="0" smtClean="0"/>
              <a:t>Farvel brev</a:t>
            </a:r>
            <a:endParaRPr lang="nb-NO" dirty="0"/>
          </a:p>
        </p:txBody>
      </p:sp>
      <p:sp>
        <p:nvSpPr>
          <p:cNvPr id="5" name="TekstSylinder 4"/>
          <p:cNvSpPr txBox="1"/>
          <p:nvPr/>
        </p:nvSpPr>
        <p:spPr>
          <a:xfrm rot="901870">
            <a:off x="5993814" y="5108750"/>
            <a:ext cx="2385255" cy="120032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nb-NO" dirty="0" smtClean="0"/>
              <a:t>Lommepenger</a:t>
            </a:r>
          </a:p>
          <a:p>
            <a:pPr algn="ctr"/>
            <a:r>
              <a:rPr lang="nb-NO" dirty="0" smtClean="0"/>
              <a:t>Mitt rom</a:t>
            </a:r>
          </a:p>
          <a:p>
            <a:pPr algn="ctr"/>
            <a:r>
              <a:rPr lang="nb-NO" dirty="0" smtClean="0"/>
              <a:t>Er sirkus bra?</a:t>
            </a:r>
          </a:p>
          <a:p>
            <a:pPr algn="ctr"/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Innhold 2010-2057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b-NO" dirty="0" err="1" smtClean="0"/>
              <a:t>Interkulturell</a:t>
            </a:r>
            <a:r>
              <a:rPr lang="nb-NO" dirty="0" smtClean="0"/>
              <a:t> læring  kan være mer interessant enn fagspesifikk læring for fremtiden</a:t>
            </a:r>
          </a:p>
          <a:p>
            <a:r>
              <a:rPr lang="nb-NO" dirty="0" err="1" smtClean="0"/>
              <a:t>Literacy</a:t>
            </a:r>
            <a:r>
              <a:rPr lang="nb-NO" dirty="0" smtClean="0"/>
              <a:t> går over språklige grenser</a:t>
            </a:r>
          </a:p>
          <a:p>
            <a:r>
              <a:rPr lang="nb-NO" dirty="0" smtClean="0"/>
              <a:t>Språk og kultur er knyttet sammen</a:t>
            </a:r>
          </a:p>
          <a:p>
            <a:r>
              <a:rPr lang="nb-NO" dirty="0" smtClean="0"/>
              <a:t>Kunnskap om verden er viktig for språkforståelsen</a:t>
            </a:r>
          </a:p>
          <a:p>
            <a:r>
              <a:rPr lang="nb-NO" dirty="0" smtClean="0"/>
              <a:t>En universell livserfaring</a:t>
            </a:r>
          </a:p>
          <a:p>
            <a:pPr>
              <a:buNone/>
            </a:pPr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Et eksempel: </a:t>
            </a:r>
            <a:r>
              <a:rPr lang="nb-NO" sz="2800" dirty="0" smtClean="0"/>
              <a:t>innhold og metode</a:t>
            </a:r>
            <a:endParaRPr lang="nb-NO" sz="2800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b-NO" dirty="0" smtClean="0">
                <a:hlinkClick r:id="rId3"/>
              </a:rPr>
              <a:t>http://www.youtube.com/watch?v=EkZyvDZFC8Q</a:t>
            </a:r>
            <a:r>
              <a:rPr lang="nb-NO" dirty="0" smtClean="0"/>
              <a:t> </a:t>
            </a:r>
          </a:p>
          <a:p>
            <a:endParaRPr lang="nb-NO" dirty="0" smtClean="0"/>
          </a:p>
          <a:p>
            <a:r>
              <a:rPr lang="nb-NO" dirty="0" smtClean="0"/>
              <a:t>Hva kan vi lære om verden av dette?</a:t>
            </a:r>
          </a:p>
          <a:p>
            <a:r>
              <a:rPr lang="nb-NO" dirty="0" smtClean="0"/>
              <a:t>Hvilke mål kan filmen generere?</a:t>
            </a:r>
          </a:p>
          <a:p>
            <a:pPr lvl="1"/>
            <a:r>
              <a:rPr lang="nb-NO" dirty="0" smtClean="0"/>
              <a:t>Strukturer (sjanger)</a:t>
            </a:r>
          </a:p>
          <a:p>
            <a:pPr lvl="1"/>
            <a:r>
              <a:rPr lang="nb-NO" dirty="0" smtClean="0"/>
              <a:t>Språk</a:t>
            </a:r>
          </a:p>
          <a:p>
            <a:pPr lvl="1"/>
            <a:r>
              <a:rPr lang="nb-NO" dirty="0" smtClean="0"/>
              <a:t>innhold</a:t>
            </a:r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Litteratur</a:t>
            </a:r>
            <a:endParaRPr lang="nb-NO" dirty="0"/>
          </a:p>
        </p:txBody>
      </p:sp>
      <p:sp>
        <p:nvSpPr>
          <p:cNvPr id="9" name="Plassholder for tekst 8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 smtClean="0"/>
          </a:p>
          <a:p>
            <a:endParaRPr lang="nb-NO" dirty="0" smtClean="0"/>
          </a:p>
          <a:p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2"/>
          </p:nvPr>
        </p:nvSpPr>
        <p:spPr>
          <a:xfrm>
            <a:off x="604837" y="1535113"/>
            <a:ext cx="4040188" cy="3951288"/>
          </a:xfrm>
        </p:spPr>
        <p:txBody>
          <a:bodyPr/>
          <a:lstStyle/>
          <a:p>
            <a:pPr lvl="1"/>
            <a:endParaRPr lang="nb-NO" dirty="0" smtClean="0"/>
          </a:p>
          <a:p>
            <a:pPr lvl="1">
              <a:buNone/>
            </a:pPr>
            <a:r>
              <a:rPr lang="nb-NO" b="1" dirty="0" smtClean="0"/>
              <a:t>Forestille seg</a:t>
            </a:r>
          </a:p>
          <a:p>
            <a:pPr lvl="1"/>
            <a:r>
              <a:rPr lang="nb-NO" dirty="0" smtClean="0"/>
              <a:t>Historie, sak</a:t>
            </a:r>
          </a:p>
          <a:p>
            <a:pPr lvl="1"/>
            <a:r>
              <a:rPr lang="nb-NO" dirty="0" smtClean="0"/>
              <a:t>Steder</a:t>
            </a:r>
          </a:p>
          <a:p>
            <a:pPr lvl="1"/>
            <a:r>
              <a:rPr lang="nb-NO" dirty="0" smtClean="0"/>
              <a:t>Handlinger</a:t>
            </a:r>
          </a:p>
          <a:p>
            <a:pPr lvl="1"/>
            <a:r>
              <a:rPr lang="nb-NO" dirty="0" smtClean="0"/>
              <a:t>Konsekvenser</a:t>
            </a:r>
          </a:p>
          <a:p>
            <a:pPr lvl="1"/>
            <a:r>
              <a:rPr lang="nb-NO" dirty="0" smtClean="0"/>
              <a:t>Personer</a:t>
            </a:r>
          </a:p>
          <a:p>
            <a:pPr lvl="1"/>
            <a:r>
              <a:rPr lang="nb-NO" dirty="0" smtClean="0"/>
              <a:t>Atmosfære</a:t>
            </a:r>
            <a:r>
              <a:rPr lang="nb-NO" dirty="0" smtClean="0"/>
              <a:t>, følelser</a:t>
            </a:r>
          </a:p>
          <a:p>
            <a:pPr lvl="1"/>
            <a:r>
              <a:rPr lang="nb-NO" dirty="0" smtClean="0"/>
              <a:t>Ideer</a:t>
            </a:r>
          </a:p>
          <a:p>
            <a:endParaRPr lang="nb-NO" dirty="0" smtClean="0"/>
          </a:p>
          <a:p>
            <a:endParaRPr lang="nb-NO" dirty="0" smtClean="0"/>
          </a:p>
        </p:txBody>
      </p:sp>
      <p:sp>
        <p:nvSpPr>
          <p:cNvPr id="10" name="Plassholder for tekst 9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endParaRPr lang="nb-NO" dirty="0" smtClean="0"/>
          </a:p>
          <a:p>
            <a:endParaRPr lang="nb-NO" dirty="0"/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3867055" y="2906712"/>
            <a:ext cx="4041775" cy="3951288"/>
          </a:xfrm>
        </p:spPr>
        <p:txBody>
          <a:bodyPr/>
          <a:lstStyle/>
          <a:p>
            <a:pPr lvl="1"/>
            <a:endParaRPr lang="nb-NO" dirty="0" smtClean="0"/>
          </a:p>
          <a:p>
            <a:pPr lvl="1">
              <a:buNone/>
            </a:pPr>
            <a:r>
              <a:rPr lang="nb-NO" b="1" dirty="0" smtClean="0"/>
              <a:t>Huske</a:t>
            </a:r>
          </a:p>
          <a:p>
            <a:pPr lvl="1"/>
            <a:r>
              <a:rPr lang="nb-NO" dirty="0" smtClean="0"/>
              <a:t>erfaringer</a:t>
            </a:r>
          </a:p>
          <a:p>
            <a:pPr lvl="1"/>
            <a:r>
              <a:rPr lang="nb-NO" dirty="0" smtClean="0"/>
              <a:t>følelser</a:t>
            </a:r>
          </a:p>
          <a:p>
            <a:pPr lvl="1"/>
            <a:endParaRPr lang="nb-NO" dirty="0" smtClean="0"/>
          </a:p>
          <a:p>
            <a:pPr lvl="1"/>
            <a:r>
              <a:rPr lang="nb-NO" dirty="0" smtClean="0"/>
              <a:t>Verdsette godt språk</a:t>
            </a:r>
          </a:p>
          <a:p>
            <a:pPr lvl="1"/>
            <a:endParaRPr lang="nb-NO" dirty="0" smtClean="0"/>
          </a:p>
          <a:p>
            <a:pPr lvl="1"/>
            <a:r>
              <a:rPr lang="nb-NO" dirty="0" smtClean="0"/>
              <a:t>Kunnskap om litterære former</a:t>
            </a:r>
          </a:p>
          <a:p>
            <a:endParaRPr lang="nb-NO" dirty="0"/>
          </a:p>
        </p:txBody>
      </p:sp>
      <p:sp>
        <p:nvSpPr>
          <p:cNvPr id="7" name="Plassholder for innhold 6"/>
          <p:cNvSpPr txBox="1">
            <a:spLocks/>
          </p:cNvSpPr>
          <p:nvPr/>
        </p:nvSpPr>
        <p:spPr>
          <a:xfrm rot="424011">
            <a:off x="5445356" y="411604"/>
            <a:ext cx="3476273" cy="279629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740664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90000"/>
              <a:buFont typeface="Wingdings"/>
              <a:buChar char=""/>
              <a:tabLst/>
              <a:defRPr/>
            </a:pPr>
            <a:r>
              <a:rPr kumimoji="0" lang="nb-NO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Tid</a:t>
            </a:r>
          </a:p>
          <a:p>
            <a:pPr marL="740664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90000"/>
              <a:buFont typeface="Wingdings"/>
              <a:buChar char=""/>
              <a:tabLst/>
              <a:defRPr/>
            </a:pPr>
            <a:r>
              <a:rPr kumimoji="0" lang="nb-NO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Sted</a:t>
            </a:r>
          </a:p>
          <a:p>
            <a:pPr marL="740664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90000"/>
              <a:buFont typeface="Wingdings"/>
              <a:buChar char=""/>
              <a:tabLst/>
              <a:defRPr/>
            </a:pPr>
            <a:r>
              <a:rPr lang="nb-NO" sz="1600" dirty="0" smtClean="0"/>
              <a:t>Personer</a:t>
            </a:r>
            <a:endParaRPr kumimoji="0" lang="nb-NO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0664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90000"/>
              <a:buFont typeface="Wingdings"/>
              <a:buChar char=""/>
              <a:tabLst/>
              <a:defRPr/>
            </a:pPr>
            <a:r>
              <a:rPr kumimoji="0" lang="nb-NO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Intrige</a:t>
            </a:r>
          </a:p>
          <a:p>
            <a:pPr marL="411480" marR="0" lvl="0" indent="-34290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buFont typeface="Wingdings"/>
              <a:buNone/>
              <a:tabLst/>
              <a:defRPr/>
            </a:pPr>
            <a:r>
              <a:rPr kumimoji="0" lang="nb-NO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Tolking</a:t>
            </a:r>
          </a:p>
          <a:p>
            <a:pPr marL="411480" marR="0" lvl="0" indent="-34290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buFont typeface="Wingdings"/>
              <a:buChar char=""/>
              <a:tabLst/>
              <a:defRPr/>
            </a:pPr>
            <a:r>
              <a:rPr kumimoji="0" lang="nb-NO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Forminske, forstørre, forvrenge</a:t>
            </a:r>
            <a:endParaRPr kumimoji="0" lang="nb-NO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z="4400" dirty="0" smtClean="0"/>
              <a:t>Eksempel 4 - en litterær tekst</a:t>
            </a:r>
            <a:endParaRPr lang="nb-NO" sz="4400" dirty="0"/>
          </a:p>
        </p:txBody>
      </p:sp>
      <p:sp>
        <p:nvSpPr>
          <p:cNvPr id="4" name="Plassholder for tekst 3"/>
          <p:cNvSpPr>
            <a:spLocks noGrp="1"/>
          </p:cNvSpPr>
          <p:nvPr>
            <p:ph type="body" idx="1"/>
          </p:nvPr>
        </p:nvSpPr>
        <p:spPr>
          <a:xfrm>
            <a:off x="457200" y="2449511"/>
            <a:ext cx="3310351" cy="2722235"/>
          </a:xfrm>
        </p:spPr>
        <p:txBody>
          <a:bodyPr>
            <a:normAutofit/>
          </a:bodyPr>
          <a:lstStyle/>
          <a:p>
            <a:r>
              <a:rPr lang="nb-NO" dirty="0" smtClean="0"/>
              <a:t>Litterær tekst</a:t>
            </a:r>
          </a:p>
          <a:p>
            <a:endParaRPr lang="nb-NO" dirty="0" smtClean="0"/>
          </a:p>
          <a:p>
            <a:r>
              <a:rPr lang="nb-NO" dirty="0" smtClean="0">
                <a:solidFill>
                  <a:schemeClr val="tx1"/>
                </a:solidFill>
              </a:rPr>
              <a:t>Kan du sitere et dikt?</a:t>
            </a:r>
            <a:endParaRPr lang="nb-NO" dirty="0">
              <a:solidFill>
                <a:schemeClr val="tx1"/>
              </a:solidFill>
            </a:endParaRPr>
          </a:p>
        </p:txBody>
      </p:sp>
      <p:sp>
        <p:nvSpPr>
          <p:cNvPr id="8" name="Rektangel 7"/>
          <p:cNvSpPr/>
          <p:nvPr/>
        </p:nvSpPr>
        <p:spPr>
          <a:xfrm>
            <a:off x="4157330" y="2174875"/>
            <a:ext cx="3832147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b-NO" dirty="0" smtClean="0"/>
              <a:t>Jacques </a:t>
            </a:r>
            <a:r>
              <a:rPr lang="nb-NO" dirty="0" err="1" smtClean="0"/>
              <a:t>Prévert</a:t>
            </a:r>
            <a:endParaRPr lang="nb-NO" dirty="0" smtClean="0"/>
          </a:p>
          <a:p>
            <a:r>
              <a:rPr lang="nb-NO" dirty="0" smtClean="0"/>
              <a:t>Le </a:t>
            </a:r>
            <a:r>
              <a:rPr lang="nb-NO" dirty="0" err="1" smtClean="0"/>
              <a:t>message</a:t>
            </a:r>
            <a:endParaRPr lang="nb-NO" dirty="0" smtClean="0"/>
          </a:p>
          <a:p>
            <a:endParaRPr lang="nb-NO" dirty="0" smtClean="0"/>
          </a:p>
          <a:p>
            <a:r>
              <a:rPr lang="nb-NO" dirty="0" smtClean="0"/>
              <a:t>La </a:t>
            </a:r>
            <a:r>
              <a:rPr lang="nb-NO" dirty="0" err="1" smtClean="0"/>
              <a:t>porte</a:t>
            </a:r>
            <a:r>
              <a:rPr lang="nb-NO" dirty="0" smtClean="0"/>
              <a:t> </a:t>
            </a:r>
            <a:r>
              <a:rPr lang="nb-NO" dirty="0" err="1" smtClean="0"/>
              <a:t>que</a:t>
            </a:r>
            <a:r>
              <a:rPr lang="nb-NO" dirty="0" smtClean="0"/>
              <a:t> </a:t>
            </a:r>
            <a:r>
              <a:rPr lang="nb-NO" dirty="0" err="1" smtClean="0"/>
              <a:t>quelqu'un</a:t>
            </a:r>
            <a:r>
              <a:rPr lang="nb-NO" dirty="0" smtClean="0"/>
              <a:t> a </a:t>
            </a:r>
            <a:r>
              <a:rPr lang="nb-NO" dirty="0" err="1" smtClean="0"/>
              <a:t>ouverte</a:t>
            </a:r>
            <a:endParaRPr lang="nb-NO" dirty="0" smtClean="0"/>
          </a:p>
          <a:p>
            <a:r>
              <a:rPr lang="nb-NO" dirty="0" smtClean="0"/>
              <a:t>La </a:t>
            </a:r>
            <a:r>
              <a:rPr lang="nb-NO" dirty="0" err="1" smtClean="0"/>
              <a:t>porte</a:t>
            </a:r>
            <a:r>
              <a:rPr lang="nb-NO" dirty="0" smtClean="0"/>
              <a:t> </a:t>
            </a:r>
            <a:r>
              <a:rPr lang="nb-NO" dirty="0" err="1" smtClean="0"/>
              <a:t>que</a:t>
            </a:r>
            <a:r>
              <a:rPr lang="nb-NO" dirty="0" smtClean="0"/>
              <a:t> </a:t>
            </a:r>
            <a:r>
              <a:rPr lang="nb-NO" dirty="0" err="1" smtClean="0"/>
              <a:t>quelqu'un</a:t>
            </a:r>
            <a:r>
              <a:rPr lang="nb-NO" dirty="0" smtClean="0"/>
              <a:t> a </a:t>
            </a:r>
            <a:r>
              <a:rPr lang="nb-NO" dirty="0" err="1" smtClean="0"/>
              <a:t>refermée</a:t>
            </a:r>
            <a:endParaRPr lang="nb-NO" dirty="0" smtClean="0"/>
          </a:p>
          <a:p>
            <a:r>
              <a:rPr lang="nb-NO" dirty="0" smtClean="0"/>
              <a:t>La </a:t>
            </a:r>
            <a:r>
              <a:rPr lang="nb-NO" dirty="0" err="1" smtClean="0"/>
              <a:t>chaise</a:t>
            </a:r>
            <a:r>
              <a:rPr lang="nb-NO" dirty="0" smtClean="0"/>
              <a:t> </a:t>
            </a:r>
            <a:r>
              <a:rPr lang="nb-NO" dirty="0" err="1" smtClean="0"/>
              <a:t>où</a:t>
            </a:r>
            <a:r>
              <a:rPr lang="nb-NO" dirty="0" smtClean="0"/>
              <a:t> </a:t>
            </a:r>
            <a:r>
              <a:rPr lang="nb-NO" dirty="0" err="1" smtClean="0"/>
              <a:t>quelqu'un</a:t>
            </a:r>
            <a:r>
              <a:rPr lang="nb-NO" dirty="0" smtClean="0"/>
              <a:t> </a:t>
            </a:r>
            <a:r>
              <a:rPr lang="nb-NO" dirty="0" err="1" smtClean="0"/>
              <a:t>s'est</a:t>
            </a:r>
            <a:r>
              <a:rPr lang="nb-NO" dirty="0" smtClean="0"/>
              <a:t> </a:t>
            </a:r>
            <a:r>
              <a:rPr lang="nb-NO" dirty="0" err="1" smtClean="0"/>
              <a:t>assis</a:t>
            </a:r>
            <a:endParaRPr lang="nb-NO" dirty="0" smtClean="0"/>
          </a:p>
          <a:p>
            <a:r>
              <a:rPr lang="nb-NO" dirty="0" smtClean="0"/>
              <a:t>Le </a:t>
            </a:r>
            <a:r>
              <a:rPr lang="nb-NO" dirty="0" err="1" smtClean="0"/>
              <a:t>chat</a:t>
            </a:r>
            <a:r>
              <a:rPr lang="nb-NO" dirty="0" smtClean="0"/>
              <a:t> </a:t>
            </a:r>
            <a:r>
              <a:rPr lang="nb-NO" dirty="0" err="1" smtClean="0"/>
              <a:t>que</a:t>
            </a:r>
            <a:r>
              <a:rPr lang="nb-NO" dirty="0" smtClean="0"/>
              <a:t> </a:t>
            </a:r>
            <a:r>
              <a:rPr lang="nb-NO" dirty="0" err="1" smtClean="0"/>
              <a:t>quelqu'un</a:t>
            </a:r>
            <a:r>
              <a:rPr lang="nb-NO" dirty="0" smtClean="0"/>
              <a:t> a </a:t>
            </a:r>
            <a:r>
              <a:rPr lang="nb-NO" dirty="0" err="1" smtClean="0"/>
              <a:t>caressé</a:t>
            </a:r>
            <a:endParaRPr lang="nb-NO" dirty="0" smtClean="0"/>
          </a:p>
          <a:p>
            <a:r>
              <a:rPr lang="nb-NO" dirty="0" smtClean="0"/>
              <a:t>Le </a:t>
            </a:r>
            <a:r>
              <a:rPr lang="nb-NO" dirty="0" err="1" smtClean="0"/>
              <a:t>fruit</a:t>
            </a:r>
            <a:r>
              <a:rPr lang="nb-NO" dirty="0" smtClean="0"/>
              <a:t> </a:t>
            </a:r>
            <a:r>
              <a:rPr lang="nb-NO" dirty="0" err="1" smtClean="0"/>
              <a:t>que</a:t>
            </a:r>
            <a:r>
              <a:rPr lang="nb-NO" dirty="0" smtClean="0"/>
              <a:t> </a:t>
            </a:r>
            <a:r>
              <a:rPr lang="nb-NO" dirty="0" err="1" smtClean="0"/>
              <a:t>quelqu'un</a:t>
            </a:r>
            <a:r>
              <a:rPr lang="nb-NO" dirty="0" smtClean="0"/>
              <a:t> a </a:t>
            </a:r>
            <a:r>
              <a:rPr lang="nb-NO" dirty="0" err="1" smtClean="0"/>
              <a:t>mordu</a:t>
            </a:r>
            <a:endParaRPr lang="nb-NO" dirty="0" smtClean="0"/>
          </a:p>
          <a:p>
            <a:r>
              <a:rPr lang="nb-NO" dirty="0" smtClean="0"/>
              <a:t>La </a:t>
            </a:r>
            <a:r>
              <a:rPr lang="nb-NO" dirty="0" err="1" smtClean="0"/>
              <a:t>lettre</a:t>
            </a:r>
            <a:r>
              <a:rPr lang="nb-NO" dirty="0" smtClean="0"/>
              <a:t> </a:t>
            </a:r>
            <a:r>
              <a:rPr lang="nb-NO" dirty="0" err="1" smtClean="0"/>
              <a:t>que</a:t>
            </a:r>
            <a:r>
              <a:rPr lang="nb-NO" dirty="0" smtClean="0"/>
              <a:t> </a:t>
            </a:r>
            <a:r>
              <a:rPr lang="nb-NO" dirty="0" err="1" smtClean="0"/>
              <a:t>quelqu'un</a:t>
            </a:r>
            <a:r>
              <a:rPr lang="nb-NO" dirty="0" smtClean="0"/>
              <a:t> a lue</a:t>
            </a:r>
          </a:p>
          <a:p>
            <a:r>
              <a:rPr lang="nb-NO" dirty="0" smtClean="0"/>
              <a:t>La </a:t>
            </a:r>
            <a:r>
              <a:rPr lang="nb-NO" dirty="0" err="1" smtClean="0"/>
              <a:t>chaise</a:t>
            </a:r>
            <a:r>
              <a:rPr lang="nb-NO" dirty="0" smtClean="0"/>
              <a:t> </a:t>
            </a:r>
            <a:r>
              <a:rPr lang="nb-NO" dirty="0" err="1" smtClean="0"/>
              <a:t>que</a:t>
            </a:r>
            <a:r>
              <a:rPr lang="nb-NO" dirty="0" smtClean="0"/>
              <a:t> </a:t>
            </a:r>
            <a:r>
              <a:rPr lang="nb-NO" dirty="0" err="1" smtClean="0"/>
              <a:t>quelqu'un</a:t>
            </a:r>
            <a:r>
              <a:rPr lang="nb-NO" dirty="0" smtClean="0"/>
              <a:t> a </a:t>
            </a:r>
            <a:r>
              <a:rPr lang="nb-NO" dirty="0" err="1" smtClean="0"/>
              <a:t>renversée</a:t>
            </a:r>
            <a:endParaRPr lang="nb-NO" dirty="0" smtClean="0"/>
          </a:p>
          <a:p>
            <a:r>
              <a:rPr lang="nb-NO" dirty="0" smtClean="0"/>
              <a:t>La </a:t>
            </a:r>
            <a:r>
              <a:rPr lang="nb-NO" dirty="0" err="1" smtClean="0"/>
              <a:t>porte</a:t>
            </a:r>
            <a:r>
              <a:rPr lang="nb-NO" dirty="0" smtClean="0"/>
              <a:t> </a:t>
            </a:r>
            <a:r>
              <a:rPr lang="nb-NO" dirty="0" err="1" smtClean="0"/>
              <a:t>que</a:t>
            </a:r>
            <a:r>
              <a:rPr lang="nb-NO" dirty="0" smtClean="0"/>
              <a:t> </a:t>
            </a:r>
            <a:r>
              <a:rPr lang="nb-NO" dirty="0" err="1" smtClean="0"/>
              <a:t>quelqu'un</a:t>
            </a:r>
            <a:r>
              <a:rPr lang="nb-NO" dirty="0" smtClean="0"/>
              <a:t> a </a:t>
            </a:r>
            <a:r>
              <a:rPr lang="nb-NO" dirty="0" err="1" smtClean="0"/>
              <a:t>ouverte</a:t>
            </a:r>
            <a:endParaRPr lang="nb-NO" dirty="0" smtClean="0"/>
          </a:p>
          <a:p>
            <a:r>
              <a:rPr lang="nb-NO" dirty="0" smtClean="0"/>
              <a:t>La </a:t>
            </a:r>
            <a:r>
              <a:rPr lang="nb-NO" dirty="0" err="1" smtClean="0"/>
              <a:t>route</a:t>
            </a:r>
            <a:r>
              <a:rPr lang="nb-NO" dirty="0" smtClean="0"/>
              <a:t> </a:t>
            </a:r>
            <a:r>
              <a:rPr lang="nb-NO" dirty="0" err="1" smtClean="0"/>
              <a:t>où</a:t>
            </a:r>
            <a:r>
              <a:rPr lang="nb-NO" dirty="0" smtClean="0"/>
              <a:t> </a:t>
            </a:r>
            <a:r>
              <a:rPr lang="nb-NO" dirty="0" err="1" smtClean="0"/>
              <a:t>quelqu'un</a:t>
            </a:r>
            <a:r>
              <a:rPr lang="nb-NO" dirty="0" smtClean="0"/>
              <a:t> </a:t>
            </a:r>
            <a:r>
              <a:rPr lang="nb-NO" dirty="0" err="1" smtClean="0"/>
              <a:t>court</a:t>
            </a:r>
            <a:r>
              <a:rPr lang="nb-NO" dirty="0" smtClean="0"/>
              <a:t> </a:t>
            </a:r>
            <a:r>
              <a:rPr lang="nb-NO" dirty="0" err="1" smtClean="0"/>
              <a:t>encore</a:t>
            </a:r>
            <a:endParaRPr lang="nb-NO" dirty="0" smtClean="0"/>
          </a:p>
          <a:p>
            <a:r>
              <a:rPr lang="nb-NO" dirty="0" smtClean="0"/>
              <a:t>Le bois </a:t>
            </a:r>
            <a:r>
              <a:rPr lang="nb-NO" dirty="0" err="1" smtClean="0"/>
              <a:t>que</a:t>
            </a:r>
            <a:r>
              <a:rPr lang="nb-NO" dirty="0" smtClean="0"/>
              <a:t> </a:t>
            </a:r>
            <a:r>
              <a:rPr lang="nb-NO" dirty="0" err="1" smtClean="0"/>
              <a:t>quelqu'un</a:t>
            </a:r>
            <a:r>
              <a:rPr lang="nb-NO" dirty="0" smtClean="0"/>
              <a:t> </a:t>
            </a:r>
            <a:r>
              <a:rPr lang="nb-NO" dirty="0" err="1" smtClean="0"/>
              <a:t>traverse</a:t>
            </a:r>
            <a:endParaRPr lang="nb-NO" dirty="0" smtClean="0"/>
          </a:p>
          <a:p>
            <a:r>
              <a:rPr lang="nb-NO" dirty="0" smtClean="0"/>
              <a:t>La </a:t>
            </a:r>
            <a:r>
              <a:rPr lang="nb-NO" dirty="0" err="1" smtClean="0"/>
              <a:t>rivière</a:t>
            </a:r>
            <a:r>
              <a:rPr lang="nb-NO" dirty="0" smtClean="0"/>
              <a:t> </a:t>
            </a:r>
            <a:r>
              <a:rPr lang="nb-NO" dirty="0" err="1" smtClean="0"/>
              <a:t>où</a:t>
            </a:r>
            <a:r>
              <a:rPr lang="nb-NO" dirty="0" smtClean="0"/>
              <a:t> </a:t>
            </a:r>
            <a:r>
              <a:rPr lang="nb-NO" dirty="0" err="1" smtClean="0"/>
              <a:t>quelqu'un</a:t>
            </a:r>
            <a:r>
              <a:rPr lang="nb-NO" dirty="0" smtClean="0"/>
              <a:t> se jette</a:t>
            </a:r>
          </a:p>
          <a:p>
            <a:r>
              <a:rPr lang="nb-NO" dirty="0" err="1" smtClean="0"/>
              <a:t>L'hôpital</a:t>
            </a:r>
            <a:r>
              <a:rPr lang="nb-NO" dirty="0" smtClean="0"/>
              <a:t> </a:t>
            </a:r>
            <a:r>
              <a:rPr lang="nb-NO" dirty="0" err="1" smtClean="0"/>
              <a:t>où</a:t>
            </a:r>
            <a:r>
              <a:rPr lang="nb-NO" dirty="0" smtClean="0"/>
              <a:t> </a:t>
            </a:r>
            <a:r>
              <a:rPr lang="nb-NO" dirty="0" err="1" smtClean="0"/>
              <a:t>quelqu'un</a:t>
            </a:r>
            <a:r>
              <a:rPr lang="nb-NO" dirty="0" smtClean="0"/>
              <a:t> est mort.</a:t>
            </a:r>
            <a:endParaRPr lang="nb-NO" dirty="0"/>
          </a:p>
        </p:txBody>
      </p:sp>
      <p:sp>
        <p:nvSpPr>
          <p:cNvPr id="9" name="TekstSylinder 8"/>
          <p:cNvSpPr txBox="1"/>
          <p:nvPr/>
        </p:nvSpPr>
        <p:spPr>
          <a:xfrm rot="709528">
            <a:off x="6291802" y="1297711"/>
            <a:ext cx="2701103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Un, deux, trois</a:t>
            </a:r>
          </a:p>
          <a:p>
            <a:r>
              <a:rPr lang="fr-FR" dirty="0" smtClean="0"/>
              <a:t>Òu est François?</a:t>
            </a:r>
          </a:p>
          <a:p>
            <a:r>
              <a:rPr lang="fr-FR" dirty="0" smtClean="0"/>
              <a:t>Quatre, cinq, six,</a:t>
            </a:r>
          </a:p>
          <a:p>
            <a:r>
              <a:rPr lang="fr-FR" dirty="0" smtClean="0"/>
              <a:t>Il et chez Fabrice.</a:t>
            </a:r>
          </a:p>
          <a:p>
            <a:r>
              <a:rPr lang="fr-FR" dirty="0" smtClean="0"/>
              <a:t>Sept, huit, neuf</a:t>
            </a:r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324280" y="397809"/>
            <a:ext cx="8552866" cy="1411941"/>
          </a:xfrm>
        </p:spPr>
        <p:txBody>
          <a:bodyPr/>
          <a:lstStyle/>
          <a:p>
            <a:r>
              <a:rPr lang="nb-NO" dirty="0" smtClean="0"/>
              <a:t>Eksempel 5 fakta</a:t>
            </a:r>
            <a:endParaRPr lang="nb-NO" dirty="0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 smtClean="0"/>
              <a:t>Muntlig produksjon</a:t>
            </a:r>
            <a:endParaRPr lang="nb-NO" dirty="0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b-NO" dirty="0" smtClean="0"/>
              <a:t>Jeg liker</a:t>
            </a:r>
          </a:p>
          <a:p>
            <a:r>
              <a:rPr lang="nb-NO" dirty="0" smtClean="0"/>
              <a:t>Det koster</a:t>
            </a:r>
          </a:p>
          <a:p>
            <a:r>
              <a:rPr lang="nb-NO" dirty="0" smtClean="0"/>
              <a:t>Det kommer fra…</a:t>
            </a:r>
          </a:p>
          <a:p>
            <a:r>
              <a:rPr lang="nb-NO" dirty="0" smtClean="0"/>
              <a:t>Jeg spiser det …….i uka</a:t>
            </a:r>
          </a:p>
          <a:p>
            <a:r>
              <a:rPr lang="nb-NO" dirty="0" smtClean="0"/>
              <a:t>………</a:t>
            </a:r>
          </a:p>
          <a:p>
            <a:endParaRPr lang="nb-NO" dirty="0" smtClean="0"/>
          </a:p>
          <a:p>
            <a:r>
              <a:rPr lang="nb-NO" dirty="0" smtClean="0"/>
              <a:t>Historisk, menneskelig og politisk kontekst</a:t>
            </a:r>
          </a:p>
          <a:p>
            <a:endParaRPr lang="nb-NO" dirty="0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nb-NO" dirty="0" smtClean="0"/>
              <a:t>Noe godt å spise</a:t>
            </a:r>
            <a:endParaRPr lang="nb-NO" dirty="0"/>
          </a:p>
        </p:txBody>
      </p:sp>
      <p:pic>
        <p:nvPicPr>
          <p:cNvPr id="7" name="Bild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6048" y="3778751"/>
            <a:ext cx="1254498" cy="2261101"/>
          </a:xfrm>
          <a:prstGeom prst="rect">
            <a:avLst/>
          </a:prstGeom>
        </p:spPr>
      </p:pic>
      <p:sp>
        <p:nvSpPr>
          <p:cNvPr id="10" name="TekstSylinder 9"/>
          <p:cNvSpPr txBox="1"/>
          <p:nvPr/>
        </p:nvSpPr>
        <p:spPr>
          <a:xfrm rot="21123351">
            <a:off x="4569083" y="2688039"/>
            <a:ext cx="1432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eleven</a:t>
            </a:r>
            <a:endParaRPr lang="nb-NO" dirty="0"/>
          </a:p>
        </p:txBody>
      </p:sp>
      <p:sp>
        <p:nvSpPr>
          <p:cNvPr id="11" name="TekstSylinder 10"/>
          <p:cNvSpPr txBox="1"/>
          <p:nvPr/>
        </p:nvSpPr>
        <p:spPr>
          <a:xfrm rot="778122">
            <a:off x="5827962" y="3275483"/>
            <a:ext cx="12355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verden</a:t>
            </a:r>
            <a:endParaRPr lang="nb-NO" dirty="0"/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90755" y="2350721"/>
            <a:ext cx="2111586" cy="1581651"/>
          </a:xfrm>
          <a:prstGeom prst="rect">
            <a:avLst/>
          </a:prstGeom>
        </p:spPr>
      </p:pic>
      <p:pic>
        <p:nvPicPr>
          <p:cNvPr id="13" name="Bild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76031" y="4919288"/>
            <a:ext cx="2310769" cy="1499101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45146" y="397809"/>
            <a:ext cx="2032000" cy="1524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z="3200" dirty="0" smtClean="0"/>
              <a:t>Lokal tolking og lokal Vurdering</a:t>
            </a:r>
            <a:endParaRPr lang="nb-NO" sz="3200" dirty="0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792162" y="1774825"/>
            <a:ext cx="3749806" cy="4858572"/>
          </a:xfrm>
          <a:ln>
            <a:solidFill>
              <a:schemeClr val="bg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>
              <a:buNone/>
            </a:pPr>
            <a:r>
              <a:rPr lang="nb-NO" sz="2000" b="1" dirty="0" smtClean="0"/>
              <a:t>Læreren tolker læreplanen selv </a:t>
            </a:r>
            <a:r>
              <a:rPr lang="nb-NO" sz="1800" dirty="0" smtClean="0"/>
              <a:t>Kompetansemålene representerer interesser og verdier</a:t>
            </a:r>
          </a:p>
          <a:p>
            <a:pPr>
              <a:buNone/>
            </a:pPr>
            <a:r>
              <a:rPr lang="nb-NO" sz="2000" b="1" dirty="0" smtClean="0"/>
              <a:t>Lærere og elever har definert språkpermen selv</a:t>
            </a:r>
          </a:p>
          <a:p>
            <a:pPr>
              <a:buNone/>
            </a:pPr>
            <a:endParaRPr lang="nb-NO" sz="2000" b="1" dirty="0" smtClean="0"/>
          </a:p>
          <a:p>
            <a:pPr>
              <a:buNone/>
            </a:pPr>
            <a:endParaRPr lang="nb-NO" sz="2000" b="1" dirty="0" smtClean="0"/>
          </a:p>
          <a:p>
            <a:r>
              <a:rPr lang="nb-NO" sz="1600" dirty="0" smtClean="0"/>
              <a:t>LÆREREN definerer hva kompetanse innebærer (standpunkt: lokalt)</a:t>
            </a:r>
          </a:p>
          <a:p>
            <a:r>
              <a:rPr lang="nb-NO" sz="1600" dirty="0" smtClean="0"/>
              <a:t>UDIR definerer hva kompetansen innebærer (eksamen: sentralt og lokalt for muntlig)</a:t>
            </a:r>
          </a:p>
          <a:p>
            <a:r>
              <a:rPr lang="nb-NO" sz="1600" dirty="0" smtClean="0"/>
              <a:t>EU definerer hva  kompetansen innebærer OECD; PISA, PIRLS ( int.)</a:t>
            </a:r>
            <a:endParaRPr lang="nb-NO" sz="1600" dirty="0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nb-NO" sz="2880" dirty="0" smtClean="0"/>
              <a:t>FREMTIDEN</a:t>
            </a:r>
          </a:p>
          <a:p>
            <a:pPr>
              <a:buFont typeface="Wingdings" charset="2"/>
              <a:buChar char="ü"/>
            </a:pPr>
            <a:r>
              <a:rPr lang="nb-NO" sz="2880" dirty="0" smtClean="0"/>
              <a:t>Gir elevene kunnskaper som gjør dem i stand til å handle i verden</a:t>
            </a:r>
          </a:p>
          <a:p>
            <a:pPr>
              <a:buFont typeface="Wingdings" charset="2"/>
              <a:buChar char="ü"/>
            </a:pPr>
            <a:r>
              <a:rPr lang="nb-NO" sz="2880" dirty="0" smtClean="0"/>
              <a:t>Skaper ny kunnskap ved å overføre og utvide elevens eksisterende kunnskap til nye områder</a:t>
            </a:r>
          </a:p>
          <a:p>
            <a:pPr>
              <a:buFont typeface="Wingdings" charset="2"/>
              <a:buChar char="ü"/>
            </a:pPr>
            <a:r>
              <a:rPr lang="nb-NO" sz="2880" dirty="0" smtClean="0"/>
              <a:t>Viser sammenheng mellom kunnskapsområder i og utenfor skolen</a:t>
            </a:r>
          </a:p>
          <a:p>
            <a:endParaRPr lang="nb-NO" dirty="0" smtClean="0"/>
          </a:p>
          <a:p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Pedagogiske paradigmer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 smtClean="0"/>
              <a:t>Tysk danningstradisjon</a:t>
            </a:r>
          </a:p>
          <a:p>
            <a:pPr lvl="1"/>
            <a:r>
              <a:rPr lang="nb-NO" dirty="0" smtClean="0"/>
              <a:t>Læreplanen i L’97 og R’94 og </a:t>
            </a:r>
            <a:r>
              <a:rPr lang="nb-NO" dirty="0" smtClean="0"/>
              <a:t>før</a:t>
            </a:r>
          </a:p>
          <a:p>
            <a:pPr lvl="1"/>
            <a:endParaRPr lang="nb-NO" dirty="0" smtClean="0"/>
          </a:p>
          <a:p>
            <a:r>
              <a:rPr lang="nb-NO" dirty="0" smtClean="0"/>
              <a:t>Anglo-amerikansk </a:t>
            </a:r>
            <a:r>
              <a:rPr lang="nb-NO" dirty="0" err="1" smtClean="0"/>
              <a:t>curriculumtradisjon</a:t>
            </a:r>
            <a:endParaRPr lang="nb-NO" dirty="0" smtClean="0"/>
          </a:p>
          <a:p>
            <a:pPr lvl="1"/>
            <a:r>
              <a:rPr lang="nb-NO" dirty="0" smtClean="0"/>
              <a:t>Læreplanen i Kunnskapsløftet ( målstyrt)</a:t>
            </a:r>
          </a:p>
          <a:p>
            <a:pPr lvl="1"/>
            <a:r>
              <a:rPr lang="nb-NO" dirty="0" smtClean="0"/>
              <a:t>Språkpermen fra Europarådet ( målstyrt)</a:t>
            </a:r>
          </a:p>
          <a:p>
            <a:pPr lvl="1"/>
            <a:r>
              <a:rPr lang="nb-NO" dirty="0" smtClean="0"/>
              <a:t>PISA fra OECD (</a:t>
            </a:r>
            <a:r>
              <a:rPr lang="nb-NO" dirty="0" err="1" smtClean="0"/>
              <a:t>fidelity</a:t>
            </a:r>
            <a:r>
              <a:rPr lang="nb-NO" dirty="0" smtClean="0"/>
              <a:t>)</a:t>
            </a:r>
          </a:p>
          <a:p>
            <a:pPr lvl="1"/>
            <a:r>
              <a:rPr lang="nb-NO" dirty="0" smtClean="0"/>
              <a:t>Nasjonale prøver fra Europarådet ( </a:t>
            </a:r>
            <a:r>
              <a:rPr lang="nb-NO" dirty="0" err="1" smtClean="0"/>
              <a:t>accountability</a:t>
            </a:r>
            <a:r>
              <a:rPr lang="nb-NO" dirty="0" smtClean="0"/>
              <a:t>)</a:t>
            </a:r>
          </a:p>
          <a:p>
            <a:pPr lvl="1"/>
            <a:r>
              <a:rPr lang="nb-NO" dirty="0" smtClean="0"/>
              <a:t>Sluttvurdering ( </a:t>
            </a:r>
            <a:r>
              <a:rPr lang="nb-NO" dirty="0" err="1" smtClean="0"/>
              <a:t>validity</a:t>
            </a:r>
            <a:r>
              <a:rPr lang="nb-NO" dirty="0" smtClean="0"/>
              <a:t>, </a:t>
            </a:r>
            <a:r>
              <a:rPr lang="nb-NO" dirty="0" err="1" smtClean="0"/>
              <a:t>reliability</a:t>
            </a:r>
            <a:r>
              <a:rPr lang="nb-NO" dirty="0" smtClean="0"/>
              <a:t>)</a:t>
            </a:r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Språkpermen – </a:t>
            </a:r>
            <a:r>
              <a:rPr lang="nb-NO" sz="2400" dirty="0" smtClean="0"/>
              <a:t>en kompetansebasert, reflekterende praksis basert på konstruktivisme</a:t>
            </a:r>
            <a:endParaRPr lang="nb-NO" sz="2400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nb-NO" dirty="0" smtClean="0"/>
          </a:p>
          <a:p>
            <a:r>
              <a:rPr lang="nb-NO" dirty="0" smtClean="0"/>
              <a:t>Hva kan jeg?</a:t>
            </a:r>
          </a:p>
          <a:p>
            <a:pPr lvl="1"/>
            <a:r>
              <a:rPr lang="nb-NO" dirty="0" smtClean="0"/>
              <a:t>Sett i lys av en læreplan</a:t>
            </a:r>
          </a:p>
          <a:p>
            <a:r>
              <a:rPr lang="nb-NO" dirty="0" smtClean="0"/>
              <a:t>Hva vil jeg lære?</a:t>
            </a:r>
          </a:p>
          <a:p>
            <a:pPr lvl="1"/>
            <a:r>
              <a:rPr lang="nb-NO" dirty="0" smtClean="0"/>
              <a:t>Tolke mot individet og samfunnet</a:t>
            </a:r>
          </a:p>
          <a:p>
            <a:r>
              <a:rPr lang="nb-NO" dirty="0" smtClean="0"/>
              <a:t>Hvordan går jeg frem for å lære det?</a:t>
            </a:r>
          </a:p>
          <a:p>
            <a:pPr lvl="1"/>
            <a:r>
              <a:rPr lang="nb-NO" dirty="0" smtClean="0"/>
              <a:t>læringsstrategier</a:t>
            </a:r>
          </a:p>
          <a:p>
            <a:r>
              <a:rPr lang="nb-NO" dirty="0" smtClean="0"/>
              <a:t>Hvor langt har jeg kommet i læringen?</a:t>
            </a:r>
          </a:p>
          <a:p>
            <a:pPr lvl="1"/>
            <a:r>
              <a:rPr lang="nb-NO" dirty="0" smtClean="0"/>
              <a:t>Vurdering for læring</a:t>
            </a:r>
            <a:endParaRPr lang="nb-NO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Et eksempel på språkperm i bruk</a:t>
            </a:r>
            <a:endParaRPr lang="nb-NO" dirty="0"/>
          </a:p>
        </p:txBody>
      </p:sp>
      <p:pic>
        <p:nvPicPr>
          <p:cNvPr id="4" name="02_sprakpermen_4.wmv">
            <a:hlinkClick r:id="" action="ppaction://media"/>
          </p:cNvPr>
          <p:cNvPicPr/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752600" y="2355850"/>
            <a:ext cx="6096000" cy="3429000"/>
          </a:xfrm>
        </p:spPr>
      </p:pic>
      <p:sp>
        <p:nvSpPr>
          <p:cNvPr id="5" name="Rektangel 4"/>
          <p:cNvSpPr/>
          <p:nvPr/>
        </p:nvSpPr>
        <p:spPr>
          <a:xfrm>
            <a:off x="1752600" y="5784850"/>
            <a:ext cx="65419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b-NO" dirty="0" smtClean="0">
                <a:hlinkClick r:id="rId4"/>
              </a:rPr>
              <a:t>http://www.skoleipraksis.no/fremmedsprak-og-engelsk/filmar/den-europeiske-sprakpermen/</a:t>
            </a:r>
            <a:r>
              <a:rPr lang="nb-NO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Plassholder for lysbildenumm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9900AEE-4EE0-A54B-80DC-E02A865E31D9}" type="slidenum">
              <a:rPr lang="nb-NO"/>
              <a:pPr/>
              <a:t>22</a:t>
            </a:fld>
            <a:endParaRPr lang="nb-NO"/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b-NO" dirty="0">
                <a:solidFill>
                  <a:schemeClr val="tx2">
                    <a:lumMod val="90000"/>
                  </a:schemeClr>
                </a:solidFill>
              </a:rPr>
              <a:t>Synliggjøring av læringsmålene</a:t>
            </a:r>
            <a:r>
              <a:rPr lang="nb-NO" dirty="0">
                <a:solidFill>
                  <a:schemeClr val="hlink"/>
                </a:solidFill>
              </a:rPr>
              <a:t/>
            </a:r>
            <a:br>
              <a:rPr lang="nb-NO" dirty="0">
                <a:solidFill>
                  <a:schemeClr val="hlink"/>
                </a:solidFill>
              </a:rPr>
            </a:br>
            <a:endParaRPr lang="nb-NO" dirty="0">
              <a:solidFill>
                <a:schemeClr val="hlink"/>
              </a:solidFill>
            </a:endParaRPr>
          </a:p>
        </p:txBody>
      </p:sp>
      <p:sp useBgFill="1">
        <p:nvSpPr>
          <p:cNvPr id="606211" name="Text Box 3"/>
          <p:cNvSpPr txBox="1">
            <a:spLocks noChangeArrowheads="1"/>
          </p:cNvSpPr>
          <p:nvPr/>
        </p:nvSpPr>
        <p:spPr bwMode="auto">
          <a:xfrm>
            <a:off x="5392577" y="512064"/>
            <a:ext cx="3675223" cy="1477328"/>
          </a:xfrm>
          <a:prstGeom prst="rect">
            <a:avLst/>
          </a:prstGeom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buFont typeface="Arial"/>
              <a:buChar char="•"/>
            </a:pPr>
            <a:r>
              <a:rPr lang="nb-NO" dirty="0" smtClean="0"/>
              <a:t>finne relevante opplysninger og forstå hovedinnholdet i skriftlige</a:t>
            </a:r>
          </a:p>
          <a:p>
            <a:r>
              <a:rPr lang="nb-NO" dirty="0" smtClean="0"/>
              <a:t>og muntlige tilpassede og autentiske tekster i ulike sjangere</a:t>
            </a:r>
            <a:endParaRPr lang="nb-NO" dirty="0" smtClean="0">
              <a:ea typeface="ＭＳ Ｐゴシック" charset="-128"/>
              <a:cs typeface="ＭＳ Ｐゴシック" charset="-128"/>
            </a:endParaRPr>
          </a:p>
          <a:p>
            <a:r>
              <a:rPr lang="nb-NO" dirty="0" smtClean="0">
                <a:ea typeface="ＭＳ Ｐゴシック" charset="-128"/>
                <a:cs typeface="ＭＳ Ｐゴシック" charset="-128"/>
              </a:rPr>
              <a:t>Nivå 1</a:t>
            </a:r>
            <a:endParaRPr lang="nb-NO" dirty="0"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606212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51307" y="1989392"/>
            <a:ext cx="5240338" cy="5400675"/>
          </a:xfrm>
          <a:noFill/>
        </p:spPr>
      </p:pic>
      <p:pic>
        <p:nvPicPr>
          <p:cNvPr id="60621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14333" y="2254058"/>
            <a:ext cx="6429375" cy="662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6214" name="Oval 6"/>
          <p:cNvSpPr>
            <a:spLocks noChangeArrowheads="1"/>
          </p:cNvSpPr>
          <p:nvPr/>
        </p:nvSpPr>
        <p:spPr bwMode="auto">
          <a:xfrm>
            <a:off x="3708400" y="4724400"/>
            <a:ext cx="4248150" cy="1152525"/>
          </a:xfrm>
          <a:prstGeom prst="ellips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nb-NO">
              <a:ea typeface="ＭＳ Ｐゴシック" charset="-128"/>
              <a:cs typeface="ＭＳ Ｐゴシック" charset="-128"/>
            </a:endParaRPr>
          </a:p>
        </p:txBody>
      </p:sp>
      <p:sp>
        <p:nvSpPr>
          <p:cNvPr id="606215" name="Oval 7"/>
          <p:cNvSpPr>
            <a:spLocks noChangeArrowheads="1"/>
          </p:cNvSpPr>
          <p:nvPr/>
        </p:nvSpPr>
        <p:spPr bwMode="auto">
          <a:xfrm>
            <a:off x="827088" y="3068638"/>
            <a:ext cx="2665412" cy="1152525"/>
          </a:xfrm>
          <a:prstGeom prst="ellips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nb-NO"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6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6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6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6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6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6211" grpId="0" animBg="1"/>
      <p:bldP spid="606214" grpId="0" animBg="1"/>
      <p:bldP spid="60621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Plassholder for lysbildenumm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1C233A3-2E9D-ED48-A30A-F0D96B5808EE}" type="slidenum">
              <a:rPr lang="nb-NO"/>
              <a:pPr/>
              <a:t>23</a:t>
            </a:fld>
            <a:endParaRPr lang="nb-NO"/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/>
          <a:p>
            <a:pPr eaLnBrk="1" hangingPunct="1"/>
            <a:r>
              <a:rPr lang="nb-NO" dirty="0">
                <a:solidFill>
                  <a:srgbClr val="A7D6FF"/>
                </a:solidFill>
              </a:rPr>
              <a:t>Refleksjon over egen språklæring</a:t>
            </a:r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nb-NO"/>
          </a:p>
        </p:txBody>
      </p:sp>
      <p:pic>
        <p:nvPicPr>
          <p:cNvPr id="60314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6754" y="1985963"/>
            <a:ext cx="4778375" cy="546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3141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9425" y="1412875"/>
            <a:ext cx="4778375" cy="603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3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3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Plassholder for lysbildenumm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5EFCC82-8E7C-384B-9499-0AD8776DEE0E}" type="slidenum">
              <a:rPr lang="nb-NO"/>
              <a:pPr/>
              <a:t>24</a:t>
            </a:fld>
            <a:endParaRPr lang="nb-NO"/>
          </a:p>
        </p:txBody>
      </p:sp>
      <p:pic>
        <p:nvPicPr>
          <p:cNvPr id="607234" name="Picture 2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90404" y="1763014"/>
            <a:ext cx="4537075" cy="5732462"/>
          </a:xfrm>
          <a:noFill/>
        </p:spPr>
      </p:pic>
      <p:pic>
        <p:nvPicPr>
          <p:cNvPr id="60723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9363" y="1426464"/>
            <a:ext cx="5354637" cy="606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3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b-NO" dirty="0">
                <a:solidFill>
                  <a:srgbClr val="A7D6FF"/>
                </a:solidFill>
              </a:rPr>
              <a:t>Vurdering/egenvurdering</a:t>
            </a:r>
            <a:r>
              <a:rPr lang="nb-NO" dirty="0">
                <a:solidFill>
                  <a:schemeClr val="hlink"/>
                </a:solidFill>
              </a:rPr>
              <a:t/>
            </a:r>
            <a:br>
              <a:rPr lang="nb-NO" dirty="0">
                <a:solidFill>
                  <a:schemeClr val="hlink"/>
                </a:solidFill>
              </a:rPr>
            </a:br>
            <a:endParaRPr lang="nb-NO" dirty="0">
              <a:solidFill>
                <a:schemeClr val="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7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7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Plassholder for lysbildenumm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F028E0C-6F28-ED45-860E-2657BC397DC4}" type="slidenum">
              <a:rPr lang="nb-NO"/>
              <a:pPr/>
              <a:t>25</a:t>
            </a:fld>
            <a:endParaRPr lang="nb-NO"/>
          </a:p>
        </p:txBody>
      </p:sp>
      <p:sp>
        <p:nvSpPr>
          <p:cNvPr id="293891" name="AutoShape 3" descr="Prikket rutenett"/>
          <p:cNvSpPr>
            <a:spLocks noChangeArrowheads="1"/>
          </p:cNvSpPr>
          <p:nvPr/>
        </p:nvSpPr>
        <p:spPr bwMode="auto">
          <a:xfrm>
            <a:off x="827088" y="404813"/>
            <a:ext cx="5183187" cy="4537075"/>
          </a:xfrm>
          <a:prstGeom prst="flowChartDocument">
            <a:avLst/>
          </a:prstGeom>
          <a:solidFill>
            <a:schemeClr val="bg1">
              <a:lumMod val="50000"/>
              <a:lumOff val="50000"/>
            </a:schemeClr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l">
              <a:tabLst>
                <a:tab pos="-668338" algn="l"/>
              </a:tabLst>
            </a:pPr>
            <a:endParaRPr lang="nb-NO" sz="2400" b="1" dirty="0">
              <a:solidFill>
                <a:schemeClr val="hlink"/>
              </a:solidFill>
              <a:latin typeface="Garamond" charset="0"/>
              <a:ea typeface="ＭＳ Ｐゴシック" charset="-128"/>
              <a:cs typeface="ＭＳ Ｐゴシック" charset="-128"/>
            </a:endParaRPr>
          </a:p>
          <a:p>
            <a:pPr algn="l">
              <a:tabLst>
                <a:tab pos="-668338" algn="l"/>
              </a:tabLst>
            </a:pPr>
            <a:r>
              <a:rPr lang="nb-NO" sz="2400" b="1" dirty="0">
                <a:solidFill>
                  <a:schemeClr val="bg1"/>
                </a:solidFill>
                <a:latin typeface="Garamond" charset="0"/>
                <a:ea typeface="ＭＳ Ｐゴシック" charset="-128"/>
                <a:cs typeface="ＭＳ Ｐゴシック" charset="-128"/>
              </a:rPr>
              <a:t>”Jeg kan fortelle om familien min”</a:t>
            </a:r>
          </a:p>
          <a:p>
            <a:pPr algn="l" eaLnBrk="0" hangingPunct="0">
              <a:spcBef>
                <a:spcPct val="20000"/>
              </a:spcBef>
              <a:tabLst>
                <a:tab pos="-668338" algn="l"/>
              </a:tabLst>
            </a:pPr>
            <a:r>
              <a:rPr lang="nb-NO" sz="2400" dirty="0">
                <a:solidFill>
                  <a:schemeClr val="bg1"/>
                </a:solidFill>
                <a:latin typeface="Garamond" charset="0"/>
                <a:ea typeface="ＭＳ Ｐゴシック" charset="-128"/>
                <a:cs typeface="ＭＳ Ｐゴシック" charset="-128"/>
              </a:rPr>
              <a:t>Jeg kan fortelle at jeg har søsken.</a:t>
            </a:r>
          </a:p>
          <a:p>
            <a:pPr algn="l" eaLnBrk="0" hangingPunct="0">
              <a:spcBef>
                <a:spcPct val="20000"/>
              </a:spcBef>
              <a:tabLst>
                <a:tab pos="-668338" algn="l"/>
              </a:tabLst>
            </a:pPr>
            <a:r>
              <a:rPr lang="nb-NO" sz="2400" dirty="0">
                <a:solidFill>
                  <a:schemeClr val="bg1"/>
                </a:solidFill>
                <a:latin typeface="Garamond" charset="0"/>
                <a:ea typeface="ＭＳ Ｐゴシック" charset="-128"/>
                <a:cs typeface="ＭＳ Ｐゴシック" charset="-128"/>
              </a:rPr>
              <a:t>Jeg kan beskrive mine søsken.</a:t>
            </a:r>
          </a:p>
          <a:p>
            <a:pPr algn="l" eaLnBrk="0" hangingPunct="0">
              <a:spcBef>
                <a:spcPct val="20000"/>
              </a:spcBef>
              <a:tabLst>
                <a:tab pos="-668338" algn="l"/>
              </a:tabLst>
            </a:pPr>
            <a:r>
              <a:rPr lang="nb-NO" sz="2400" dirty="0">
                <a:solidFill>
                  <a:schemeClr val="bg1"/>
                </a:solidFill>
                <a:latin typeface="Garamond" charset="0"/>
                <a:ea typeface="ＭＳ Ｐゴシック" charset="-128"/>
                <a:cs typeface="ＭＳ Ｐゴシック" charset="-128"/>
              </a:rPr>
              <a:t>Jeg kan fortelle hva de gjør.</a:t>
            </a:r>
          </a:p>
          <a:p>
            <a:pPr algn="l" eaLnBrk="0" hangingPunct="0">
              <a:spcBef>
                <a:spcPct val="20000"/>
              </a:spcBef>
              <a:tabLst>
                <a:tab pos="-668338" algn="l"/>
              </a:tabLst>
            </a:pPr>
            <a:r>
              <a:rPr lang="nb-NO" sz="2400" dirty="0">
                <a:solidFill>
                  <a:schemeClr val="bg1"/>
                </a:solidFill>
                <a:latin typeface="Garamond" charset="0"/>
                <a:ea typeface="ＭＳ Ｐゴシック" charset="-128"/>
                <a:cs typeface="ＭＳ Ｐゴシック" charset="-128"/>
              </a:rPr>
              <a:t>Jeg kan fargene.</a:t>
            </a:r>
          </a:p>
          <a:p>
            <a:pPr algn="l" eaLnBrk="0" hangingPunct="0">
              <a:spcBef>
                <a:spcPct val="20000"/>
              </a:spcBef>
              <a:tabLst>
                <a:tab pos="-668338" algn="l"/>
              </a:tabLst>
            </a:pPr>
            <a:r>
              <a:rPr lang="nb-NO" sz="2400" dirty="0">
                <a:solidFill>
                  <a:schemeClr val="bg1"/>
                </a:solidFill>
                <a:latin typeface="Garamond" charset="0"/>
                <a:ea typeface="ＭＳ Ｐゴシック" charset="-128"/>
                <a:cs typeface="ＭＳ Ｐゴシック" charset="-128"/>
              </a:rPr>
              <a:t>Jeg kan si ordet ”sykkel”.</a:t>
            </a:r>
          </a:p>
          <a:p>
            <a:pPr algn="l" eaLnBrk="0" hangingPunct="0">
              <a:spcBef>
                <a:spcPct val="20000"/>
              </a:spcBef>
              <a:tabLst>
                <a:tab pos="-668338" algn="l"/>
              </a:tabLst>
            </a:pPr>
            <a:r>
              <a:rPr lang="nb-NO" sz="2400" dirty="0">
                <a:solidFill>
                  <a:schemeClr val="bg1"/>
                </a:solidFill>
                <a:latin typeface="Garamond" charset="0"/>
                <a:ea typeface="ＭＳ Ｐゴシック" charset="-128"/>
                <a:cs typeface="ＭＳ Ｐゴシック" charset="-128"/>
              </a:rPr>
              <a:t>Jeg kan si hva vi spiser og drikker.</a:t>
            </a:r>
          </a:p>
        </p:txBody>
      </p:sp>
      <p:sp>
        <p:nvSpPr>
          <p:cNvPr id="293892" name="AutoShape 4" descr="Prikket rutenett"/>
          <p:cNvSpPr>
            <a:spLocks noChangeArrowheads="1"/>
          </p:cNvSpPr>
          <p:nvPr/>
        </p:nvSpPr>
        <p:spPr bwMode="auto">
          <a:xfrm>
            <a:off x="1978025" y="476250"/>
            <a:ext cx="7165975" cy="6002338"/>
          </a:xfrm>
          <a:prstGeom prst="flowChartDocument">
            <a:avLst/>
          </a:prstGeom>
          <a:solidFill>
            <a:schemeClr val="tx2">
              <a:lumMod val="90000"/>
              <a:alpha val="93000"/>
            </a:schemeClr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l">
              <a:tabLst>
                <a:tab pos="-668338" algn="l"/>
              </a:tabLst>
            </a:pPr>
            <a:r>
              <a:rPr lang="nb-NO" sz="2400" b="1" dirty="0">
                <a:solidFill>
                  <a:schemeClr val="tx2">
                    <a:lumMod val="25000"/>
                  </a:schemeClr>
                </a:solidFill>
                <a:latin typeface="Garamond" charset="0"/>
                <a:ea typeface="ＭＳ Ｐゴシック" charset="-128"/>
                <a:cs typeface="ＭＳ Ｐゴシック" charset="-128"/>
              </a:rPr>
              <a:t>”Jeg kan fortelle om meg selv”</a:t>
            </a:r>
          </a:p>
          <a:p>
            <a:pPr algn="l" eaLnBrk="0" hangingPunct="0">
              <a:spcBef>
                <a:spcPct val="20000"/>
              </a:spcBef>
              <a:tabLst>
                <a:tab pos="-668338" algn="l"/>
              </a:tabLst>
            </a:pPr>
            <a:r>
              <a:rPr lang="nb-NO" sz="2400" dirty="0">
                <a:solidFill>
                  <a:schemeClr val="tx2">
                    <a:lumMod val="25000"/>
                  </a:schemeClr>
                </a:solidFill>
                <a:latin typeface="Garamond" charset="0"/>
                <a:ea typeface="ＭＳ Ｐゴシック" charset="-128"/>
                <a:cs typeface="ＭＳ Ｐゴシック" charset="-128"/>
              </a:rPr>
              <a:t>Jeg kan fortelle hva jeg heter.</a:t>
            </a:r>
          </a:p>
          <a:p>
            <a:pPr algn="l" eaLnBrk="0" hangingPunct="0">
              <a:spcBef>
                <a:spcPct val="20000"/>
              </a:spcBef>
              <a:tabLst>
                <a:tab pos="-668338" algn="l"/>
              </a:tabLst>
            </a:pPr>
            <a:r>
              <a:rPr lang="nb-NO" sz="2400" dirty="0">
                <a:solidFill>
                  <a:schemeClr val="tx2">
                    <a:lumMod val="25000"/>
                  </a:schemeClr>
                </a:solidFill>
                <a:latin typeface="Garamond" charset="0"/>
                <a:ea typeface="ＭＳ Ｐゴシック" charset="-128"/>
                <a:cs typeface="ＭＳ Ｐゴシック" charset="-128"/>
              </a:rPr>
              <a:t>Jeg kan fortelle hvor gammel jeg er.</a:t>
            </a:r>
          </a:p>
          <a:p>
            <a:pPr algn="l" eaLnBrk="0" hangingPunct="0">
              <a:spcBef>
                <a:spcPct val="20000"/>
              </a:spcBef>
              <a:tabLst>
                <a:tab pos="-668338" algn="l"/>
              </a:tabLst>
            </a:pPr>
            <a:r>
              <a:rPr lang="nb-NO" sz="2400" dirty="0">
                <a:solidFill>
                  <a:schemeClr val="tx2">
                    <a:lumMod val="25000"/>
                  </a:schemeClr>
                </a:solidFill>
                <a:latin typeface="Garamond" charset="0"/>
                <a:ea typeface="ＭＳ Ｐゴシック" charset="-128"/>
                <a:cs typeface="ＭＳ Ｐゴシック" charset="-128"/>
              </a:rPr>
              <a:t>Jeg kan fortelle hvor jeg bor.</a:t>
            </a:r>
          </a:p>
          <a:p>
            <a:pPr algn="l" eaLnBrk="0" hangingPunct="0">
              <a:spcBef>
                <a:spcPct val="20000"/>
              </a:spcBef>
              <a:tabLst>
                <a:tab pos="-668338" algn="l"/>
              </a:tabLst>
            </a:pPr>
            <a:r>
              <a:rPr lang="nb-NO" sz="2400" dirty="0">
                <a:solidFill>
                  <a:schemeClr val="tx2">
                    <a:lumMod val="25000"/>
                  </a:schemeClr>
                </a:solidFill>
                <a:latin typeface="Garamond" charset="0"/>
                <a:ea typeface="ＭＳ Ｐゴシック" charset="-128"/>
                <a:cs typeface="ＭＳ Ｐゴシック" charset="-128"/>
              </a:rPr>
              <a:t>Jeg kan fortelle hva jeg har på meg.</a:t>
            </a:r>
          </a:p>
          <a:p>
            <a:pPr algn="l" eaLnBrk="0" hangingPunct="0">
              <a:spcBef>
                <a:spcPct val="20000"/>
              </a:spcBef>
              <a:tabLst>
                <a:tab pos="-668338" algn="l"/>
              </a:tabLst>
            </a:pPr>
            <a:r>
              <a:rPr lang="nb-NO" sz="2400" dirty="0">
                <a:solidFill>
                  <a:schemeClr val="tx2">
                    <a:lumMod val="25000"/>
                  </a:schemeClr>
                </a:solidFill>
                <a:latin typeface="Garamond" charset="0"/>
                <a:ea typeface="ＭＳ Ｐゴシック" charset="-128"/>
                <a:cs typeface="ＭＳ Ｐゴシック" charset="-128"/>
              </a:rPr>
              <a:t>Jeg kan fortelle hva jeg liker.</a:t>
            </a:r>
          </a:p>
          <a:p>
            <a:pPr algn="l" eaLnBrk="0" hangingPunct="0">
              <a:spcBef>
                <a:spcPct val="20000"/>
              </a:spcBef>
              <a:tabLst>
                <a:tab pos="-668338" algn="l"/>
              </a:tabLst>
            </a:pPr>
            <a:r>
              <a:rPr lang="nb-NO" sz="2400" dirty="0">
                <a:solidFill>
                  <a:schemeClr val="tx2">
                    <a:lumMod val="25000"/>
                  </a:schemeClr>
                </a:solidFill>
                <a:latin typeface="Garamond" charset="0"/>
                <a:ea typeface="ＭＳ Ｐゴシック" charset="-128"/>
                <a:cs typeface="ＭＳ Ｐゴシック" charset="-128"/>
              </a:rPr>
              <a:t>Jeg kan fortelle når jeg gjør forskjellige ting.</a:t>
            </a:r>
          </a:p>
          <a:p>
            <a:pPr algn="l" eaLnBrk="0" hangingPunct="0">
              <a:spcBef>
                <a:spcPct val="20000"/>
              </a:spcBef>
              <a:tabLst>
                <a:tab pos="-668338" algn="l"/>
              </a:tabLst>
            </a:pPr>
            <a:r>
              <a:rPr lang="nb-NO" sz="2400" dirty="0">
                <a:solidFill>
                  <a:schemeClr val="tx2">
                    <a:lumMod val="25000"/>
                  </a:schemeClr>
                </a:solidFill>
                <a:latin typeface="Garamond" charset="0"/>
                <a:ea typeface="ＭＳ Ｐゴシック" charset="-128"/>
                <a:cs typeface="ＭＳ Ｐゴシック" charset="-128"/>
              </a:rPr>
              <a:t>Jeg kan bruke artikler og adjektiv.</a:t>
            </a:r>
          </a:p>
          <a:p>
            <a:pPr algn="l" eaLnBrk="0" hangingPunct="0">
              <a:spcBef>
                <a:spcPct val="20000"/>
              </a:spcBef>
              <a:tabLst>
                <a:tab pos="-668338" algn="l"/>
              </a:tabLst>
            </a:pPr>
            <a:r>
              <a:rPr lang="nb-NO" sz="2400" dirty="0">
                <a:solidFill>
                  <a:schemeClr val="tx2">
                    <a:lumMod val="25000"/>
                  </a:schemeClr>
                </a:solidFill>
                <a:latin typeface="Garamond" charset="0"/>
                <a:ea typeface="ＭＳ Ｐゴシック" charset="-128"/>
                <a:cs typeface="ＭＳ Ｐゴシック" charset="-128"/>
              </a:rPr>
              <a:t>Jeg kan bruke en del regelmessige verb i presens.</a:t>
            </a:r>
          </a:p>
          <a:p>
            <a:pPr algn="l" eaLnBrk="0" hangingPunct="0">
              <a:spcBef>
                <a:spcPct val="20000"/>
              </a:spcBef>
              <a:tabLst>
                <a:tab pos="-668338" algn="l"/>
              </a:tabLst>
            </a:pPr>
            <a:r>
              <a:rPr lang="nb-NO" sz="2400" dirty="0">
                <a:solidFill>
                  <a:schemeClr val="tx2">
                    <a:lumMod val="25000"/>
                  </a:schemeClr>
                </a:solidFill>
                <a:latin typeface="Garamond" charset="0"/>
                <a:ea typeface="ＭＳ Ｐゴシック" charset="-128"/>
                <a:cs typeface="ＭＳ Ｐゴシック" charset="-128"/>
              </a:rPr>
              <a:t>Jeg kan fortelle om en person jeg har valgt.</a:t>
            </a:r>
          </a:p>
        </p:txBody>
      </p:sp>
      <p:sp>
        <p:nvSpPr>
          <p:cNvPr id="293893" name="Text Box 5"/>
          <p:cNvSpPr txBox="1">
            <a:spLocks noChangeArrowheads="1"/>
          </p:cNvSpPr>
          <p:nvPr/>
        </p:nvSpPr>
        <p:spPr bwMode="auto">
          <a:xfrm>
            <a:off x="5508625" y="6461125"/>
            <a:ext cx="36353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>
              <a:spcBef>
                <a:spcPct val="50000"/>
              </a:spcBef>
            </a:pPr>
            <a:r>
              <a:rPr lang="nb-NO" sz="2000">
                <a:solidFill>
                  <a:schemeClr val="accent2"/>
                </a:solidFill>
                <a:latin typeface="Garamond" charset="0"/>
                <a:ea typeface="ＭＳ Ｐゴシック" charset="-128"/>
                <a:cs typeface="ＭＳ Ｐゴシック" charset="-128"/>
              </a:rPr>
              <a:t>© Inger Langseth, Brundalen vgs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89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9389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9389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2000"/>
                                        <p:tgtEl>
                                          <p:spTgt spid="29389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93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93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2000"/>
                                        <p:tgtEl>
                                          <p:spTgt spid="293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93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293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2000"/>
                                        <p:tgtEl>
                                          <p:spTgt spid="293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93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293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2000"/>
                                        <p:tgtEl>
                                          <p:spTgt spid="293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293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293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2000"/>
                                        <p:tgtEl>
                                          <p:spTgt spid="293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8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2938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2938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2000"/>
                                        <p:tgtEl>
                                          <p:spTgt spid="2938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8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2938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2938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2000"/>
                                        <p:tgtEl>
                                          <p:spTgt spid="2938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8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2938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2938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0" dur="2000"/>
                                        <p:tgtEl>
                                          <p:spTgt spid="2938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89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29389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29389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7" dur="2000"/>
                                        <p:tgtEl>
                                          <p:spTgt spid="29389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293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293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2" dur="2000"/>
                                        <p:tgtEl>
                                          <p:spTgt spid="293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8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2938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2938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9" dur="2000"/>
                                        <p:tgtEl>
                                          <p:spTgt spid="2938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8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2938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2938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4" dur="2000"/>
                                        <p:tgtEl>
                                          <p:spTgt spid="2938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8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2000" fill="hold"/>
                                        <p:tgtEl>
                                          <p:spTgt spid="2938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000" fill="hold"/>
                                        <p:tgtEl>
                                          <p:spTgt spid="2938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9" dur="2000"/>
                                        <p:tgtEl>
                                          <p:spTgt spid="2938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8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2000" fill="hold"/>
                                        <p:tgtEl>
                                          <p:spTgt spid="2938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000" fill="hold"/>
                                        <p:tgtEl>
                                          <p:spTgt spid="2938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4" dur="2000"/>
                                        <p:tgtEl>
                                          <p:spTgt spid="2938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8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2000" fill="hold"/>
                                        <p:tgtEl>
                                          <p:spTgt spid="2938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000" fill="hold"/>
                                        <p:tgtEl>
                                          <p:spTgt spid="2938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9" dur="2000"/>
                                        <p:tgtEl>
                                          <p:spTgt spid="2938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89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2000" fill="hold"/>
                                        <p:tgtEl>
                                          <p:spTgt spid="29389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000" fill="hold"/>
                                        <p:tgtEl>
                                          <p:spTgt spid="29389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4" dur="2000"/>
                                        <p:tgtEl>
                                          <p:spTgt spid="29389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89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2000" fill="hold"/>
                                        <p:tgtEl>
                                          <p:spTgt spid="29389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000" fill="hold"/>
                                        <p:tgtEl>
                                          <p:spTgt spid="29389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9" dur="2000"/>
                                        <p:tgtEl>
                                          <p:spTgt spid="29389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89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2000" fill="hold"/>
                                        <p:tgtEl>
                                          <p:spTgt spid="29389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2000" fill="hold"/>
                                        <p:tgtEl>
                                          <p:spTgt spid="29389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4" dur="2000"/>
                                        <p:tgtEl>
                                          <p:spTgt spid="29389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89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2000" fill="hold"/>
                                        <p:tgtEl>
                                          <p:spTgt spid="29389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2000" fill="hold"/>
                                        <p:tgtEl>
                                          <p:spTgt spid="29389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9" dur="2000"/>
                                        <p:tgtEl>
                                          <p:spTgt spid="29389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3891" grpId="0" build="allAtOnce" animBg="1"/>
      <p:bldP spid="293892" grpId="0" build="allAtOnce" animBg="1"/>
      <p:bldP spid="29389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Et eksempel: </a:t>
            </a:r>
            <a:r>
              <a:rPr lang="nb-NO" sz="2800" dirty="0" smtClean="0"/>
              <a:t>planer i utvikling</a:t>
            </a:r>
            <a:endParaRPr lang="nb-NO" sz="2800" dirty="0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 smtClean="0"/>
              <a:t>Domene</a:t>
            </a:r>
            <a:endParaRPr lang="nb-NO" dirty="0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Sted</a:t>
            </a:r>
          </a:p>
          <a:p>
            <a:r>
              <a:rPr lang="nb-NO" dirty="0" smtClean="0"/>
              <a:t>Organisasjoner</a:t>
            </a:r>
          </a:p>
          <a:p>
            <a:r>
              <a:rPr lang="nb-NO" dirty="0" smtClean="0"/>
              <a:t>Tilstelninger</a:t>
            </a:r>
          </a:p>
          <a:p>
            <a:r>
              <a:rPr lang="nb-NO" dirty="0" smtClean="0"/>
              <a:t>Personer</a:t>
            </a:r>
          </a:p>
          <a:p>
            <a:r>
              <a:rPr lang="nb-NO" dirty="0" smtClean="0"/>
              <a:t>Materiale</a:t>
            </a:r>
          </a:p>
          <a:p>
            <a:r>
              <a:rPr lang="nb-NO" dirty="0" smtClean="0"/>
              <a:t>Handlinger</a:t>
            </a:r>
          </a:p>
          <a:p>
            <a:endParaRPr lang="nb-NO" dirty="0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nb-NO" dirty="0" smtClean="0"/>
              <a:t>Hobby</a:t>
            </a:r>
            <a:endParaRPr lang="nb-NO" dirty="0"/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Jeg …….(sted)</a:t>
            </a:r>
          </a:p>
          <a:p>
            <a:r>
              <a:rPr lang="nb-NO" dirty="0" smtClean="0"/>
              <a:t>Jeg er medlem i……..</a:t>
            </a:r>
          </a:p>
          <a:p>
            <a:r>
              <a:rPr lang="nb-NO" dirty="0" smtClean="0"/>
              <a:t>Jeg deltar på……..</a:t>
            </a:r>
          </a:p>
          <a:p>
            <a:r>
              <a:rPr lang="nb-NO" dirty="0" smtClean="0"/>
              <a:t>Jeg beundrer…….</a:t>
            </a:r>
          </a:p>
          <a:p>
            <a:r>
              <a:rPr lang="nb-NO" dirty="0" smtClean="0"/>
              <a:t>Jeg trenger…….</a:t>
            </a:r>
          </a:p>
          <a:p>
            <a:r>
              <a:rPr lang="nb-NO" dirty="0" smtClean="0"/>
              <a:t>Jeg gjør……….</a:t>
            </a:r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Læringsteoretiske paradigmer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 err="1" smtClean="0"/>
              <a:t>Behaviourismen</a:t>
            </a:r>
            <a:endParaRPr lang="nb-NO" dirty="0" smtClean="0"/>
          </a:p>
          <a:p>
            <a:r>
              <a:rPr lang="nb-NO" dirty="0" err="1" smtClean="0"/>
              <a:t>Kognitivismen</a:t>
            </a:r>
            <a:endParaRPr lang="nb-NO" dirty="0" smtClean="0"/>
          </a:p>
          <a:p>
            <a:r>
              <a:rPr lang="nb-NO" dirty="0" err="1" smtClean="0"/>
              <a:t>Sosial-konstruktivismen</a:t>
            </a:r>
            <a:endParaRPr lang="nb-NO" dirty="0"/>
          </a:p>
        </p:txBody>
      </p:sp>
      <p:sp>
        <p:nvSpPr>
          <p:cNvPr id="11" name="Smilefjes 10"/>
          <p:cNvSpPr/>
          <p:nvPr/>
        </p:nvSpPr>
        <p:spPr>
          <a:xfrm>
            <a:off x="1209916" y="5087079"/>
            <a:ext cx="822960" cy="822960"/>
          </a:xfrm>
          <a:prstGeom prst="smileyFac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milefjes 11"/>
          <p:cNvSpPr/>
          <p:nvPr/>
        </p:nvSpPr>
        <p:spPr>
          <a:xfrm>
            <a:off x="2182754" y="4533170"/>
            <a:ext cx="822960" cy="822960"/>
          </a:xfrm>
          <a:prstGeom prst="smileyFac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3" name="Smilefjes 12"/>
          <p:cNvSpPr/>
          <p:nvPr/>
        </p:nvSpPr>
        <p:spPr>
          <a:xfrm>
            <a:off x="2182754" y="5498559"/>
            <a:ext cx="822960" cy="822960"/>
          </a:xfrm>
          <a:prstGeom prst="smileyFac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Smilefjes 14"/>
          <p:cNvSpPr/>
          <p:nvPr/>
        </p:nvSpPr>
        <p:spPr>
          <a:xfrm>
            <a:off x="4939128" y="1655546"/>
            <a:ext cx="822960" cy="822960"/>
          </a:xfrm>
          <a:prstGeom prst="smileyFac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6" name="Smilefjes 15"/>
          <p:cNvSpPr/>
          <p:nvPr/>
        </p:nvSpPr>
        <p:spPr>
          <a:xfrm>
            <a:off x="7641455" y="1750116"/>
            <a:ext cx="675953" cy="603657"/>
          </a:xfrm>
          <a:prstGeom prst="smileyFac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7" name="Smilefjes 16"/>
          <p:cNvSpPr/>
          <p:nvPr/>
        </p:nvSpPr>
        <p:spPr>
          <a:xfrm>
            <a:off x="6668618" y="4344030"/>
            <a:ext cx="822960" cy="822960"/>
          </a:xfrm>
          <a:prstGeom prst="smileyFac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Pil høyre 17"/>
          <p:cNvSpPr/>
          <p:nvPr/>
        </p:nvSpPr>
        <p:spPr>
          <a:xfrm>
            <a:off x="6179414" y="1987227"/>
            <a:ext cx="978408" cy="23617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19" name="Smilefjes 18"/>
          <p:cNvSpPr/>
          <p:nvPr/>
        </p:nvSpPr>
        <p:spPr>
          <a:xfrm>
            <a:off x="5762088" y="3877362"/>
            <a:ext cx="2310134" cy="1752019"/>
          </a:xfrm>
          <a:prstGeom prst="smileyFace">
            <a:avLst/>
          </a:prstGeom>
          <a:solidFill>
            <a:schemeClr val="accent1">
              <a:alpha val="49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Didaktiske paradigmer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792162" y="1761565"/>
            <a:ext cx="7570787" cy="4912362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nb-NO" sz="5000" dirty="0" smtClean="0"/>
              <a:t>Ser du på din undervisning som:</a:t>
            </a:r>
          </a:p>
          <a:p>
            <a:r>
              <a:rPr lang="nb-NO" sz="7385" dirty="0" smtClean="0">
                <a:cs typeface="Mistral"/>
              </a:rPr>
              <a:t>En praktisk aktivitet</a:t>
            </a:r>
          </a:p>
          <a:p>
            <a:r>
              <a:rPr lang="nb-NO" sz="7385" dirty="0" smtClean="0">
                <a:cs typeface="Mistral"/>
              </a:rPr>
              <a:t>En kunst</a:t>
            </a:r>
          </a:p>
          <a:p>
            <a:r>
              <a:rPr lang="nb-NO" sz="7385" dirty="0" smtClean="0">
                <a:cs typeface="Mistral"/>
              </a:rPr>
              <a:t>Et håndverk</a:t>
            </a:r>
          </a:p>
          <a:p>
            <a:r>
              <a:rPr lang="nb-NO" sz="7385" dirty="0" smtClean="0">
                <a:cs typeface="Mistral"/>
              </a:rPr>
              <a:t>Anvendt vitenskap</a:t>
            </a:r>
          </a:p>
          <a:p>
            <a:r>
              <a:rPr lang="nb-NO" sz="7385" dirty="0" smtClean="0">
                <a:cs typeface="Mistral"/>
              </a:rPr>
              <a:t>Et system</a:t>
            </a:r>
          </a:p>
          <a:p>
            <a:r>
              <a:rPr lang="nb-NO" sz="7385" dirty="0" smtClean="0">
                <a:cs typeface="Mistral"/>
              </a:rPr>
              <a:t>Reflekterende praksis</a:t>
            </a:r>
          </a:p>
          <a:p>
            <a:r>
              <a:rPr lang="nb-NO" sz="7385" dirty="0" smtClean="0">
                <a:cs typeface="Mistral"/>
              </a:rPr>
              <a:t>Kompetanse</a:t>
            </a:r>
            <a:endParaRPr lang="nb-NO" sz="7385" dirty="0">
              <a:cs typeface="Mistral"/>
            </a:endParaRPr>
          </a:p>
        </p:txBody>
      </p:sp>
      <p:sp>
        <p:nvSpPr>
          <p:cNvPr id="4" name="TekstSylinder 3"/>
          <p:cNvSpPr txBox="1"/>
          <p:nvPr/>
        </p:nvSpPr>
        <p:spPr>
          <a:xfrm rot="663656">
            <a:off x="5525143" y="2202677"/>
            <a:ext cx="3319017" cy="3447097"/>
          </a:xfrm>
          <a:prstGeom prst="rect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nb-NO" dirty="0" smtClean="0"/>
              <a:t>Dine tanker om undervisning former din praksis:</a:t>
            </a:r>
          </a:p>
          <a:p>
            <a:endParaRPr lang="nb-NO" dirty="0" smtClean="0"/>
          </a:p>
          <a:p>
            <a:r>
              <a:rPr lang="nb-NO" dirty="0" smtClean="0"/>
              <a:t> hvordan du forholder deg til andre i skolen</a:t>
            </a:r>
          </a:p>
          <a:p>
            <a:pPr>
              <a:buFont typeface="Wingdings" charset="2"/>
              <a:buChar char="ü"/>
            </a:pPr>
            <a:r>
              <a:rPr lang="nb-NO" sz="1600" dirty="0" smtClean="0"/>
              <a:t>Kunnskapsoverføring  </a:t>
            </a:r>
            <a:r>
              <a:rPr lang="nb-NO" sz="1600" dirty="0" err="1" smtClean="0"/>
              <a:t>vs</a:t>
            </a:r>
            <a:endParaRPr lang="nb-NO" sz="1600" dirty="0" smtClean="0"/>
          </a:p>
          <a:p>
            <a:pPr>
              <a:buFont typeface="Wingdings" charset="2"/>
              <a:buChar char="ü"/>
            </a:pPr>
            <a:r>
              <a:rPr lang="nb-NO" sz="1600" dirty="0" smtClean="0"/>
              <a:t>Kunnskapsdeling og utvikling</a:t>
            </a:r>
          </a:p>
          <a:p>
            <a:pPr>
              <a:buFont typeface="Wingdings" charset="2"/>
              <a:buChar char="ü"/>
            </a:pPr>
            <a:endParaRPr lang="nb-NO" sz="1600" dirty="0" smtClean="0"/>
          </a:p>
          <a:p>
            <a:r>
              <a:rPr lang="nb-NO" sz="1600" dirty="0" smtClean="0"/>
              <a:t>og hvilke avgjørelser du tar</a:t>
            </a:r>
          </a:p>
          <a:p>
            <a:r>
              <a:rPr lang="nb-NO" sz="1600" dirty="0" smtClean="0"/>
              <a:t>basert på</a:t>
            </a:r>
          </a:p>
          <a:p>
            <a:pPr>
              <a:buFont typeface="Wingdings" charset="2"/>
              <a:buChar char="ü"/>
            </a:pPr>
            <a:r>
              <a:rPr lang="nb-NO" sz="1600" dirty="0" smtClean="0"/>
              <a:t>Implisitte teorier</a:t>
            </a:r>
          </a:p>
          <a:p>
            <a:pPr>
              <a:buFont typeface="Wingdings" charset="2"/>
              <a:buChar char="ü"/>
            </a:pPr>
            <a:r>
              <a:rPr lang="nb-NO" sz="1600" dirty="0" smtClean="0"/>
              <a:t>Eksplisitte teorier</a:t>
            </a:r>
          </a:p>
          <a:p>
            <a:pPr>
              <a:buFont typeface="Wingdings" charset="2"/>
              <a:buChar char="ü"/>
            </a:pPr>
            <a:r>
              <a:rPr lang="nb-NO" sz="1600" dirty="0" smtClean="0"/>
              <a:t>Profesjonell erfaring som lærer</a:t>
            </a:r>
            <a:endParaRPr lang="nb-NO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Didaktikk i dag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792162" y="1761565"/>
            <a:ext cx="7570787" cy="4804282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nb-NO" b="1" dirty="0" smtClean="0"/>
              <a:t>En profesjonell lærer har:</a:t>
            </a:r>
          </a:p>
          <a:p>
            <a:r>
              <a:rPr lang="nb-NO" b="1" dirty="0" smtClean="0"/>
              <a:t>Læreplan kunnskap: </a:t>
            </a:r>
            <a:r>
              <a:rPr lang="nb-NO" dirty="0" smtClean="0"/>
              <a:t>mål og verktøy for å nå målene</a:t>
            </a:r>
          </a:p>
          <a:p>
            <a:r>
              <a:rPr lang="nb-NO" b="1" dirty="0" smtClean="0"/>
              <a:t>Faglig kunnskap</a:t>
            </a:r>
            <a:r>
              <a:rPr lang="nb-NO" dirty="0" smtClean="0"/>
              <a:t>: fakta og begrep og hvordan de er organisert/gjennom arbeid med hvilke ferdigheter utvikles den faglige kunnskapen.</a:t>
            </a:r>
          </a:p>
          <a:p>
            <a:r>
              <a:rPr lang="nb-NO" b="1" dirty="0" smtClean="0"/>
              <a:t>Generell pedagogisk kunnskap</a:t>
            </a:r>
            <a:r>
              <a:rPr lang="nb-NO" dirty="0" smtClean="0"/>
              <a:t>: generelle teorier og metoder</a:t>
            </a:r>
          </a:p>
          <a:p>
            <a:r>
              <a:rPr lang="nb-NO" b="1" dirty="0" smtClean="0"/>
              <a:t>Pedagogisk innholdskunnskap</a:t>
            </a:r>
            <a:r>
              <a:rPr lang="nb-NO" dirty="0" smtClean="0"/>
              <a:t>: </a:t>
            </a:r>
            <a:r>
              <a:rPr lang="nb-NO" dirty="0" err="1" smtClean="0"/>
              <a:t>teachability</a:t>
            </a:r>
            <a:r>
              <a:rPr lang="nb-NO" dirty="0" smtClean="0"/>
              <a:t> - analogier, illustrasjoner, eksempler, forklaringer og demonstrasjoner som fungerer</a:t>
            </a:r>
          </a:p>
          <a:p>
            <a:r>
              <a:rPr lang="nb-NO" b="1" dirty="0" smtClean="0"/>
              <a:t>Elevkunnskap: </a:t>
            </a:r>
            <a:r>
              <a:rPr lang="nb-NO" dirty="0" smtClean="0"/>
              <a:t>kjenne hver elev for å tilpasse undervisningen</a:t>
            </a:r>
          </a:p>
          <a:p>
            <a:r>
              <a:rPr lang="nb-NO" b="1" dirty="0" smtClean="0"/>
              <a:t>Undervisningskonteksten</a:t>
            </a:r>
            <a:r>
              <a:rPr lang="nb-NO" dirty="0" smtClean="0"/>
              <a:t>: se helheten, klassen, skolen, samfunnet</a:t>
            </a:r>
          </a:p>
          <a:p>
            <a:r>
              <a:rPr lang="nb-NO" b="1" dirty="0" smtClean="0"/>
              <a:t>Skolens mål og verdier</a:t>
            </a:r>
            <a:r>
              <a:rPr lang="nb-NO" dirty="0" smtClean="0"/>
              <a:t>: filosofisk og historisk bakgrunn og visjon</a:t>
            </a:r>
          </a:p>
          <a:p>
            <a:endParaRPr lang="nb-NO" dirty="0" smtClean="0"/>
          </a:p>
          <a:p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+ </a:t>
            </a:r>
            <a:r>
              <a:rPr lang="nb-NO" sz="3200" b="1" dirty="0" smtClean="0"/>
              <a:t>Kritisk refleksjon, læring av egne og andres erfaringer:</a:t>
            </a:r>
            <a:br>
              <a:rPr lang="nb-NO" sz="3200" b="1" dirty="0" smtClean="0"/>
            </a:br>
            <a:endParaRPr lang="nb-NO" sz="3200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792162" y="1761565"/>
            <a:ext cx="7570787" cy="4871832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nb-NO" dirty="0" smtClean="0"/>
              <a:t>	</a:t>
            </a:r>
            <a:r>
              <a:rPr lang="en-GB" sz="2824" dirty="0" smtClean="0"/>
              <a:t>An accomplished teacher is a member of a professional community who is ready, willing and able to teach and to learn from his or her teaching experiences. </a:t>
            </a:r>
          </a:p>
          <a:p>
            <a:r>
              <a:rPr lang="en-GB" sz="3273" dirty="0" err="1" smtClean="0"/>
              <a:t>Rede</a:t>
            </a:r>
            <a:r>
              <a:rPr lang="en-GB" sz="3273" dirty="0" smtClean="0"/>
              <a:t> (</a:t>
            </a:r>
            <a:r>
              <a:rPr lang="en-GB" sz="3273" dirty="0" err="1" smtClean="0"/>
              <a:t>har</a:t>
            </a:r>
            <a:r>
              <a:rPr lang="en-GB" sz="3273" dirty="0" smtClean="0"/>
              <a:t> en </a:t>
            </a:r>
            <a:r>
              <a:rPr lang="en-GB" sz="3273" dirty="0" err="1" smtClean="0"/>
              <a:t>visjon</a:t>
            </a:r>
            <a:r>
              <a:rPr lang="en-GB" sz="3273" dirty="0" smtClean="0"/>
              <a:t> </a:t>
            </a:r>
            <a:r>
              <a:rPr lang="en-GB" sz="3273" dirty="0" err="1" smtClean="0"/>
              <a:t>om</a:t>
            </a:r>
            <a:r>
              <a:rPr lang="en-GB" sz="3273" dirty="0" smtClean="0"/>
              <a:t> </a:t>
            </a:r>
            <a:r>
              <a:rPr lang="en-GB" sz="3273" dirty="0" err="1" smtClean="0"/>
              <a:t>å</a:t>
            </a:r>
            <a:r>
              <a:rPr lang="en-GB" sz="3273" dirty="0" smtClean="0"/>
              <a:t> </a:t>
            </a:r>
            <a:r>
              <a:rPr lang="en-GB" sz="3273" dirty="0" err="1" smtClean="0"/>
              <a:t>skape</a:t>
            </a:r>
            <a:r>
              <a:rPr lang="en-GB" sz="3273" dirty="0" smtClean="0"/>
              <a:t> </a:t>
            </a:r>
            <a:r>
              <a:rPr lang="en-GB" sz="3273" dirty="0" err="1" smtClean="0"/>
              <a:t>varig</a:t>
            </a:r>
            <a:r>
              <a:rPr lang="en-GB" sz="3273" dirty="0" smtClean="0"/>
              <a:t> </a:t>
            </a:r>
            <a:r>
              <a:rPr lang="en-GB" sz="3273" dirty="0" err="1" smtClean="0"/>
              <a:t>endring</a:t>
            </a:r>
            <a:r>
              <a:rPr lang="en-GB" sz="3273" dirty="0" smtClean="0"/>
              <a:t>) </a:t>
            </a:r>
          </a:p>
          <a:p>
            <a:r>
              <a:rPr lang="en-GB" sz="3273" dirty="0" err="1" smtClean="0"/>
              <a:t>Villig</a:t>
            </a:r>
            <a:r>
              <a:rPr lang="en-GB" sz="3273" dirty="0" smtClean="0"/>
              <a:t>  (</a:t>
            </a:r>
            <a:r>
              <a:rPr lang="en-GB" sz="3273" dirty="0" err="1" smtClean="0"/>
              <a:t>er</a:t>
            </a:r>
            <a:r>
              <a:rPr lang="en-GB" sz="3273" dirty="0" smtClean="0"/>
              <a:t> </a:t>
            </a:r>
            <a:r>
              <a:rPr lang="en-GB" sz="3273" dirty="0" err="1" smtClean="0"/>
              <a:t>motivert</a:t>
            </a:r>
            <a:r>
              <a:rPr lang="en-GB" sz="3273" dirty="0" smtClean="0"/>
              <a:t> </a:t>
            </a:r>
            <a:r>
              <a:rPr lang="en-GB" sz="3273" dirty="0" err="1" smtClean="0"/>
              <a:t>til</a:t>
            </a:r>
            <a:r>
              <a:rPr lang="en-GB" sz="3273" dirty="0" smtClean="0"/>
              <a:t> </a:t>
            </a:r>
            <a:r>
              <a:rPr lang="en-GB" sz="3273" dirty="0" err="1" smtClean="0"/>
              <a:t>å</a:t>
            </a:r>
            <a:r>
              <a:rPr lang="en-GB" sz="3273" dirty="0" smtClean="0"/>
              <a:t> </a:t>
            </a:r>
            <a:r>
              <a:rPr lang="en-GB" sz="3273" dirty="0" err="1" smtClean="0"/>
              <a:t>arbeide</a:t>
            </a:r>
            <a:r>
              <a:rPr lang="en-GB" sz="3273" dirty="0" smtClean="0"/>
              <a:t> for </a:t>
            </a:r>
            <a:r>
              <a:rPr lang="en-GB" sz="3273" dirty="0" err="1" smtClean="0"/>
              <a:t>å</a:t>
            </a:r>
            <a:r>
              <a:rPr lang="en-GB" sz="3273" dirty="0" smtClean="0"/>
              <a:t> </a:t>
            </a:r>
            <a:r>
              <a:rPr lang="en-GB" sz="3273" dirty="0" err="1" smtClean="0"/>
              <a:t>nå</a:t>
            </a:r>
            <a:r>
              <a:rPr lang="en-GB" sz="3273" dirty="0" smtClean="0"/>
              <a:t> </a:t>
            </a:r>
            <a:r>
              <a:rPr lang="en-GB" sz="3273" dirty="0" err="1" smtClean="0"/>
              <a:t>visjonen</a:t>
            </a:r>
            <a:r>
              <a:rPr lang="en-GB" sz="3273" dirty="0" smtClean="0"/>
              <a:t>)</a:t>
            </a:r>
          </a:p>
          <a:p>
            <a:r>
              <a:rPr lang="en-GB" sz="3273" dirty="0" err="1" smtClean="0"/>
              <a:t>kapabel</a:t>
            </a:r>
            <a:r>
              <a:rPr lang="en-GB" sz="3273" dirty="0" smtClean="0"/>
              <a:t> (</a:t>
            </a:r>
            <a:r>
              <a:rPr lang="en-GB" sz="3273" dirty="0" err="1" smtClean="0"/>
              <a:t>kan</a:t>
            </a:r>
            <a:r>
              <a:rPr lang="en-GB" sz="3273" dirty="0" smtClean="0"/>
              <a:t> </a:t>
            </a:r>
            <a:r>
              <a:rPr lang="en-GB" sz="3273" dirty="0" err="1" smtClean="0"/>
              <a:t>og</a:t>
            </a:r>
            <a:r>
              <a:rPr lang="en-GB" sz="3273" dirty="0" smtClean="0"/>
              <a:t> </a:t>
            </a:r>
            <a:r>
              <a:rPr lang="en-GB" sz="3273" dirty="0" err="1" smtClean="0"/>
              <a:t>er</a:t>
            </a:r>
            <a:r>
              <a:rPr lang="en-GB" sz="3273" dirty="0" smtClean="0"/>
              <a:t> </a:t>
            </a:r>
            <a:r>
              <a:rPr lang="en-GB" sz="3273" dirty="0" err="1" smtClean="0"/>
              <a:t>i</a:t>
            </a:r>
            <a:r>
              <a:rPr lang="en-GB" sz="3273" dirty="0" smtClean="0"/>
              <a:t> stand </a:t>
            </a:r>
            <a:r>
              <a:rPr lang="en-GB" sz="3273" dirty="0" err="1" smtClean="0"/>
              <a:t>til</a:t>
            </a:r>
            <a:r>
              <a:rPr lang="en-GB" sz="3273" dirty="0" smtClean="0"/>
              <a:t>) </a:t>
            </a:r>
          </a:p>
          <a:p>
            <a:r>
              <a:rPr lang="en-GB" sz="3273" u="sng" dirty="0" err="1" smtClean="0"/>
              <a:t>Reflekterende</a:t>
            </a:r>
            <a:r>
              <a:rPr lang="en-GB" sz="3273" dirty="0" smtClean="0"/>
              <a:t> (</a:t>
            </a:r>
            <a:r>
              <a:rPr lang="en-GB" sz="3273" dirty="0" err="1" smtClean="0"/>
              <a:t>lærer</a:t>
            </a:r>
            <a:r>
              <a:rPr lang="en-GB" sz="3273" dirty="0" smtClean="0"/>
              <a:t> </a:t>
            </a:r>
            <a:r>
              <a:rPr lang="en-GB" sz="3273" dirty="0" err="1" smtClean="0"/>
              <a:t>av</a:t>
            </a:r>
            <a:r>
              <a:rPr lang="en-GB" sz="3273" dirty="0" smtClean="0"/>
              <a:t> </a:t>
            </a:r>
            <a:r>
              <a:rPr lang="en-GB" sz="3273" dirty="0" err="1" smtClean="0"/>
              <a:t>egen</a:t>
            </a:r>
            <a:r>
              <a:rPr lang="en-GB" sz="3273" dirty="0" smtClean="0"/>
              <a:t> </a:t>
            </a:r>
            <a:r>
              <a:rPr lang="en-GB" sz="3273" dirty="0" err="1" smtClean="0"/>
              <a:t>erfaringer</a:t>
            </a:r>
            <a:r>
              <a:rPr lang="en-GB" sz="3273" dirty="0" smtClean="0"/>
              <a:t>) </a:t>
            </a:r>
          </a:p>
          <a:p>
            <a:r>
              <a:rPr lang="en-GB" sz="3273" dirty="0" err="1" smtClean="0"/>
              <a:t>Kollektivt</a:t>
            </a:r>
            <a:r>
              <a:rPr lang="en-GB" sz="3273" dirty="0" smtClean="0"/>
              <a:t> </a:t>
            </a:r>
            <a:r>
              <a:rPr lang="en-GB" sz="3273" dirty="0" err="1" smtClean="0"/>
              <a:t>orientert</a:t>
            </a:r>
            <a:r>
              <a:rPr lang="en-GB" sz="3273" dirty="0" smtClean="0"/>
              <a:t> (handler </a:t>
            </a:r>
            <a:r>
              <a:rPr lang="en-GB" sz="3273" dirty="0" err="1" smtClean="0"/>
              <a:t>som</a:t>
            </a:r>
            <a:r>
              <a:rPr lang="en-GB" sz="3273" dirty="0" smtClean="0"/>
              <a:t> et </a:t>
            </a:r>
            <a:r>
              <a:rPr lang="en-GB" sz="3273" dirty="0" err="1" smtClean="0"/>
              <a:t>medlem</a:t>
            </a:r>
            <a:r>
              <a:rPr lang="en-GB" sz="3273" dirty="0" smtClean="0"/>
              <a:t> </a:t>
            </a:r>
            <a:r>
              <a:rPr lang="en-GB" sz="3273" dirty="0" err="1" smtClean="0"/>
              <a:t>av</a:t>
            </a:r>
            <a:r>
              <a:rPr lang="en-GB" sz="3273" dirty="0" smtClean="0"/>
              <a:t> en </a:t>
            </a:r>
            <a:r>
              <a:rPr lang="en-GB" sz="3273" dirty="0" err="1" smtClean="0"/>
              <a:t>større</a:t>
            </a:r>
            <a:r>
              <a:rPr lang="en-GB" sz="3273" dirty="0" smtClean="0"/>
              <a:t> </a:t>
            </a:r>
            <a:r>
              <a:rPr lang="en-GB" sz="3273" dirty="0" err="1" smtClean="0"/>
              <a:t>gruppe</a:t>
            </a:r>
            <a:r>
              <a:rPr lang="en-GB" sz="3273" dirty="0" smtClean="0"/>
              <a:t>). </a:t>
            </a:r>
          </a:p>
          <a:p>
            <a:pPr algn="r">
              <a:buNone/>
            </a:pPr>
            <a:r>
              <a:rPr lang="nb-NO" dirty="0" err="1" smtClean="0"/>
              <a:t>Schulman</a:t>
            </a:r>
            <a:r>
              <a:rPr lang="nb-NO" dirty="0" smtClean="0"/>
              <a:t> og </a:t>
            </a:r>
            <a:r>
              <a:rPr lang="nb-NO" dirty="0" err="1" smtClean="0"/>
              <a:t>Schulman</a:t>
            </a:r>
            <a:r>
              <a:rPr lang="nb-NO" dirty="0" smtClean="0"/>
              <a:t> 2004</a:t>
            </a:r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z="3200" dirty="0" smtClean="0"/>
              <a:t>Lokal tolking </a:t>
            </a:r>
            <a:r>
              <a:rPr lang="nb-NO" sz="3200" dirty="0" smtClean="0"/>
              <a:t>og lokal Vurdering</a:t>
            </a:r>
            <a:endParaRPr lang="nb-NO" sz="3200" dirty="0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792162" y="1774825"/>
            <a:ext cx="3749806" cy="4858572"/>
          </a:xfrm>
          <a:ln>
            <a:solidFill>
              <a:schemeClr val="bg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>
              <a:buNone/>
            </a:pPr>
            <a:r>
              <a:rPr lang="nb-NO" sz="2000" b="1" dirty="0" smtClean="0"/>
              <a:t>Læreren tolker læreplanen selv </a:t>
            </a:r>
            <a:r>
              <a:rPr lang="nb-NO" sz="1800" dirty="0" smtClean="0"/>
              <a:t>Kompetansemålene representerer interesser og verdier</a:t>
            </a:r>
          </a:p>
          <a:p>
            <a:pPr>
              <a:buNone/>
            </a:pPr>
            <a:r>
              <a:rPr lang="nb-NO" sz="2000" b="1" dirty="0" smtClean="0"/>
              <a:t>Lærere og elever har definert språkpermen selv</a:t>
            </a:r>
          </a:p>
          <a:p>
            <a:pPr>
              <a:buNone/>
            </a:pPr>
            <a:endParaRPr lang="nb-NO" sz="2000" b="1" dirty="0" smtClean="0"/>
          </a:p>
          <a:p>
            <a:pPr>
              <a:buNone/>
            </a:pPr>
            <a:endParaRPr lang="nb-NO" sz="2000" b="1" dirty="0" smtClean="0"/>
          </a:p>
          <a:p>
            <a:r>
              <a:rPr lang="nb-NO" sz="1600" dirty="0" smtClean="0"/>
              <a:t>LÆREREN definerer hva kompetanse innebærer (standpunkt: lokalt)</a:t>
            </a:r>
          </a:p>
          <a:p>
            <a:r>
              <a:rPr lang="nb-NO" sz="1600" dirty="0" smtClean="0"/>
              <a:t>UDIR definerer hva kompetansen innebærer (eksamen: sentralt og lokalt for muntlig)</a:t>
            </a:r>
          </a:p>
          <a:p>
            <a:r>
              <a:rPr lang="nb-NO" sz="1600" dirty="0" smtClean="0"/>
              <a:t>EU definerer hva  kompetansen innebærer OECD; PISA, PIRLS ( int.)</a:t>
            </a:r>
            <a:endParaRPr lang="nb-NO" sz="1600" dirty="0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nb-NO" sz="2880" dirty="0" smtClean="0"/>
              <a:t>FREMTIDEN</a:t>
            </a:r>
          </a:p>
          <a:p>
            <a:pPr>
              <a:buFont typeface="Wingdings" charset="2"/>
              <a:buChar char="ü"/>
            </a:pPr>
            <a:r>
              <a:rPr lang="nb-NO" sz="2880" dirty="0" smtClean="0"/>
              <a:t>Gir elevene kunnskaper som gjør dem i stand til å handle i verden</a:t>
            </a:r>
          </a:p>
          <a:p>
            <a:pPr>
              <a:buFont typeface="Wingdings" charset="2"/>
              <a:buChar char="ü"/>
            </a:pPr>
            <a:r>
              <a:rPr lang="nb-NO" sz="2880" dirty="0" smtClean="0"/>
              <a:t>Skaper ny kunnskap ved å overføre og utvide elevens eksisterende kunnskap til nye områder</a:t>
            </a:r>
          </a:p>
          <a:p>
            <a:pPr>
              <a:buFont typeface="Wingdings" charset="2"/>
              <a:buChar char="ü"/>
            </a:pPr>
            <a:r>
              <a:rPr lang="nb-NO" sz="2880" dirty="0" smtClean="0"/>
              <a:t>Viser sammenheng mellom kunnskapsområder i og utenfor skolen</a:t>
            </a:r>
          </a:p>
          <a:p>
            <a:endParaRPr lang="nb-NO" dirty="0" smtClean="0"/>
          </a:p>
          <a:p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Ny forskning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nb-NO" sz="3600" dirty="0" smtClean="0"/>
          </a:p>
          <a:p>
            <a:pPr algn="ctr">
              <a:buNone/>
            </a:pPr>
            <a:r>
              <a:rPr lang="nb-NO" sz="3600" dirty="0" smtClean="0"/>
              <a:t>Dette vet vi </a:t>
            </a:r>
          </a:p>
          <a:p>
            <a:pPr algn="ctr">
              <a:buNone/>
            </a:pPr>
            <a:r>
              <a:rPr lang="nb-NO" sz="3600" dirty="0" smtClean="0"/>
              <a:t>om </a:t>
            </a:r>
          </a:p>
          <a:p>
            <a:pPr algn="ctr">
              <a:buNone/>
            </a:pPr>
            <a:r>
              <a:rPr lang="nb-NO" sz="3600" dirty="0" smtClean="0"/>
              <a:t>Fremmedspråklæring</a:t>
            </a:r>
          </a:p>
          <a:p>
            <a:pPr algn="ctr">
              <a:buNone/>
            </a:pPr>
            <a:r>
              <a:rPr lang="nb-NO" sz="3600" dirty="0" smtClean="0"/>
              <a:t>3</a:t>
            </a:r>
            <a:endParaRPr lang="nb-NO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Fremmedspråk er annerledes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 smtClean="0"/>
              <a:t>Faget er også mediet eleven skal lære i</a:t>
            </a:r>
          </a:p>
          <a:p>
            <a:r>
              <a:rPr lang="nb-NO" dirty="0" smtClean="0"/>
              <a:t>Læring og bruk av faget avhenger av hverandre.</a:t>
            </a:r>
          </a:p>
          <a:p>
            <a:r>
              <a:rPr lang="nb-NO" dirty="0" smtClean="0"/>
              <a:t>Språkbruken er knyttet til elevens identitet; elevene får en annen identitet ( språk og kultur).</a:t>
            </a:r>
          </a:p>
          <a:p>
            <a:r>
              <a:rPr lang="nb-NO" dirty="0" smtClean="0"/>
              <a:t>Interferens fra morsmålet</a:t>
            </a:r>
            <a:endParaRPr lang="nb-NO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ヒラギノ丸ゴ Pro W4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Metro.thmx</Template>
  <TotalTime>376</TotalTime>
  <Words>1917</Words>
  <Application>Microsoft Macintosh PowerPoint</Application>
  <PresentationFormat>Skjermfremvisning (4:3)</PresentationFormat>
  <Paragraphs>325</Paragraphs>
  <Slides>26</Slides>
  <Notes>17</Notes>
  <HiddenSlides>0</HiddenSlides>
  <MMClips>1</MMClips>
  <ScaleCrop>false</ScaleCrop>
  <HeadingPairs>
    <vt:vector size="4" baseType="variant">
      <vt:variant>
        <vt:lpstr>Utformingsmal</vt:lpstr>
      </vt:variant>
      <vt:variant>
        <vt:i4>1</vt:i4>
      </vt:variant>
      <vt:variant>
        <vt:lpstr>Lysbildetitler</vt:lpstr>
      </vt:variant>
      <vt:variant>
        <vt:i4>26</vt:i4>
      </vt:variant>
    </vt:vector>
  </HeadingPairs>
  <TitlesOfParts>
    <vt:vector size="27" baseType="lpstr">
      <vt:lpstr>Metro</vt:lpstr>
      <vt:lpstr>Språkpermen og læreplanen i praksis</vt:lpstr>
      <vt:lpstr>Pedagogiske paradigmer</vt:lpstr>
      <vt:lpstr>Læringsteoretiske paradigmer</vt:lpstr>
      <vt:lpstr>Didaktiske paradigmer</vt:lpstr>
      <vt:lpstr>Didaktikk i dag</vt:lpstr>
      <vt:lpstr>+ Kritisk refleksjon, læring av egne og andres erfaringer: </vt:lpstr>
      <vt:lpstr>Lokal tolking og lokal Vurdering</vt:lpstr>
      <vt:lpstr>Ny forskning</vt:lpstr>
      <vt:lpstr>Fremmedspråk er annerledes</vt:lpstr>
      <vt:lpstr> Språk</vt:lpstr>
      <vt:lpstr>Eksempel 1 - språk</vt:lpstr>
      <vt:lpstr>Oppgaver</vt:lpstr>
      <vt:lpstr>Eksempel 2 – IKT oppgave</vt:lpstr>
      <vt:lpstr>Innhold 2010-2057</vt:lpstr>
      <vt:lpstr>Et eksempel: innhold og metode</vt:lpstr>
      <vt:lpstr>Litteratur</vt:lpstr>
      <vt:lpstr>Eksempel 4 - en litterær tekst</vt:lpstr>
      <vt:lpstr>Eksempel 5 fakta</vt:lpstr>
      <vt:lpstr>Lokal tolking og lokal Vurdering</vt:lpstr>
      <vt:lpstr>Språkpermen – en kompetansebasert, reflekterende praksis basert på konstruktivisme</vt:lpstr>
      <vt:lpstr>Et eksempel på språkperm i bruk</vt:lpstr>
      <vt:lpstr>Synliggjøring av læringsmålene </vt:lpstr>
      <vt:lpstr>Refleksjon over egen språklæring</vt:lpstr>
      <vt:lpstr>Vurdering/egenvurdering </vt:lpstr>
      <vt:lpstr>Lysbilde 25</vt:lpstr>
      <vt:lpstr>Et eksempel: planer i utvikling</vt:lpstr>
    </vt:vector>
  </TitlesOfParts>
  <Company>NTNU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Språkpermen i praksis</dc:title>
  <dc:creator>Inger Langseth</dc:creator>
  <cp:lastModifiedBy>Inger Langseth</cp:lastModifiedBy>
  <cp:revision>12</cp:revision>
  <dcterms:created xsi:type="dcterms:W3CDTF">2010-10-28T08:43:08Z</dcterms:created>
  <dcterms:modified xsi:type="dcterms:W3CDTF">2010-10-28T08:46:09Z</dcterms:modified>
</cp:coreProperties>
</file>