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mp4" ContentType="video/unknown"/>
  <Default Extension="emf" ContentType="image/x-emf"/>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284" r:id="rId3"/>
    <p:sldId id="291" r:id="rId4"/>
    <p:sldId id="294" r:id="rId5"/>
    <p:sldId id="295" r:id="rId6"/>
    <p:sldId id="296" r:id="rId7"/>
    <p:sldId id="298" r:id="rId8"/>
    <p:sldId id="297" r:id="rId9"/>
    <p:sldId id="273" r:id="rId10"/>
    <p:sldId id="272" r:id="rId11"/>
    <p:sldId id="285" r:id="rId12"/>
    <p:sldId id="274" r:id="rId13"/>
    <p:sldId id="275" r:id="rId14"/>
    <p:sldId id="276" r:id="rId15"/>
    <p:sldId id="277" r:id="rId16"/>
    <p:sldId id="283" r:id="rId17"/>
    <p:sldId id="278" r:id="rId18"/>
    <p:sldId id="279" r:id="rId19"/>
    <p:sldId id="257" r:id="rId20"/>
    <p:sldId id="258" r:id="rId21"/>
    <p:sldId id="299" r:id="rId22"/>
    <p:sldId id="259" r:id="rId23"/>
    <p:sldId id="261" r:id="rId24"/>
    <p:sldId id="262" r:id="rId25"/>
    <p:sldId id="263" r:id="rId26"/>
    <p:sldId id="264" r:id="rId27"/>
    <p:sldId id="265" r:id="rId28"/>
    <p:sldId id="266" r:id="rId29"/>
    <p:sldId id="267" r:id="rId30"/>
    <p:sldId id="268" r:id="rId31"/>
    <p:sldId id="269" r:id="rId32"/>
    <p:sldId id="270" r:id="rId33"/>
    <p:sldId id="287" r:id="rId34"/>
    <p:sldId id="288" r:id="rId35"/>
    <p:sldId id="289" r:id="rId36"/>
    <p:sldId id="29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06" autoAdjust="0"/>
    <p:restoredTop sz="94660"/>
  </p:normalViewPr>
  <p:slideViewPr>
    <p:cSldViewPr snapToGrid="0" snapToObjects="1">
      <p:cViewPr varScale="1">
        <p:scale>
          <a:sx n="89" d="100"/>
          <a:sy n="89" d="100"/>
        </p:scale>
        <p:origin x="-187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FA874C-0E69-3C4E-9380-65BD51924FB8}" type="doc">
      <dgm:prSet loTypeId="urn:microsoft.com/office/officeart/2005/8/layout/matrix2" loCatId="matrix" qsTypeId="urn:microsoft.com/office/officeart/2005/8/quickstyle/simple4" qsCatId="simple" csTypeId="urn:microsoft.com/office/officeart/2005/8/colors/accent1_2" csCatId="accent1" phldr="1"/>
      <dgm:spPr/>
      <dgm:t>
        <a:bodyPr/>
        <a:lstStyle/>
        <a:p>
          <a:endParaRPr lang="nb-NO"/>
        </a:p>
      </dgm:t>
    </dgm:pt>
    <dgm:pt modelId="{70B70985-20D0-374D-84B4-C9DA180D9FD2}">
      <dgm:prSet phldrT="[Tekst]"/>
      <dgm:spPr/>
      <dgm:t>
        <a:bodyPr/>
        <a:lstStyle/>
        <a:p>
          <a:r>
            <a:rPr lang="nb-NO" dirty="0" smtClean="0"/>
            <a:t>Ja</a:t>
          </a:r>
          <a:endParaRPr lang="nb-NO" dirty="0"/>
        </a:p>
      </dgm:t>
    </dgm:pt>
    <dgm:pt modelId="{BB302844-799C-2246-81C8-2FC2E8BFE69B}" type="parTrans" cxnId="{D503AD6C-15F2-3B4B-A9C0-58DAE1A217C1}">
      <dgm:prSet/>
      <dgm:spPr/>
      <dgm:t>
        <a:bodyPr/>
        <a:lstStyle/>
        <a:p>
          <a:endParaRPr lang="nb-NO"/>
        </a:p>
      </dgm:t>
    </dgm:pt>
    <dgm:pt modelId="{16D98280-7FA6-B449-A565-8B9483523BF4}" type="sibTrans" cxnId="{D503AD6C-15F2-3B4B-A9C0-58DAE1A217C1}">
      <dgm:prSet/>
      <dgm:spPr/>
      <dgm:t>
        <a:bodyPr/>
        <a:lstStyle/>
        <a:p>
          <a:endParaRPr lang="nb-NO"/>
        </a:p>
      </dgm:t>
    </dgm:pt>
    <dgm:pt modelId="{AEA41328-07F1-D840-A7ED-2688A08CDAAC}">
      <dgm:prSet phldrT="[Tekst]"/>
      <dgm:spPr/>
      <dgm:t>
        <a:bodyPr/>
        <a:lstStyle/>
        <a:p>
          <a:r>
            <a:rPr lang="nb-NO" dirty="0" smtClean="0"/>
            <a:t>Kanskje</a:t>
          </a:r>
          <a:endParaRPr lang="nb-NO" dirty="0"/>
        </a:p>
      </dgm:t>
    </dgm:pt>
    <dgm:pt modelId="{368B6FA5-9920-DD45-A344-90261E73AFEC}" type="parTrans" cxnId="{B330577C-8E39-FD43-B0B3-865EB3F50EDC}">
      <dgm:prSet/>
      <dgm:spPr/>
      <dgm:t>
        <a:bodyPr/>
        <a:lstStyle/>
        <a:p>
          <a:endParaRPr lang="nb-NO"/>
        </a:p>
      </dgm:t>
    </dgm:pt>
    <dgm:pt modelId="{A8F3AF1C-EEBA-7C4F-94F6-D3AD60142204}" type="sibTrans" cxnId="{B330577C-8E39-FD43-B0B3-865EB3F50EDC}">
      <dgm:prSet/>
      <dgm:spPr/>
      <dgm:t>
        <a:bodyPr/>
        <a:lstStyle/>
        <a:p>
          <a:endParaRPr lang="nb-NO"/>
        </a:p>
      </dgm:t>
    </dgm:pt>
    <dgm:pt modelId="{0180F504-9FB4-7B49-8280-A6605D3AF4C4}">
      <dgm:prSet phldrT="[Tekst]"/>
      <dgm:spPr/>
      <dgm:t>
        <a:bodyPr/>
        <a:lstStyle/>
        <a:p>
          <a:r>
            <a:rPr lang="nb-NO" dirty="0" smtClean="0"/>
            <a:t>Vet ikke</a:t>
          </a:r>
          <a:endParaRPr lang="nb-NO" dirty="0"/>
        </a:p>
      </dgm:t>
    </dgm:pt>
    <dgm:pt modelId="{805D80B2-860B-7345-8B53-3A2791817FEC}" type="parTrans" cxnId="{2D42A8BF-EB96-D348-90C8-2E175FC67AB3}">
      <dgm:prSet/>
      <dgm:spPr/>
      <dgm:t>
        <a:bodyPr/>
        <a:lstStyle/>
        <a:p>
          <a:endParaRPr lang="nb-NO"/>
        </a:p>
      </dgm:t>
    </dgm:pt>
    <dgm:pt modelId="{C7D832AC-C609-F24C-82FE-DBE607B203B8}" type="sibTrans" cxnId="{2D42A8BF-EB96-D348-90C8-2E175FC67AB3}">
      <dgm:prSet/>
      <dgm:spPr/>
      <dgm:t>
        <a:bodyPr/>
        <a:lstStyle/>
        <a:p>
          <a:endParaRPr lang="nb-NO"/>
        </a:p>
      </dgm:t>
    </dgm:pt>
    <dgm:pt modelId="{2B8423EF-435C-2648-9F4D-148479E50955}">
      <dgm:prSet phldrT="[Tekst]"/>
      <dgm:spPr/>
      <dgm:t>
        <a:bodyPr/>
        <a:lstStyle/>
        <a:p>
          <a:r>
            <a:rPr lang="nb-NO" dirty="0" smtClean="0"/>
            <a:t>Nei</a:t>
          </a:r>
          <a:endParaRPr lang="nb-NO" dirty="0"/>
        </a:p>
      </dgm:t>
    </dgm:pt>
    <dgm:pt modelId="{0A13334D-2693-0D42-B2A9-37C661AEC855}" type="parTrans" cxnId="{7B123DCC-F5F8-704F-866C-DF0D40E3CCE4}">
      <dgm:prSet/>
      <dgm:spPr/>
      <dgm:t>
        <a:bodyPr/>
        <a:lstStyle/>
        <a:p>
          <a:endParaRPr lang="nb-NO"/>
        </a:p>
      </dgm:t>
    </dgm:pt>
    <dgm:pt modelId="{DCE7545C-C728-F44E-A119-FD9EF3829CB6}" type="sibTrans" cxnId="{7B123DCC-F5F8-704F-866C-DF0D40E3CCE4}">
      <dgm:prSet/>
      <dgm:spPr/>
      <dgm:t>
        <a:bodyPr/>
        <a:lstStyle/>
        <a:p>
          <a:endParaRPr lang="nb-NO"/>
        </a:p>
      </dgm:t>
    </dgm:pt>
    <dgm:pt modelId="{B555A64F-09E5-B748-B4FF-2D75D1A06157}" type="pres">
      <dgm:prSet presAssocID="{FFFA874C-0E69-3C4E-9380-65BD51924FB8}" presName="matrix" presStyleCnt="0">
        <dgm:presLayoutVars>
          <dgm:chMax val="1"/>
          <dgm:dir/>
          <dgm:resizeHandles val="exact"/>
        </dgm:presLayoutVars>
      </dgm:prSet>
      <dgm:spPr/>
      <dgm:t>
        <a:bodyPr/>
        <a:lstStyle/>
        <a:p>
          <a:endParaRPr lang="nb-NO"/>
        </a:p>
      </dgm:t>
    </dgm:pt>
    <dgm:pt modelId="{27E7A098-A291-4946-9B7D-54A84F82E65D}" type="pres">
      <dgm:prSet presAssocID="{FFFA874C-0E69-3C4E-9380-65BD51924FB8}" presName="axisShape" presStyleLbl="bgShp" presStyleIdx="0" presStyleCnt="1"/>
      <dgm:spPr/>
    </dgm:pt>
    <dgm:pt modelId="{FC95FCD0-D18D-1247-9C18-A18942DC8081}" type="pres">
      <dgm:prSet presAssocID="{FFFA874C-0E69-3C4E-9380-65BD51924FB8}" presName="rect1" presStyleLbl="node1" presStyleIdx="0" presStyleCnt="4">
        <dgm:presLayoutVars>
          <dgm:chMax val="0"/>
          <dgm:chPref val="0"/>
          <dgm:bulletEnabled val="1"/>
        </dgm:presLayoutVars>
      </dgm:prSet>
      <dgm:spPr/>
      <dgm:t>
        <a:bodyPr/>
        <a:lstStyle/>
        <a:p>
          <a:endParaRPr lang="nb-NO"/>
        </a:p>
      </dgm:t>
    </dgm:pt>
    <dgm:pt modelId="{3B7559EE-F988-3A4A-A3A6-7ED80A8BF643}" type="pres">
      <dgm:prSet presAssocID="{FFFA874C-0E69-3C4E-9380-65BD51924FB8}" presName="rect2" presStyleLbl="node1" presStyleIdx="1" presStyleCnt="4">
        <dgm:presLayoutVars>
          <dgm:chMax val="0"/>
          <dgm:chPref val="0"/>
          <dgm:bulletEnabled val="1"/>
        </dgm:presLayoutVars>
      </dgm:prSet>
      <dgm:spPr/>
      <dgm:t>
        <a:bodyPr/>
        <a:lstStyle/>
        <a:p>
          <a:endParaRPr lang="nb-NO"/>
        </a:p>
      </dgm:t>
    </dgm:pt>
    <dgm:pt modelId="{5A1D43C5-37AF-4241-BB3E-6B989748B082}" type="pres">
      <dgm:prSet presAssocID="{FFFA874C-0E69-3C4E-9380-65BD51924FB8}" presName="rect3" presStyleLbl="node1" presStyleIdx="2" presStyleCnt="4">
        <dgm:presLayoutVars>
          <dgm:chMax val="0"/>
          <dgm:chPref val="0"/>
          <dgm:bulletEnabled val="1"/>
        </dgm:presLayoutVars>
      </dgm:prSet>
      <dgm:spPr/>
      <dgm:t>
        <a:bodyPr/>
        <a:lstStyle/>
        <a:p>
          <a:endParaRPr lang="nb-NO"/>
        </a:p>
      </dgm:t>
    </dgm:pt>
    <dgm:pt modelId="{BB8DB4E6-5596-0741-AD0F-F6EF00D9EF52}" type="pres">
      <dgm:prSet presAssocID="{FFFA874C-0E69-3C4E-9380-65BD51924FB8}" presName="rect4" presStyleLbl="node1" presStyleIdx="3" presStyleCnt="4">
        <dgm:presLayoutVars>
          <dgm:chMax val="0"/>
          <dgm:chPref val="0"/>
          <dgm:bulletEnabled val="1"/>
        </dgm:presLayoutVars>
      </dgm:prSet>
      <dgm:spPr/>
      <dgm:t>
        <a:bodyPr/>
        <a:lstStyle/>
        <a:p>
          <a:endParaRPr lang="nb-NO"/>
        </a:p>
      </dgm:t>
    </dgm:pt>
  </dgm:ptLst>
  <dgm:cxnLst>
    <dgm:cxn modelId="{B330577C-8E39-FD43-B0B3-865EB3F50EDC}" srcId="{FFFA874C-0E69-3C4E-9380-65BD51924FB8}" destId="{AEA41328-07F1-D840-A7ED-2688A08CDAAC}" srcOrd="1" destOrd="0" parTransId="{368B6FA5-9920-DD45-A344-90261E73AFEC}" sibTransId="{A8F3AF1C-EEBA-7C4F-94F6-D3AD60142204}"/>
    <dgm:cxn modelId="{1F96F297-3F29-EC4D-8326-927EE52D6C40}" type="presOf" srcId="{0180F504-9FB4-7B49-8280-A6605D3AF4C4}" destId="{5A1D43C5-37AF-4241-BB3E-6B989748B082}" srcOrd="0" destOrd="0" presId="urn:microsoft.com/office/officeart/2005/8/layout/matrix2"/>
    <dgm:cxn modelId="{F0D1A989-A32D-F546-943A-A9C36C89AC09}" type="presOf" srcId="{2B8423EF-435C-2648-9F4D-148479E50955}" destId="{BB8DB4E6-5596-0741-AD0F-F6EF00D9EF52}" srcOrd="0" destOrd="0" presId="urn:microsoft.com/office/officeart/2005/8/layout/matrix2"/>
    <dgm:cxn modelId="{D503AD6C-15F2-3B4B-A9C0-58DAE1A217C1}" srcId="{FFFA874C-0E69-3C4E-9380-65BD51924FB8}" destId="{70B70985-20D0-374D-84B4-C9DA180D9FD2}" srcOrd="0" destOrd="0" parTransId="{BB302844-799C-2246-81C8-2FC2E8BFE69B}" sibTransId="{16D98280-7FA6-B449-A565-8B9483523BF4}"/>
    <dgm:cxn modelId="{2D42A8BF-EB96-D348-90C8-2E175FC67AB3}" srcId="{FFFA874C-0E69-3C4E-9380-65BD51924FB8}" destId="{0180F504-9FB4-7B49-8280-A6605D3AF4C4}" srcOrd="2" destOrd="0" parTransId="{805D80B2-860B-7345-8B53-3A2791817FEC}" sibTransId="{C7D832AC-C609-F24C-82FE-DBE607B203B8}"/>
    <dgm:cxn modelId="{D254E000-A81A-A142-8DBC-BC8D79F409A2}" type="presOf" srcId="{AEA41328-07F1-D840-A7ED-2688A08CDAAC}" destId="{3B7559EE-F988-3A4A-A3A6-7ED80A8BF643}" srcOrd="0" destOrd="0" presId="urn:microsoft.com/office/officeart/2005/8/layout/matrix2"/>
    <dgm:cxn modelId="{8A35C140-FA14-E64C-85AC-57F08D99EECE}" type="presOf" srcId="{FFFA874C-0E69-3C4E-9380-65BD51924FB8}" destId="{B555A64F-09E5-B748-B4FF-2D75D1A06157}" srcOrd="0" destOrd="0" presId="urn:microsoft.com/office/officeart/2005/8/layout/matrix2"/>
    <dgm:cxn modelId="{7B123DCC-F5F8-704F-866C-DF0D40E3CCE4}" srcId="{FFFA874C-0E69-3C4E-9380-65BD51924FB8}" destId="{2B8423EF-435C-2648-9F4D-148479E50955}" srcOrd="3" destOrd="0" parTransId="{0A13334D-2693-0D42-B2A9-37C661AEC855}" sibTransId="{DCE7545C-C728-F44E-A119-FD9EF3829CB6}"/>
    <dgm:cxn modelId="{BE9454C6-D5B3-BB4D-B4F9-63A4A50A5704}" type="presOf" srcId="{70B70985-20D0-374D-84B4-C9DA180D9FD2}" destId="{FC95FCD0-D18D-1247-9C18-A18942DC8081}" srcOrd="0" destOrd="0" presId="urn:microsoft.com/office/officeart/2005/8/layout/matrix2"/>
    <dgm:cxn modelId="{8F9703EE-E132-8449-AFA0-EBECDCE88818}" type="presParOf" srcId="{B555A64F-09E5-B748-B4FF-2D75D1A06157}" destId="{27E7A098-A291-4946-9B7D-54A84F82E65D}" srcOrd="0" destOrd="0" presId="urn:microsoft.com/office/officeart/2005/8/layout/matrix2"/>
    <dgm:cxn modelId="{292EAA3B-E56B-8141-8BAD-8583B372508A}" type="presParOf" srcId="{B555A64F-09E5-B748-B4FF-2D75D1A06157}" destId="{FC95FCD0-D18D-1247-9C18-A18942DC8081}" srcOrd="1" destOrd="0" presId="urn:microsoft.com/office/officeart/2005/8/layout/matrix2"/>
    <dgm:cxn modelId="{7BA6E5A0-38A8-2047-977F-EFC1E8A7954B}" type="presParOf" srcId="{B555A64F-09E5-B748-B4FF-2D75D1A06157}" destId="{3B7559EE-F988-3A4A-A3A6-7ED80A8BF643}" srcOrd="2" destOrd="0" presId="urn:microsoft.com/office/officeart/2005/8/layout/matrix2"/>
    <dgm:cxn modelId="{AEACB604-D705-144A-8531-ED4041A0CC27}" type="presParOf" srcId="{B555A64F-09E5-B748-B4FF-2D75D1A06157}" destId="{5A1D43C5-37AF-4241-BB3E-6B989748B082}" srcOrd="3" destOrd="0" presId="urn:microsoft.com/office/officeart/2005/8/layout/matrix2"/>
    <dgm:cxn modelId="{1E3180DE-31E4-3341-A22A-E6753E9F6323}" type="presParOf" srcId="{B555A64F-09E5-B748-B4FF-2D75D1A06157}" destId="{BB8DB4E6-5596-0741-AD0F-F6EF00D9EF52}"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7A098-A291-4946-9B7D-54A84F82E65D}">
      <dsp:nvSpPr>
        <dsp:cNvPr id="0" name=""/>
        <dsp:cNvSpPr/>
      </dsp:nvSpPr>
      <dsp:spPr>
        <a:xfrm>
          <a:off x="220662" y="0"/>
          <a:ext cx="3489325" cy="3489325"/>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a:outerShdw blurRad="50800" dist="41909" dir="5400000" rotWithShape="0">
            <a:srgbClr val="000000">
              <a:alpha val="40000"/>
            </a:srgbClr>
          </a:outerShdw>
        </a:effectLst>
      </dsp:spPr>
      <dsp:style>
        <a:lnRef idx="0">
          <a:scrgbClr r="0" g="0" b="0"/>
        </a:lnRef>
        <a:fillRef idx="1">
          <a:scrgbClr r="0" g="0" b="0"/>
        </a:fillRef>
        <a:effectRef idx="2">
          <a:scrgbClr r="0" g="0" b="0"/>
        </a:effectRef>
        <a:fontRef idx="minor"/>
      </dsp:style>
    </dsp:sp>
    <dsp:sp modelId="{FC95FCD0-D18D-1247-9C18-A18942DC8081}">
      <dsp:nvSpPr>
        <dsp:cNvPr id="0" name=""/>
        <dsp:cNvSpPr/>
      </dsp:nvSpPr>
      <dsp:spPr>
        <a:xfrm>
          <a:off x="447468" y="226806"/>
          <a:ext cx="1395730" cy="1395730"/>
        </a:xfrm>
        <a:prstGeom prst="roundRect">
          <a:avLst/>
        </a:prstGeom>
        <a:gradFill rotWithShape="0">
          <a:gsLst>
            <a:gs pos="0">
              <a:schemeClr val="accent1">
                <a:hueOff val="0"/>
                <a:satOff val="0"/>
                <a:lumOff val="0"/>
                <a:alphaOff val="0"/>
                <a:shade val="63000"/>
              </a:schemeClr>
            </a:gs>
            <a:gs pos="30000">
              <a:schemeClr val="accent1">
                <a:hueOff val="0"/>
                <a:satOff val="0"/>
                <a:lumOff val="0"/>
                <a:alphaOff val="0"/>
                <a:shade val="90000"/>
                <a:satMod val="110000"/>
              </a:schemeClr>
            </a:gs>
            <a:gs pos="45000">
              <a:schemeClr val="accent1">
                <a:hueOff val="0"/>
                <a:satOff val="0"/>
                <a:lumOff val="0"/>
                <a:alphaOff val="0"/>
                <a:shade val="100000"/>
                <a:satMod val="118000"/>
              </a:schemeClr>
            </a:gs>
            <a:gs pos="55000">
              <a:schemeClr val="accent1">
                <a:hueOff val="0"/>
                <a:satOff val="0"/>
                <a:lumOff val="0"/>
                <a:alphaOff val="0"/>
                <a:shade val="100000"/>
                <a:satMod val="118000"/>
              </a:schemeClr>
            </a:gs>
            <a:gs pos="73000">
              <a:schemeClr val="accent1">
                <a:hueOff val="0"/>
                <a:satOff val="0"/>
                <a:lumOff val="0"/>
                <a:alphaOff val="0"/>
                <a:shade val="90000"/>
                <a:satMod val="110000"/>
              </a:schemeClr>
            </a:gs>
            <a:gs pos="100000">
              <a:schemeClr val="accent1">
                <a:hueOff val="0"/>
                <a:satOff val="0"/>
                <a:lumOff val="0"/>
                <a:alphaOff val="0"/>
                <a:shade val="63000"/>
              </a:schemeClr>
            </a:gs>
          </a:gsLst>
          <a:lin ang="950000" scaled="1"/>
        </a:gradFill>
        <a:ln>
          <a:noFill/>
        </a:ln>
        <a:effectLst>
          <a:outerShdw blurRad="50800" dist="41909"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nb-NO" sz="2600" kern="1200" dirty="0" smtClean="0"/>
            <a:t>Ja</a:t>
          </a:r>
          <a:endParaRPr lang="nb-NO" sz="2600" kern="1200" dirty="0"/>
        </a:p>
      </dsp:txBody>
      <dsp:txXfrm>
        <a:off x="515602" y="294940"/>
        <a:ext cx="1259462" cy="1259462"/>
      </dsp:txXfrm>
    </dsp:sp>
    <dsp:sp modelId="{3B7559EE-F988-3A4A-A3A6-7ED80A8BF643}">
      <dsp:nvSpPr>
        <dsp:cNvPr id="0" name=""/>
        <dsp:cNvSpPr/>
      </dsp:nvSpPr>
      <dsp:spPr>
        <a:xfrm>
          <a:off x="2087451" y="226806"/>
          <a:ext cx="1395730" cy="1395730"/>
        </a:xfrm>
        <a:prstGeom prst="roundRect">
          <a:avLst/>
        </a:prstGeom>
        <a:gradFill rotWithShape="0">
          <a:gsLst>
            <a:gs pos="0">
              <a:schemeClr val="accent1">
                <a:hueOff val="0"/>
                <a:satOff val="0"/>
                <a:lumOff val="0"/>
                <a:alphaOff val="0"/>
                <a:shade val="63000"/>
              </a:schemeClr>
            </a:gs>
            <a:gs pos="30000">
              <a:schemeClr val="accent1">
                <a:hueOff val="0"/>
                <a:satOff val="0"/>
                <a:lumOff val="0"/>
                <a:alphaOff val="0"/>
                <a:shade val="90000"/>
                <a:satMod val="110000"/>
              </a:schemeClr>
            </a:gs>
            <a:gs pos="45000">
              <a:schemeClr val="accent1">
                <a:hueOff val="0"/>
                <a:satOff val="0"/>
                <a:lumOff val="0"/>
                <a:alphaOff val="0"/>
                <a:shade val="100000"/>
                <a:satMod val="118000"/>
              </a:schemeClr>
            </a:gs>
            <a:gs pos="55000">
              <a:schemeClr val="accent1">
                <a:hueOff val="0"/>
                <a:satOff val="0"/>
                <a:lumOff val="0"/>
                <a:alphaOff val="0"/>
                <a:shade val="100000"/>
                <a:satMod val="118000"/>
              </a:schemeClr>
            </a:gs>
            <a:gs pos="73000">
              <a:schemeClr val="accent1">
                <a:hueOff val="0"/>
                <a:satOff val="0"/>
                <a:lumOff val="0"/>
                <a:alphaOff val="0"/>
                <a:shade val="90000"/>
                <a:satMod val="110000"/>
              </a:schemeClr>
            </a:gs>
            <a:gs pos="100000">
              <a:schemeClr val="accent1">
                <a:hueOff val="0"/>
                <a:satOff val="0"/>
                <a:lumOff val="0"/>
                <a:alphaOff val="0"/>
                <a:shade val="63000"/>
              </a:schemeClr>
            </a:gs>
          </a:gsLst>
          <a:lin ang="950000" scaled="1"/>
        </a:gradFill>
        <a:ln>
          <a:noFill/>
        </a:ln>
        <a:effectLst>
          <a:outerShdw blurRad="50800" dist="41909"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nb-NO" sz="2600" kern="1200" dirty="0" smtClean="0"/>
            <a:t>Kanskje</a:t>
          </a:r>
          <a:endParaRPr lang="nb-NO" sz="2600" kern="1200" dirty="0"/>
        </a:p>
      </dsp:txBody>
      <dsp:txXfrm>
        <a:off x="2155585" y="294940"/>
        <a:ext cx="1259462" cy="1259462"/>
      </dsp:txXfrm>
    </dsp:sp>
    <dsp:sp modelId="{5A1D43C5-37AF-4241-BB3E-6B989748B082}">
      <dsp:nvSpPr>
        <dsp:cNvPr id="0" name=""/>
        <dsp:cNvSpPr/>
      </dsp:nvSpPr>
      <dsp:spPr>
        <a:xfrm>
          <a:off x="447468" y="1866788"/>
          <a:ext cx="1395730" cy="1395730"/>
        </a:xfrm>
        <a:prstGeom prst="roundRect">
          <a:avLst/>
        </a:prstGeom>
        <a:gradFill rotWithShape="0">
          <a:gsLst>
            <a:gs pos="0">
              <a:schemeClr val="accent1">
                <a:hueOff val="0"/>
                <a:satOff val="0"/>
                <a:lumOff val="0"/>
                <a:alphaOff val="0"/>
                <a:shade val="63000"/>
              </a:schemeClr>
            </a:gs>
            <a:gs pos="30000">
              <a:schemeClr val="accent1">
                <a:hueOff val="0"/>
                <a:satOff val="0"/>
                <a:lumOff val="0"/>
                <a:alphaOff val="0"/>
                <a:shade val="90000"/>
                <a:satMod val="110000"/>
              </a:schemeClr>
            </a:gs>
            <a:gs pos="45000">
              <a:schemeClr val="accent1">
                <a:hueOff val="0"/>
                <a:satOff val="0"/>
                <a:lumOff val="0"/>
                <a:alphaOff val="0"/>
                <a:shade val="100000"/>
                <a:satMod val="118000"/>
              </a:schemeClr>
            </a:gs>
            <a:gs pos="55000">
              <a:schemeClr val="accent1">
                <a:hueOff val="0"/>
                <a:satOff val="0"/>
                <a:lumOff val="0"/>
                <a:alphaOff val="0"/>
                <a:shade val="100000"/>
                <a:satMod val="118000"/>
              </a:schemeClr>
            </a:gs>
            <a:gs pos="73000">
              <a:schemeClr val="accent1">
                <a:hueOff val="0"/>
                <a:satOff val="0"/>
                <a:lumOff val="0"/>
                <a:alphaOff val="0"/>
                <a:shade val="90000"/>
                <a:satMod val="110000"/>
              </a:schemeClr>
            </a:gs>
            <a:gs pos="100000">
              <a:schemeClr val="accent1">
                <a:hueOff val="0"/>
                <a:satOff val="0"/>
                <a:lumOff val="0"/>
                <a:alphaOff val="0"/>
                <a:shade val="63000"/>
              </a:schemeClr>
            </a:gs>
          </a:gsLst>
          <a:lin ang="950000" scaled="1"/>
        </a:gradFill>
        <a:ln>
          <a:noFill/>
        </a:ln>
        <a:effectLst>
          <a:outerShdw blurRad="50800" dist="41909"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nb-NO" sz="2600" kern="1200" dirty="0" smtClean="0"/>
            <a:t>Vet ikke</a:t>
          </a:r>
          <a:endParaRPr lang="nb-NO" sz="2600" kern="1200" dirty="0"/>
        </a:p>
      </dsp:txBody>
      <dsp:txXfrm>
        <a:off x="515602" y="1934922"/>
        <a:ext cx="1259462" cy="1259462"/>
      </dsp:txXfrm>
    </dsp:sp>
    <dsp:sp modelId="{BB8DB4E6-5596-0741-AD0F-F6EF00D9EF52}">
      <dsp:nvSpPr>
        <dsp:cNvPr id="0" name=""/>
        <dsp:cNvSpPr/>
      </dsp:nvSpPr>
      <dsp:spPr>
        <a:xfrm>
          <a:off x="2087451" y="1866788"/>
          <a:ext cx="1395730" cy="1395730"/>
        </a:xfrm>
        <a:prstGeom prst="roundRect">
          <a:avLst/>
        </a:prstGeom>
        <a:gradFill rotWithShape="0">
          <a:gsLst>
            <a:gs pos="0">
              <a:schemeClr val="accent1">
                <a:hueOff val="0"/>
                <a:satOff val="0"/>
                <a:lumOff val="0"/>
                <a:alphaOff val="0"/>
                <a:shade val="63000"/>
              </a:schemeClr>
            </a:gs>
            <a:gs pos="30000">
              <a:schemeClr val="accent1">
                <a:hueOff val="0"/>
                <a:satOff val="0"/>
                <a:lumOff val="0"/>
                <a:alphaOff val="0"/>
                <a:shade val="90000"/>
                <a:satMod val="110000"/>
              </a:schemeClr>
            </a:gs>
            <a:gs pos="45000">
              <a:schemeClr val="accent1">
                <a:hueOff val="0"/>
                <a:satOff val="0"/>
                <a:lumOff val="0"/>
                <a:alphaOff val="0"/>
                <a:shade val="100000"/>
                <a:satMod val="118000"/>
              </a:schemeClr>
            </a:gs>
            <a:gs pos="55000">
              <a:schemeClr val="accent1">
                <a:hueOff val="0"/>
                <a:satOff val="0"/>
                <a:lumOff val="0"/>
                <a:alphaOff val="0"/>
                <a:shade val="100000"/>
                <a:satMod val="118000"/>
              </a:schemeClr>
            </a:gs>
            <a:gs pos="73000">
              <a:schemeClr val="accent1">
                <a:hueOff val="0"/>
                <a:satOff val="0"/>
                <a:lumOff val="0"/>
                <a:alphaOff val="0"/>
                <a:shade val="90000"/>
                <a:satMod val="110000"/>
              </a:schemeClr>
            </a:gs>
            <a:gs pos="100000">
              <a:schemeClr val="accent1">
                <a:hueOff val="0"/>
                <a:satOff val="0"/>
                <a:lumOff val="0"/>
                <a:alphaOff val="0"/>
                <a:shade val="63000"/>
              </a:schemeClr>
            </a:gs>
          </a:gsLst>
          <a:lin ang="950000" scaled="1"/>
        </a:gradFill>
        <a:ln>
          <a:noFill/>
        </a:ln>
        <a:effectLst>
          <a:outerShdw blurRad="50800" dist="41909"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nb-NO" sz="2600" kern="1200" dirty="0" smtClean="0"/>
            <a:t>Nei</a:t>
          </a:r>
          <a:endParaRPr lang="nb-NO" sz="2600" kern="1200" dirty="0"/>
        </a:p>
      </dsp:txBody>
      <dsp:txXfrm>
        <a:off x="2155585" y="1934922"/>
        <a:ext cx="1259462" cy="1259462"/>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502DC6-928A-664C-9EEA-B9039FB23C51}" type="datetimeFigureOut">
              <a:rPr lang="en-US" smtClean="0"/>
              <a:t>30.10.11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BF8882-E0EA-CA4E-B98E-EAF7EB5F2037}" type="slidenum">
              <a:rPr lang="en-US" smtClean="0"/>
              <a:t>‹#›</a:t>
            </a:fld>
            <a:endParaRPr lang="en-US"/>
          </a:p>
        </p:txBody>
      </p:sp>
    </p:spTree>
    <p:extLst>
      <p:ext uri="{BB962C8B-B14F-4D97-AF65-F5344CB8AC3E}">
        <p14:creationId xmlns:p14="http://schemas.microsoft.com/office/powerpoint/2010/main" val="296360655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33E5F5E-4C6D-EB46-A7DE-F691A3270A38}" type="slidenum">
              <a:rPr lang="en-GB" sz="1200">
                <a:latin typeface="Comic Sans MS" charset="0"/>
              </a:rPr>
              <a:pPr/>
              <a:t>2</a:t>
            </a:fld>
            <a:endParaRPr lang="en-GB" sz="1200">
              <a:latin typeface="Comic Sans MS"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nb-NO">
              <a:latin typeface="Comic Sans MS"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a:lstStyle/>
          <a:p>
            <a:pPr>
              <a:buFont typeface="Arial" charset="0"/>
              <a:buNone/>
            </a:pPr>
            <a:r>
              <a:rPr lang="nb-NO" dirty="0"/>
              <a:t>Black 30% bedre </a:t>
            </a:r>
            <a:r>
              <a:rPr lang="nb-NO" dirty="0" err="1" smtClean="0"/>
              <a:t>resultat</a:t>
            </a:r>
            <a:r>
              <a:rPr lang="nb-NO" sz="1200" dirty="0" err="1" smtClean="0"/>
              <a:t>Lærere</a:t>
            </a:r>
            <a:r>
              <a:rPr lang="nb-NO" sz="1200" dirty="0" smtClean="0"/>
              <a:t> som inviterer elever inn i en interessant og utfordrende prosess, har større sjanse for å vekke indre motivasjon (dybdelæring). </a:t>
            </a:r>
          </a:p>
          <a:p>
            <a:pPr>
              <a:buFont typeface="Arial" charset="0"/>
              <a:buNone/>
            </a:pPr>
            <a:r>
              <a:rPr lang="nb-NO" sz="1200" dirty="0" smtClean="0"/>
              <a:t>	Vurderingsformer som fokuserer på fremtidig læring er et motivasjonsfremmende redskap.” Egenvurdering står sentralt</a:t>
            </a:r>
            <a:endParaRPr lang="nb-NO" dirty="0"/>
          </a:p>
        </p:txBody>
      </p:sp>
      <p:sp>
        <p:nvSpPr>
          <p:cNvPr id="4" name="Slide Number Placeholder 3"/>
          <p:cNvSpPr>
            <a:spLocks noGrp="1"/>
          </p:cNvSpPr>
          <p:nvPr>
            <p:ph type="sldNum" sz="quarter" idx="5"/>
          </p:nvPr>
        </p:nvSpPr>
        <p:spPr/>
        <p:txBody>
          <a:bodyPr/>
          <a:lstStyle/>
          <a:p>
            <a:fld id="{BF51AC57-A5FD-8942-81F5-67F64B43307D}" type="slidenum">
              <a:rPr lang="nb-NO"/>
              <a:pPr/>
              <a:t>13</a:t>
            </a:fld>
            <a:endParaRPr lang="nb-N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14</a:t>
            </a:fld>
            <a:endParaRPr lang="nb-N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r>
              <a:rPr lang="nb-NO" dirty="0" smtClean="0">
                <a:latin typeface="Comic Sans MS" charset="0"/>
                <a:ea typeface="ＭＳ Ｐゴシック" charset="-128"/>
                <a:cs typeface="ＭＳ Ｐゴシック" charset="-128"/>
              </a:rPr>
              <a:t>Hva er en fremstilling </a:t>
            </a:r>
            <a:r>
              <a:rPr lang="en-US" dirty="0" smtClean="0">
                <a:latin typeface="Comic Sans MS" charset="0"/>
                <a:ea typeface="ＭＳ Ｐゴシック" charset="-128"/>
                <a:cs typeface="ＭＳ Ｐゴシック" charset="-128"/>
              </a:rPr>
              <a:t>–</a:t>
            </a:r>
            <a:r>
              <a:rPr lang="nb-NO" dirty="0" smtClean="0">
                <a:latin typeface="Comic Sans MS" charset="0"/>
                <a:ea typeface="ＭＳ Ｐゴシック" charset="-128"/>
                <a:cs typeface="ＭＳ Ｐゴシック" charset="-128"/>
              </a:rPr>
              <a:t> sjangere</a:t>
            </a:r>
          </a:p>
          <a:p>
            <a:r>
              <a:rPr lang="nb-NO" dirty="0" smtClean="0">
                <a:latin typeface="Comic Sans MS" charset="0"/>
                <a:ea typeface="ＭＳ Ｐゴシック" charset="-128"/>
                <a:cs typeface="ＭＳ Ｐゴシック" charset="-128"/>
              </a:rPr>
              <a:t>Hva er en muntlig tekst </a:t>
            </a:r>
            <a:r>
              <a:rPr lang="en-US" dirty="0" smtClean="0">
                <a:latin typeface="Comic Sans MS" charset="0"/>
                <a:ea typeface="ＭＳ Ｐゴシック" charset="-128"/>
                <a:cs typeface="ＭＳ Ｐゴシック" charset="-128"/>
              </a:rPr>
              <a:t>–</a:t>
            </a:r>
            <a:r>
              <a:rPr lang="nb-NO" dirty="0" smtClean="0">
                <a:latin typeface="Comic Sans MS" charset="0"/>
                <a:ea typeface="ＭＳ Ｐゴシック" charset="-128"/>
                <a:cs typeface="ＭＳ Ｐゴシック" charset="-128"/>
              </a:rPr>
              <a:t> digitalt, reelt</a:t>
            </a:r>
          </a:p>
        </p:txBody>
      </p:sp>
      <p:sp>
        <p:nvSpPr>
          <p:cNvPr id="24580" name="Slide Number Placeholder 3"/>
          <p:cNvSpPr>
            <a:spLocks noGrp="1"/>
          </p:cNvSpPr>
          <p:nvPr>
            <p:ph type="sldNum" sz="quarter" idx="5"/>
          </p:nvPr>
        </p:nvSpPr>
        <p:spPr>
          <a:noFill/>
        </p:spPr>
        <p:txBody>
          <a:bodyPr/>
          <a:lstStyle/>
          <a:p>
            <a:fld id="{8BBF35FC-1ADE-C54F-AB73-2FBA4CC35315}" type="slidenum">
              <a:rPr lang="en-GB" smtClean="0"/>
              <a:pPr/>
              <a:t>15</a:t>
            </a:fld>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17</a:t>
            </a:fld>
            <a:endParaRPr lang="nb-NO"/>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18</a:t>
            </a:fld>
            <a:endParaRPr lang="nb-NO"/>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19</a:t>
            </a:fld>
            <a:endParaRPr lang="nb-NO"/>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20</a:t>
            </a:fld>
            <a:endParaRPr lang="nb-NO"/>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BF8882-E0EA-CA4E-B98E-EAF7EB5F2037}" type="slidenum">
              <a:rPr lang="en-US" smtClean="0"/>
              <a:t>21</a:t>
            </a:fld>
            <a:endParaRPr lang="en-US"/>
          </a:p>
        </p:txBody>
      </p:sp>
    </p:spTree>
    <p:extLst>
      <p:ext uri="{BB962C8B-B14F-4D97-AF65-F5344CB8AC3E}">
        <p14:creationId xmlns:p14="http://schemas.microsoft.com/office/powerpoint/2010/main" val="4214378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22</a:t>
            </a:fld>
            <a:endParaRPr lang="nb-NO"/>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p:cNvSpPr>
          <p:nvPr>
            <p:ph type="sldImg"/>
          </p:nvPr>
        </p:nvSpPr>
        <p:spPr>
          <a:ln/>
        </p:spPr>
      </p:sp>
      <p:sp>
        <p:nvSpPr>
          <p:cNvPr id="73731" name="Notes Placeholder 2"/>
          <p:cNvSpPr>
            <a:spLocks noGrp="1"/>
          </p:cNvSpPr>
          <p:nvPr>
            <p:ph type="body" idx="1"/>
          </p:nvPr>
        </p:nvSpPr>
        <p:spPr>
          <a:noFill/>
          <a:ln/>
        </p:spPr>
        <p:txBody>
          <a:bodyPr/>
          <a:lstStyle/>
          <a:p>
            <a:pPr eaLnBrk="1" hangingPunct="1"/>
            <a:endParaRPr lang="nb-NO" dirty="0" smtClean="0">
              <a:latin typeface="Comic Sans MS" charset="0"/>
              <a:ea typeface="ＭＳ Ｐゴシック" charset="-128"/>
              <a:cs typeface="ＭＳ Ｐゴシック" charset="-128"/>
            </a:endParaRPr>
          </a:p>
        </p:txBody>
      </p:sp>
      <p:sp>
        <p:nvSpPr>
          <p:cNvPr id="73732" name="Slide Number Placeholder 3"/>
          <p:cNvSpPr>
            <a:spLocks noGrp="1"/>
          </p:cNvSpPr>
          <p:nvPr>
            <p:ph type="sldNum" sz="quarter" idx="5"/>
          </p:nvPr>
        </p:nvSpPr>
        <p:spPr>
          <a:noFill/>
        </p:spPr>
        <p:txBody>
          <a:bodyPr/>
          <a:lstStyle/>
          <a:p>
            <a:fld id="{50EDD7CB-0A36-5A40-86DB-DC983E1B7FA1}" type="slidenum">
              <a:rPr lang="en-GB" smtClean="0"/>
              <a:pPr/>
              <a:t>23</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3</a:t>
            </a:fld>
            <a:endParaRPr lang="nb-NO"/>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p:cNvSpPr>
          <p:nvPr>
            <p:ph type="sldImg"/>
          </p:nvPr>
        </p:nvSpPr>
        <p:spPr>
          <a:ln/>
        </p:spPr>
      </p:sp>
      <p:sp>
        <p:nvSpPr>
          <p:cNvPr id="75779" name="Notes Placeholder 2"/>
          <p:cNvSpPr>
            <a:spLocks noGrp="1"/>
          </p:cNvSpPr>
          <p:nvPr>
            <p:ph type="body" idx="1"/>
          </p:nvPr>
        </p:nvSpPr>
        <p:spPr>
          <a:noFill/>
          <a:ln/>
        </p:spPr>
        <p:txBody>
          <a:bodyPr/>
          <a:lstStyle/>
          <a:p>
            <a:r>
              <a:rPr lang="nb-NO" smtClean="0">
                <a:latin typeface="Comic Sans MS" charset="0"/>
                <a:ea typeface="ＭＳ Ｐゴシック" charset="-128"/>
                <a:cs typeface="ＭＳ Ｐゴシック" charset="-128"/>
              </a:rPr>
              <a:t>Aborigine traditional didjeridoo. En ser på bildet og beskriver, den andre lytter </a:t>
            </a:r>
            <a:r>
              <a:rPr lang="en-US" smtClean="0">
                <a:latin typeface="Comic Sans MS" charset="0"/>
                <a:ea typeface="ＭＳ Ｐゴシック" charset="-128"/>
                <a:cs typeface="ＭＳ Ｐゴシック" charset="-128"/>
              </a:rPr>
              <a:t>–</a:t>
            </a:r>
            <a:r>
              <a:rPr lang="nb-NO" smtClean="0">
                <a:latin typeface="Comic Sans MS" charset="0"/>
                <a:ea typeface="ＭＳ Ｐゴシック" charset="-128"/>
                <a:cs typeface="ＭＳ Ｐゴシック" charset="-128"/>
              </a:rPr>
              <a:t> overføring av kunnskap</a:t>
            </a:r>
          </a:p>
        </p:txBody>
      </p:sp>
      <p:sp>
        <p:nvSpPr>
          <p:cNvPr id="75780" name="Slide Number Placeholder 3"/>
          <p:cNvSpPr>
            <a:spLocks noGrp="1"/>
          </p:cNvSpPr>
          <p:nvPr>
            <p:ph type="sldNum" sz="quarter" idx="5"/>
          </p:nvPr>
        </p:nvSpPr>
        <p:spPr>
          <a:noFill/>
        </p:spPr>
        <p:txBody>
          <a:bodyPr/>
          <a:lstStyle/>
          <a:p>
            <a:fld id="{04A9431D-B416-DC4B-BE53-950DAE9B929E}" type="slidenum">
              <a:rPr lang="en-GB" smtClean="0"/>
              <a:pPr/>
              <a:t>24</a:t>
            </a:fld>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25</a:t>
            </a:fld>
            <a:endParaRPr lang="nb-NO"/>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p:cNvSpPr>
          <p:nvPr>
            <p:ph type="sldImg"/>
          </p:nvPr>
        </p:nvSpPr>
        <p:spPr>
          <a:ln/>
        </p:spPr>
      </p:sp>
      <p:sp>
        <p:nvSpPr>
          <p:cNvPr id="78851" name="Notes Placeholder 2"/>
          <p:cNvSpPr>
            <a:spLocks noGrp="1"/>
          </p:cNvSpPr>
          <p:nvPr>
            <p:ph type="body" idx="1"/>
          </p:nvPr>
        </p:nvSpPr>
        <p:spPr>
          <a:noFill/>
          <a:ln/>
        </p:spPr>
        <p:txBody>
          <a:bodyPr/>
          <a:lstStyle/>
          <a:p>
            <a:r>
              <a:rPr lang="nb-NO" smtClean="0">
                <a:latin typeface="Comic Sans MS" charset="0"/>
                <a:ea typeface="ＭＳ Ｐゴシック" charset="-128"/>
                <a:cs typeface="ＭＳ Ｐゴシック" charset="-128"/>
              </a:rPr>
              <a:t>Ehud Olmert, Israel, Ismail Haniya, Hamas, Abbas Palestinian President, Mubarak Egypt</a:t>
            </a:r>
          </a:p>
        </p:txBody>
      </p:sp>
      <p:sp>
        <p:nvSpPr>
          <p:cNvPr id="78852" name="Slide Number Placeholder 3"/>
          <p:cNvSpPr>
            <a:spLocks noGrp="1"/>
          </p:cNvSpPr>
          <p:nvPr>
            <p:ph type="sldNum" sz="quarter" idx="5"/>
          </p:nvPr>
        </p:nvSpPr>
        <p:spPr>
          <a:noFill/>
        </p:spPr>
        <p:txBody>
          <a:bodyPr/>
          <a:lstStyle/>
          <a:p>
            <a:fld id="{AFED7064-BC0A-084C-A8B8-66A797198850}" type="slidenum">
              <a:rPr lang="en-GB" smtClean="0"/>
              <a:pPr/>
              <a:t>26</a:t>
            </a:fld>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a:ln/>
        </p:spPr>
      </p:sp>
      <p:sp>
        <p:nvSpPr>
          <p:cNvPr id="81923" name="Notes Placeholder 2"/>
          <p:cNvSpPr>
            <a:spLocks noGrp="1"/>
          </p:cNvSpPr>
          <p:nvPr>
            <p:ph type="body" idx="1"/>
          </p:nvPr>
        </p:nvSpPr>
        <p:spPr>
          <a:noFill/>
          <a:ln/>
        </p:spPr>
        <p:txBody>
          <a:bodyPr/>
          <a:lstStyle/>
          <a:p>
            <a:r>
              <a:rPr lang="nb-NO" smtClean="0">
                <a:latin typeface="Comic Sans MS" charset="0"/>
                <a:ea typeface="ＭＳ Ｐゴシック" charset="-128"/>
                <a:cs typeface="ＭＳ Ｐゴシック" charset="-128"/>
              </a:rPr>
              <a:t>Bashir President of Sudan accused</a:t>
            </a:r>
          </a:p>
          <a:p>
            <a:r>
              <a:rPr lang="nb-NO" smtClean="0">
                <a:latin typeface="Comic Sans MS" charset="0"/>
                <a:ea typeface="ＭＳ Ｐゴシック" charset="-128"/>
                <a:cs typeface="ＭＳ Ｐゴシック" charset="-128"/>
              </a:rPr>
              <a:t>Hussein Irak</a:t>
            </a:r>
          </a:p>
          <a:p>
            <a:r>
              <a:rPr lang="nb-NO" smtClean="0">
                <a:latin typeface="Comic Sans MS" charset="0"/>
                <a:ea typeface="ＭＳ Ｐゴシック" charset="-128"/>
                <a:cs typeface="ＭＳ Ｐゴシック" charset="-128"/>
              </a:rPr>
              <a:t>Karadzic </a:t>
            </a:r>
            <a:r>
              <a:rPr lang="en-US" smtClean="0">
                <a:latin typeface="Comic Sans MS" charset="0"/>
                <a:ea typeface="ＭＳ Ｐゴシック" charset="-128"/>
                <a:cs typeface="ＭＳ Ｐゴシック" charset="-128"/>
              </a:rPr>
              <a:t>–</a:t>
            </a:r>
            <a:r>
              <a:rPr lang="nb-NO" smtClean="0">
                <a:latin typeface="Comic Sans MS" charset="0"/>
                <a:ea typeface="ＭＳ Ｐゴシック" charset="-128"/>
                <a:cs typeface="ＭＳ Ｐゴシック" charset="-128"/>
              </a:rPr>
              <a:t> bosnian christian leader killed muslim bosnians</a:t>
            </a:r>
          </a:p>
        </p:txBody>
      </p:sp>
      <p:sp>
        <p:nvSpPr>
          <p:cNvPr id="81924" name="Slide Number Placeholder 3"/>
          <p:cNvSpPr>
            <a:spLocks noGrp="1"/>
          </p:cNvSpPr>
          <p:nvPr>
            <p:ph type="sldNum" sz="quarter" idx="5"/>
          </p:nvPr>
        </p:nvSpPr>
        <p:spPr>
          <a:noFill/>
        </p:spPr>
        <p:txBody>
          <a:bodyPr/>
          <a:lstStyle/>
          <a:p>
            <a:fld id="{7D79774A-5809-F048-AFFD-B9E3CF031A77}" type="slidenum">
              <a:rPr lang="en-GB" smtClean="0"/>
              <a:pPr/>
              <a:t>28</a:t>
            </a:fld>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p:cNvSpPr>
          <p:nvPr>
            <p:ph type="sldImg"/>
          </p:nvPr>
        </p:nvSpPr>
        <p:spPr>
          <a:ln/>
        </p:spPr>
      </p:sp>
      <p:sp>
        <p:nvSpPr>
          <p:cNvPr id="83971" name="Notes Placeholder 2"/>
          <p:cNvSpPr>
            <a:spLocks noGrp="1"/>
          </p:cNvSpPr>
          <p:nvPr>
            <p:ph type="body" idx="1"/>
          </p:nvPr>
        </p:nvSpPr>
        <p:spPr>
          <a:noFill/>
          <a:ln/>
        </p:spPr>
        <p:txBody>
          <a:bodyPr/>
          <a:lstStyle/>
          <a:p>
            <a:r>
              <a:rPr lang="nb-NO" smtClean="0">
                <a:latin typeface="Comic Sans MS" charset="0"/>
                <a:ea typeface="ＭＳ Ｐゴシック" charset="-128"/>
                <a:cs typeface="ＭＳ Ｐゴシック" charset="-128"/>
              </a:rPr>
              <a:t>Segregation</a:t>
            </a:r>
          </a:p>
        </p:txBody>
      </p:sp>
      <p:sp>
        <p:nvSpPr>
          <p:cNvPr id="83972" name="Slide Number Placeholder 3"/>
          <p:cNvSpPr>
            <a:spLocks noGrp="1"/>
          </p:cNvSpPr>
          <p:nvPr>
            <p:ph type="sldNum" sz="quarter" idx="5"/>
          </p:nvPr>
        </p:nvSpPr>
        <p:spPr>
          <a:noFill/>
        </p:spPr>
        <p:txBody>
          <a:bodyPr/>
          <a:lstStyle/>
          <a:p>
            <a:fld id="{7EBCDEDA-768C-9447-AC78-BE822139AE4C}" type="slidenum">
              <a:rPr lang="en-GB" smtClean="0"/>
              <a:pPr/>
              <a:t>29</a:t>
            </a:fld>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p:cNvSpPr>
          <p:nvPr>
            <p:ph type="sldImg"/>
          </p:nvPr>
        </p:nvSpPr>
        <p:spPr>
          <a:ln/>
        </p:spPr>
      </p:sp>
      <p:sp>
        <p:nvSpPr>
          <p:cNvPr id="88067" name="Notes Placeholder 2"/>
          <p:cNvSpPr>
            <a:spLocks noGrp="1"/>
          </p:cNvSpPr>
          <p:nvPr>
            <p:ph type="body" idx="1"/>
          </p:nvPr>
        </p:nvSpPr>
        <p:spPr>
          <a:noFill/>
          <a:ln/>
        </p:spPr>
        <p:txBody>
          <a:bodyPr/>
          <a:lstStyle/>
          <a:p>
            <a:endParaRPr lang="nb-NO">
              <a:latin typeface="Comic Sans MS" charset="0"/>
              <a:ea typeface="ＭＳ Ｐゴシック" charset="-128"/>
              <a:cs typeface="ＭＳ Ｐゴシック" charset="-128"/>
            </a:endParaRPr>
          </a:p>
        </p:txBody>
      </p:sp>
      <p:sp>
        <p:nvSpPr>
          <p:cNvPr id="88068" name="Slide Number Placeholder 3"/>
          <p:cNvSpPr>
            <a:spLocks noGrp="1"/>
          </p:cNvSpPr>
          <p:nvPr>
            <p:ph type="sldNum" sz="quarter" idx="5"/>
          </p:nvPr>
        </p:nvSpPr>
        <p:spPr>
          <a:noFill/>
        </p:spPr>
        <p:txBody>
          <a:bodyPr/>
          <a:lstStyle/>
          <a:p>
            <a:fld id="{AFBF818E-9279-084E-BA31-93D0A62D21B0}" type="slidenum">
              <a:rPr lang="en-GB" smtClean="0"/>
              <a:pPr/>
              <a:t>30</a:t>
            </a:fld>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31</a:t>
            </a:fld>
            <a:endParaRPr lang="nb-NO"/>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p:cNvSpPr>
          <p:nvPr>
            <p:ph type="sldImg"/>
          </p:nvPr>
        </p:nvSpPr>
        <p:spPr>
          <a:ln/>
        </p:spPr>
      </p:sp>
      <p:sp>
        <p:nvSpPr>
          <p:cNvPr id="118787" name="Notes Placeholder 2"/>
          <p:cNvSpPr>
            <a:spLocks noGrp="1"/>
          </p:cNvSpPr>
          <p:nvPr>
            <p:ph type="body" idx="1"/>
          </p:nvPr>
        </p:nvSpPr>
        <p:spPr>
          <a:noFill/>
          <a:ln/>
        </p:spPr>
        <p:txBody>
          <a:bodyPr/>
          <a:lstStyle/>
          <a:p>
            <a:r>
              <a:rPr lang="nb-NO" smtClean="0">
                <a:latin typeface="Comic Sans MS" charset="0"/>
                <a:ea typeface="ＭＳ Ｐゴシック" charset="-128"/>
              </a:rPr>
              <a:t>American artist Dana </a:t>
            </a:r>
          </a:p>
        </p:txBody>
      </p:sp>
      <p:sp>
        <p:nvSpPr>
          <p:cNvPr id="118788" name="Slide Number Placeholder 3"/>
          <p:cNvSpPr>
            <a:spLocks noGrp="1"/>
          </p:cNvSpPr>
          <p:nvPr>
            <p:ph type="sldNum" sz="quarter" idx="5"/>
          </p:nvPr>
        </p:nvSpPr>
        <p:spPr>
          <a:noFill/>
        </p:spPr>
        <p:txBody>
          <a:bodyPr/>
          <a:lstStyle/>
          <a:p>
            <a:fld id="{097E3F43-ED60-48BC-A5D9-50698C63EC11}" type="slidenum">
              <a:rPr lang="en-GB"/>
              <a:pPr/>
              <a:t>35</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Comic Sans MS" charset="0"/>
              </a:rPr>
              <a:t>When you </a:t>
            </a:r>
            <a:r>
              <a:rPr lang="en-US" dirty="0" smtClean="0">
                <a:solidFill>
                  <a:srgbClr val="FF0000"/>
                </a:solidFill>
                <a:latin typeface="Comic Sans MS" charset="0"/>
              </a:rPr>
              <a:t>tell what you want done</a:t>
            </a:r>
            <a:r>
              <a:rPr lang="en-US" dirty="0" smtClean="0">
                <a:latin typeface="Comic Sans MS" charset="0"/>
              </a:rPr>
              <a:t>, instead of giving an order, you give people the freedom to come up with their best way of getting that task done. It may not always be the best way, and you may have to do some monitoring and guiding, but there is also the chance that they will come up with something better than what you planned</a:t>
            </a:r>
            <a:endParaRPr lang="en-GB" dirty="0"/>
          </a:p>
        </p:txBody>
      </p:sp>
      <p:sp>
        <p:nvSpPr>
          <p:cNvPr id="4" name="Slide Number Placeholder 3"/>
          <p:cNvSpPr>
            <a:spLocks noGrp="1"/>
          </p:cNvSpPr>
          <p:nvPr>
            <p:ph type="sldNum" sz="quarter" idx="10"/>
          </p:nvPr>
        </p:nvSpPr>
        <p:spPr/>
        <p:txBody>
          <a:bodyPr/>
          <a:lstStyle/>
          <a:p>
            <a:fld id="{44BF8882-E0EA-CA4E-B98E-EAF7EB5F2037}" type="slidenum">
              <a:rPr lang="en-US" smtClean="0"/>
              <a:t>36</a:t>
            </a:fld>
            <a:endParaRPr lang="en-US"/>
          </a:p>
        </p:txBody>
      </p:sp>
    </p:spTree>
    <p:extLst>
      <p:ext uri="{BB962C8B-B14F-4D97-AF65-F5344CB8AC3E}">
        <p14:creationId xmlns:p14="http://schemas.microsoft.com/office/powerpoint/2010/main" val="214731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Vetlesen</a:t>
            </a:r>
            <a:r>
              <a:rPr lang="en-GB" dirty="0" smtClean="0"/>
              <a:t>:</a:t>
            </a:r>
            <a:r>
              <a:rPr lang="en-GB" baseline="0" dirty="0" smtClean="0"/>
              <a:t> </a:t>
            </a:r>
            <a:r>
              <a:rPr lang="en-GB" baseline="0" dirty="0" err="1" smtClean="0"/>
              <a:t>feighet</a:t>
            </a:r>
            <a:r>
              <a:rPr lang="en-GB" baseline="0" dirty="0" smtClean="0"/>
              <a:t> </a:t>
            </a:r>
            <a:r>
              <a:rPr lang="en-GB" baseline="0" dirty="0" err="1" smtClean="0"/>
              <a:t>i</a:t>
            </a:r>
            <a:r>
              <a:rPr lang="en-GB" baseline="0" dirty="0" smtClean="0"/>
              <a:t> </a:t>
            </a:r>
            <a:r>
              <a:rPr lang="en-GB" baseline="0" dirty="0" err="1" smtClean="0"/>
              <a:t>møtet</a:t>
            </a:r>
            <a:r>
              <a:rPr lang="en-GB" baseline="0" dirty="0" smtClean="0"/>
              <a:t> med den </a:t>
            </a:r>
            <a:r>
              <a:rPr lang="en-GB" baseline="0" dirty="0" err="1" smtClean="0"/>
              <a:t>andre</a:t>
            </a:r>
            <a:r>
              <a:rPr lang="en-GB" baseline="0" dirty="0" smtClean="0"/>
              <a:t>, </a:t>
            </a:r>
            <a:r>
              <a:rPr lang="en-GB" baseline="0" dirty="0" err="1" smtClean="0"/>
              <a:t>i</a:t>
            </a:r>
            <a:r>
              <a:rPr lang="en-GB" baseline="0" dirty="0" smtClean="0"/>
              <a:t> </a:t>
            </a:r>
            <a:r>
              <a:rPr lang="en-GB" baseline="0" dirty="0" err="1" smtClean="0"/>
              <a:t>meninger</a:t>
            </a:r>
            <a:r>
              <a:rPr lang="en-GB" baseline="0" dirty="0" smtClean="0"/>
              <a:t> </a:t>
            </a:r>
            <a:r>
              <a:rPr lang="en-GB" baseline="0" dirty="0" err="1" smtClean="0"/>
              <a:t>og</a:t>
            </a:r>
            <a:r>
              <a:rPr lang="en-GB" baseline="0" dirty="0" smtClean="0"/>
              <a:t> </a:t>
            </a:r>
            <a:r>
              <a:rPr lang="en-GB" baseline="0" dirty="0" err="1" smtClean="0"/>
              <a:t>ståsted</a:t>
            </a:r>
            <a:r>
              <a:rPr lang="en-GB" baseline="0" dirty="0" smtClean="0"/>
              <a:t>. Moral </a:t>
            </a:r>
            <a:r>
              <a:rPr lang="en-GB" baseline="0" dirty="0" err="1" smtClean="0"/>
              <a:t>defineres</a:t>
            </a:r>
            <a:r>
              <a:rPr lang="en-GB" baseline="0" dirty="0" smtClean="0"/>
              <a:t> </a:t>
            </a:r>
            <a:r>
              <a:rPr lang="en-GB" baseline="0" dirty="0" err="1" smtClean="0"/>
              <a:t>som</a:t>
            </a:r>
            <a:r>
              <a:rPr lang="en-GB" baseline="0" dirty="0" smtClean="0"/>
              <a:t> </a:t>
            </a:r>
            <a:r>
              <a:rPr lang="en-GB" baseline="0" dirty="0" err="1" smtClean="0"/>
              <a:t>oe</a:t>
            </a:r>
            <a:r>
              <a:rPr lang="en-GB" baseline="0" dirty="0" smtClean="0"/>
              <a:t> </a:t>
            </a:r>
            <a:r>
              <a:rPr lang="en-GB" baseline="0" dirty="0" err="1" smtClean="0"/>
              <a:t>abstrakt</a:t>
            </a:r>
            <a:r>
              <a:rPr lang="en-GB" baseline="0" dirty="0" smtClean="0"/>
              <a:t>( religion, </a:t>
            </a:r>
            <a:r>
              <a:rPr lang="en-GB" baseline="0" dirty="0" err="1" smtClean="0"/>
              <a:t>ideologi</a:t>
            </a:r>
            <a:r>
              <a:rPr lang="en-GB" baseline="0" dirty="0" smtClean="0"/>
              <a:t> </a:t>
            </a:r>
            <a:r>
              <a:rPr lang="en-GB" baseline="0" dirty="0" err="1" smtClean="0"/>
              <a:t>etc</a:t>
            </a:r>
            <a:r>
              <a:rPr lang="en-GB" baseline="0" dirty="0" smtClean="0"/>
              <a:t>)</a:t>
            </a:r>
          </a:p>
          <a:p>
            <a:r>
              <a:rPr lang="en-GB" baseline="0" dirty="0" err="1" smtClean="0"/>
              <a:t>Vondskap</a:t>
            </a:r>
            <a:r>
              <a:rPr lang="en-GB" baseline="0" dirty="0" smtClean="0"/>
              <a:t> </a:t>
            </a:r>
            <a:r>
              <a:rPr lang="en-GB" baseline="0" dirty="0" err="1" smtClean="0"/>
              <a:t>er</a:t>
            </a:r>
            <a:r>
              <a:rPr lang="en-GB" baseline="0" dirty="0" smtClean="0"/>
              <a:t> </a:t>
            </a:r>
            <a:r>
              <a:rPr lang="en-GB" baseline="0" dirty="0" err="1" smtClean="0"/>
              <a:t>ikke</a:t>
            </a:r>
            <a:r>
              <a:rPr lang="en-GB" baseline="0" dirty="0" smtClean="0"/>
              <a:t> </a:t>
            </a:r>
            <a:r>
              <a:rPr lang="en-GB" baseline="0" dirty="0" err="1" smtClean="0"/>
              <a:t>å</a:t>
            </a:r>
            <a:r>
              <a:rPr lang="en-GB" baseline="0" dirty="0" smtClean="0"/>
              <a:t> la </a:t>
            </a:r>
            <a:r>
              <a:rPr lang="en-GB" baseline="0" dirty="0" err="1" smtClean="0"/>
              <a:t>andre</a:t>
            </a:r>
            <a:r>
              <a:rPr lang="en-GB" baseline="0" dirty="0" smtClean="0"/>
              <a:t> </a:t>
            </a:r>
            <a:r>
              <a:rPr lang="en-GB" baseline="0" dirty="0" err="1" smtClean="0"/>
              <a:t>mennesker</a:t>
            </a:r>
            <a:r>
              <a:rPr lang="en-GB" baseline="0" dirty="0" smtClean="0"/>
              <a:t> </a:t>
            </a:r>
            <a:r>
              <a:rPr lang="en-GB" baseline="0" dirty="0" err="1" smtClean="0"/>
              <a:t>definere</a:t>
            </a:r>
            <a:r>
              <a:rPr lang="en-GB" baseline="0" dirty="0" smtClean="0"/>
              <a:t> moral.</a:t>
            </a:r>
            <a:endParaRPr lang="en-GB" dirty="0"/>
          </a:p>
        </p:txBody>
      </p:sp>
      <p:sp>
        <p:nvSpPr>
          <p:cNvPr id="4" name="Slide Number Placeholder 3"/>
          <p:cNvSpPr>
            <a:spLocks noGrp="1"/>
          </p:cNvSpPr>
          <p:nvPr>
            <p:ph type="sldNum" sz="quarter" idx="10"/>
          </p:nvPr>
        </p:nvSpPr>
        <p:spPr/>
        <p:txBody>
          <a:bodyPr/>
          <a:lstStyle/>
          <a:p>
            <a:fld id="{44BF8882-E0EA-CA4E-B98E-EAF7EB5F2037}" type="slidenum">
              <a:rPr lang="en-US" smtClean="0"/>
              <a:t>4</a:t>
            </a:fld>
            <a:endParaRPr lang="en-US"/>
          </a:p>
        </p:txBody>
      </p:sp>
    </p:spTree>
    <p:extLst>
      <p:ext uri="{BB962C8B-B14F-4D97-AF65-F5344CB8AC3E}">
        <p14:creationId xmlns:p14="http://schemas.microsoft.com/office/powerpoint/2010/main" val="3693932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BF8882-E0EA-CA4E-B98E-EAF7EB5F2037}" type="slidenum">
              <a:rPr lang="en-US" smtClean="0"/>
              <a:t>5</a:t>
            </a:fld>
            <a:endParaRPr lang="en-US"/>
          </a:p>
        </p:txBody>
      </p:sp>
    </p:spTree>
    <p:extLst>
      <p:ext uri="{BB962C8B-B14F-4D97-AF65-F5344CB8AC3E}">
        <p14:creationId xmlns:p14="http://schemas.microsoft.com/office/powerpoint/2010/main" val="1653429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Reflektere</a:t>
            </a:r>
            <a:r>
              <a:rPr lang="en-GB" dirty="0" smtClean="0"/>
              <a:t> over: </a:t>
            </a:r>
            <a:r>
              <a:rPr lang="en-GB" dirty="0" err="1" smtClean="0"/>
              <a:t>samtalene</a:t>
            </a:r>
            <a:r>
              <a:rPr lang="en-GB" dirty="0" smtClean="0"/>
              <a:t> vi </a:t>
            </a:r>
            <a:r>
              <a:rPr lang="en-GB" dirty="0" err="1" smtClean="0"/>
              <a:t>legger</a:t>
            </a:r>
            <a:r>
              <a:rPr lang="en-GB" dirty="0" smtClean="0"/>
              <a:t> </a:t>
            </a:r>
            <a:r>
              <a:rPr lang="en-GB" dirty="0" err="1" smtClean="0"/>
              <a:t>til</a:t>
            </a:r>
            <a:r>
              <a:rPr lang="en-GB" dirty="0" smtClean="0"/>
              <a:t> </a:t>
            </a:r>
            <a:r>
              <a:rPr lang="en-GB" dirty="0" err="1" smtClean="0"/>
              <a:t>rette</a:t>
            </a:r>
            <a:r>
              <a:rPr lang="en-GB" dirty="0" smtClean="0"/>
              <a:t> for. </a:t>
            </a:r>
            <a:r>
              <a:rPr lang="en-GB" dirty="0" err="1" smtClean="0"/>
              <a:t>Er</a:t>
            </a:r>
            <a:r>
              <a:rPr lang="en-GB" dirty="0" smtClean="0"/>
              <a:t> </a:t>
            </a:r>
            <a:r>
              <a:rPr lang="en-GB" dirty="0" err="1" smtClean="0"/>
              <a:t>det</a:t>
            </a:r>
            <a:r>
              <a:rPr lang="en-GB" dirty="0" smtClean="0"/>
              <a:t> </a:t>
            </a:r>
            <a:r>
              <a:rPr lang="en-GB" dirty="0" err="1" smtClean="0"/>
              <a:t>mer</a:t>
            </a:r>
            <a:r>
              <a:rPr lang="en-GB" dirty="0" smtClean="0"/>
              <a:t> </a:t>
            </a:r>
            <a:r>
              <a:rPr lang="en-GB" dirty="0" err="1" smtClean="0"/>
              <a:t>enn</a:t>
            </a:r>
            <a:r>
              <a:rPr lang="en-GB" dirty="0" smtClean="0"/>
              <a:t> bare </a:t>
            </a:r>
            <a:r>
              <a:rPr lang="en-GB" dirty="0" err="1" smtClean="0"/>
              <a:t>språklæring</a:t>
            </a:r>
            <a:r>
              <a:rPr lang="en-GB" dirty="0" smtClean="0"/>
              <a:t>, </a:t>
            </a:r>
            <a:r>
              <a:rPr lang="en-GB" dirty="0" err="1" smtClean="0"/>
              <a:t>eller</a:t>
            </a:r>
            <a:r>
              <a:rPr lang="en-GB" dirty="0" smtClean="0"/>
              <a:t> ligger </a:t>
            </a:r>
            <a:r>
              <a:rPr lang="en-GB" dirty="0" err="1" smtClean="0"/>
              <a:t>det</a:t>
            </a:r>
            <a:r>
              <a:rPr lang="en-GB" dirty="0" smtClean="0"/>
              <a:t> </a:t>
            </a:r>
            <a:r>
              <a:rPr lang="en-GB" dirty="0" err="1" smtClean="0"/>
              <a:t>noe</a:t>
            </a:r>
            <a:r>
              <a:rPr lang="en-GB" dirty="0" smtClean="0"/>
              <a:t> </a:t>
            </a:r>
            <a:r>
              <a:rPr lang="en-GB" dirty="0" err="1" smtClean="0"/>
              <a:t>mellommenneskelig</a:t>
            </a:r>
            <a:r>
              <a:rPr lang="en-GB" dirty="0" smtClean="0"/>
              <a:t> </a:t>
            </a:r>
            <a:r>
              <a:rPr lang="en-GB" dirty="0" err="1" smtClean="0"/>
              <a:t>bak</a:t>
            </a:r>
            <a:r>
              <a:rPr lang="en-GB" dirty="0" smtClean="0"/>
              <a:t>? I </a:t>
            </a:r>
            <a:r>
              <a:rPr lang="en-GB" dirty="0" err="1" smtClean="0"/>
              <a:t>hvilken</a:t>
            </a:r>
            <a:r>
              <a:rPr lang="en-GB" dirty="0" smtClean="0"/>
              <a:t> grad </a:t>
            </a:r>
            <a:r>
              <a:rPr lang="en-GB" dirty="0" err="1" smtClean="0"/>
              <a:t>kommer</a:t>
            </a:r>
            <a:r>
              <a:rPr lang="en-GB" dirty="0" smtClean="0"/>
              <a:t> </a:t>
            </a:r>
            <a:r>
              <a:rPr lang="en-GB" dirty="0" err="1" smtClean="0"/>
              <a:t>dette</a:t>
            </a:r>
            <a:r>
              <a:rPr lang="en-GB" dirty="0" smtClean="0"/>
              <a:t> </a:t>
            </a:r>
            <a:r>
              <a:rPr lang="en-GB" dirty="0" err="1" smtClean="0"/>
              <a:t>frem</a:t>
            </a:r>
            <a:r>
              <a:rPr lang="en-GB" dirty="0" smtClean="0"/>
              <a:t>? </a:t>
            </a:r>
            <a:r>
              <a:rPr lang="en-GB" dirty="0" err="1" smtClean="0"/>
              <a:t>Hva</a:t>
            </a:r>
            <a:r>
              <a:rPr lang="en-GB" dirty="0" smtClean="0"/>
              <a:t> med mobbing?</a:t>
            </a:r>
            <a:endParaRPr lang="en-GB" dirty="0"/>
          </a:p>
        </p:txBody>
      </p:sp>
      <p:sp>
        <p:nvSpPr>
          <p:cNvPr id="4" name="Slide Number Placeholder 3"/>
          <p:cNvSpPr>
            <a:spLocks noGrp="1"/>
          </p:cNvSpPr>
          <p:nvPr>
            <p:ph type="sldNum" sz="quarter" idx="10"/>
          </p:nvPr>
        </p:nvSpPr>
        <p:spPr/>
        <p:txBody>
          <a:bodyPr/>
          <a:lstStyle/>
          <a:p>
            <a:fld id="{44BF8882-E0EA-CA4E-B98E-EAF7EB5F2037}" type="slidenum">
              <a:rPr lang="en-US" smtClean="0"/>
              <a:t>6</a:t>
            </a:fld>
            <a:endParaRPr lang="en-US"/>
          </a:p>
        </p:txBody>
      </p:sp>
    </p:spTree>
    <p:extLst>
      <p:ext uri="{BB962C8B-B14F-4D97-AF65-F5344CB8AC3E}">
        <p14:creationId xmlns:p14="http://schemas.microsoft.com/office/powerpoint/2010/main" val="3933070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9</a:t>
            </a:fld>
            <a:endParaRPr lang="nb-N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a:lstStyle/>
          <a:p>
            <a:pPr eaLnBrk="1" hangingPunct="1">
              <a:spcBef>
                <a:spcPct val="0"/>
              </a:spcBef>
            </a:pPr>
            <a:r>
              <a:rPr lang="en-US" dirty="0"/>
              <a:t>T</a:t>
            </a:r>
            <a:r>
              <a:rPr lang="nb-NO" dirty="0"/>
              <a:t>re typer delmål, tre læringssyn og tre vurderingsformer. </a:t>
            </a:r>
            <a:r>
              <a:rPr lang="nb-NO" dirty="0" err="1"/>
              <a:t>Dysthe</a:t>
            </a:r>
            <a:endParaRPr lang="nb-NO" dirty="0"/>
          </a:p>
        </p:txBody>
      </p:sp>
      <p:sp>
        <p:nvSpPr>
          <p:cNvPr id="25604" name="Slide Number Placeholder 3"/>
          <p:cNvSpPr>
            <a:spLocks noGrp="1"/>
          </p:cNvSpPr>
          <p:nvPr>
            <p:ph type="sldNum" sz="quarter" idx="5"/>
          </p:nvPr>
        </p:nvSpPr>
        <p:spPr bwMode="auto">
          <a:ln>
            <a:miter lim="800000"/>
            <a:headEnd/>
            <a:tailEnd/>
          </a:ln>
        </p:spPr>
        <p:txBody>
          <a:bodyPr/>
          <a:lstStyle/>
          <a:p>
            <a:fld id="{DE78E987-8386-3C40-AD93-4DC74000A8F0}" type="slidenum">
              <a:rPr lang="nb-NO"/>
              <a:pPr/>
              <a:t>10</a:t>
            </a:fld>
            <a:endParaRPr lang="nb-N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b-NO" dirty="0">
                <a:latin typeface="Comic Sans MS" charset="0"/>
                <a:ea typeface="ＭＳ Ｐゴシック" charset="0"/>
                <a:cs typeface="ＭＳ Ｐゴシック" charset="0"/>
              </a:rPr>
              <a:t>Elevene skal beskrive språkets formverk og strukturer - terminologi</a:t>
            </a: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BADD5B4-C62B-7244-8BA2-196C50FE32B0}" type="slidenum">
              <a:rPr lang="en-GB" sz="1200">
                <a:latin typeface="Comic Sans MS" charset="0"/>
              </a:rPr>
              <a:pPr/>
              <a:t>11</a:t>
            </a:fld>
            <a:endParaRPr lang="en-GB" sz="1200">
              <a:latin typeface="Comic Sans MS"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E2CDC51F-5CA6-2244-8C69-D02F5E9EC368}" type="slidenum">
              <a:rPr lang="nb-NO" smtClean="0"/>
              <a:pPr/>
              <a:t>12</a:t>
            </a:fld>
            <a:endParaRPr 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nb-NO"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9EB5ECD5-515E-4817-8A06-1D2ED2C83850}" type="datetime4">
              <a:rPr lang="en-US" smtClean="0"/>
              <a:pPr/>
              <a:t>October 30,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normAutofit/>
          </a:bodyPr>
          <a:lstStyle/>
          <a:p>
            <a:fld id="{1D72EBF8-7CF5-44B7-B2BF-E22DE4D0703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userDrawn="1"/>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userDrawn="1"/>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nb-NO"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p>
            <a:fld id="{BA5B59F4-DDCB-41FF-83F5-A48440F36FA7}" type="datetime4">
              <a:rPr lang="en-US" smtClean="0"/>
              <a:pPr/>
              <a:t>October 30,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userDrawn="1"/>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userDrawn="1"/>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nb-NO"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p>
            <a:fld id="{48056348-D703-428C-A1C4-7D6796EF5F41}" type="datetime4">
              <a:rPr lang="en-US" smtClean="0"/>
              <a:pPr/>
              <a:t>October 30,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cSld name="Bilde med tekst">
    <p:spTree>
      <p:nvGrpSpPr>
        <p:cNvPr id="1" name=""/>
        <p:cNvGrpSpPr/>
        <p:nvPr/>
      </p:nvGrpSpPr>
      <p:grpSpPr>
        <a:xfrm>
          <a:off x="0" y="0"/>
          <a:ext cx="0" cy="0"/>
          <a:chOff x="0" y="0"/>
          <a:chExt cx="0" cy="0"/>
        </a:xfrm>
      </p:grpSpPr>
      <p:sp>
        <p:nvSpPr>
          <p:cNvPr id="15" name="Avrundet rektangel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Avrund ett hjørne i rektangel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tel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lstStyle>
          <a:p>
            <a:r>
              <a:rPr kumimoji="0" lang="nb-NO" smtClean="0"/>
              <a:t>Klikk for å redigere tittelstil</a:t>
            </a:r>
            <a:endParaRPr kumimoji="0" lang="en-US"/>
          </a:p>
        </p:txBody>
      </p:sp>
      <p:sp>
        <p:nvSpPr>
          <p:cNvPr id="4" name="Plassholder for tekst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5" name="Plassholder for dato 4"/>
          <p:cNvSpPr>
            <a:spLocks noGrp="1"/>
          </p:cNvSpPr>
          <p:nvPr>
            <p:ph type="dt" sz="half" idx="10"/>
          </p:nvPr>
        </p:nvSpPr>
        <p:spPr/>
        <p:txBody>
          <a:bodyPr/>
          <a:lstStyle/>
          <a:p>
            <a:fld id="{3CF10A6A-5DDA-BA44-BAC3-5C40F6C28D5E}" type="datetimeFigureOut">
              <a:rPr lang="nn-NO" smtClean="0"/>
              <a:pPr/>
              <a:t>30.10.11</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612281E1-FF8D-904B-BF18-B3E684654651}" type="slidenum">
              <a:rPr lang="nb-NO" smtClean="0"/>
              <a:pPr/>
              <a:t>‹#›</a:t>
            </a:fld>
            <a:endParaRPr lang="nb-NO"/>
          </a:p>
        </p:txBody>
      </p:sp>
      <p:sp>
        <p:nvSpPr>
          <p:cNvPr id="3" name="Plassholder for bilde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lstStyle>
          <a:p>
            <a:r>
              <a:rPr kumimoji="0" lang="nb-NO" smtClean="0"/>
              <a:t>Klikk ikonet for å legge til bilde</a:t>
            </a:r>
            <a:endParaRPr kumimoji="0" lang="en-US"/>
          </a:p>
        </p:txBody>
      </p:sp>
    </p:spTree>
    <p:extLst>
      <p:ext uri="{BB962C8B-B14F-4D97-AF65-F5344CB8AC3E}">
        <p14:creationId xmlns:p14="http://schemas.microsoft.com/office/powerpoint/2010/main" val="20086689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502920" y="4983480"/>
            <a:ext cx="8183880" cy="1051560"/>
          </a:xfrm>
        </p:spPr>
        <p:txBody>
          <a:bodyPr anchor="b"/>
          <a:lstStyle>
            <a:lvl1pPr>
              <a:defRPr b="1"/>
            </a:lvl1pPr>
          </a:lstStyle>
          <a:p>
            <a:r>
              <a:rPr kumimoji="0" lang="nb-NO" smtClean="0"/>
              <a:t>Klikk for å redigere tittelstil</a:t>
            </a:r>
            <a:endParaRPr kumimoji="0" lang="en-US"/>
          </a:p>
        </p:txBody>
      </p:sp>
      <p:sp>
        <p:nvSpPr>
          <p:cNvPr id="3" name="Plassholder for tekst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Klikk for å redigere tekststiler i malen</a:t>
            </a:r>
          </a:p>
        </p:txBody>
      </p:sp>
      <p:sp>
        <p:nvSpPr>
          <p:cNvPr id="4" name="Plassholder for tekst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Klikk for å redigere tekststiler i malen</a:t>
            </a:r>
          </a:p>
        </p:txBody>
      </p:sp>
      <p:sp>
        <p:nvSpPr>
          <p:cNvPr id="5" name="Plassholder for innhold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6" name="Plassholder for innhold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7" name="Plassholder for dato 6"/>
          <p:cNvSpPr>
            <a:spLocks noGrp="1"/>
          </p:cNvSpPr>
          <p:nvPr>
            <p:ph type="dt" sz="half" idx="10"/>
          </p:nvPr>
        </p:nvSpPr>
        <p:spPr/>
        <p:txBody>
          <a:bodyPr/>
          <a:lstStyle/>
          <a:p>
            <a:fld id="{3CF10A6A-5DDA-BA44-BAC3-5C40F6C28D5E}" type="datetimeFigureOut">
              <a:rPr lang="nn-NO" smtClean="0"/>
              <a:pPr/>
              <a:t>30.10.11</a:t>
            </a:fld>
            <a:endParaRPr lang="nb-NO"/>
          </a:p>
        </p:txBody>
      </p:sp>
      <p:sp>
        <p:nvSpPr>
          <p:cNvPr id="8" name="Plassholder for bunntekst 7"/>
          <p:cNvSpPr>
            <a:spLocks noGrp="1"/>
          </p:cNvSpPr>
          <p:nvPr>
            <p:ph type="ftr" sz="quarter" idx="11"/>
          </p:nvPr>
        </p:nvSpPr>
        <p:spPr/>
        <p:txBody>
          <a:bodyPr/>
          <a:lstStyle/>
          <a:p>
            <a:endParaRPr lang="nb-NO"/>
          </a:p>
        </p:txBody>
      </p:sp>
      <p:sp>
        <p:nvSpPr>
          <p:cNvPr id="9" name="Plassholder for lysbildenummer 8"/>
          <p:cNvSpPr>
            <a:spLocks noGrp="1"/>
          </p:cNvSpPr>
          <p:nvPr>
            <p:ph type="sldNum" sz="quarter" idx="12"/>
          </p:nvPr>
        </p:nvSpPr>
        <p:spPr/>
        <p:txBody>
          <a:bodyPr/>
          <a:lstStyle/>
          <a:p>
            <a:fld id="{612281E1-FF8D-904B-BF18-B3E684654651}" type="slidenum">
              <a:rPr lang="nb-NO" smtClean="0"/>
              <a:pPr/>
              <a:t>‹#›</a:t>
            </a:fld>
            <a:endParaRPr lang="nb-NO"/>
          </a:p>
        </p:txBody>
      </p:sp>
    </p:spTree>
    <p:extLst>
      <p:ext uri="{BB962C8B-B14F-4D97-AF65-F5344CB8AC3E}">
        <p14:creationId xmlns:p14="http://schemas.microsoft.com/office/powerpoint/2010/main" val="3529433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32D1919-1B5F-4141-B613-3E5C6008A186}" type="datetime4">
              <a:rPr lang="en-US" smtClean="0"/>
              <a:pPr/>
              <a:t>October 30,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nb-NO"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AD22427-B1DD-49E6-9F05-DE0F1467D7DC}" type="datetime4">
              <a:rPr lang="en-US" smtClean="0"/>
              <a:pPr/>
              <a:t>October 30,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nb-NO"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BCCA7B5-8BC9-491C-A887-7C3E7ED947D8}" type="datetime4">
              <a:rPr lang="en-US" smtClean="0"/>
              <a:pPr/>
              <a:t>October 30, 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
        <p:nvSpPr>
          <p:cNvPr id="13" name="Content Placeholder 12"/>
          <p:cNvSpPr>
            <a:spLocks noGrp="1"/>
          </p:cNvSpPr>
          <p:nvPr>
            <p:ph sz="quarter" idx="13"/>
          </p:nvPr>
        </p:nvSpPr>
        <p:spPr>
          <a:xfrm>
            <a:off x="685800" y="1536192"/>
            <a:ext cx="3657600" cy="3877056"/>
          </a:xfrm>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nb-NO"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BDA18ED0-40F2-434C-A848-B92581875164}" type="datetime4">
              <a:rPr lang="en-US" smtClean="0"/>
              <a:pPr/>
              <a:t>October 30, 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72EBF8-7CF5-44B7-B2BF-E22DE4D0703D}" type="slidenum">
              <a:rPr lang="en-US" smtClean="0"/>
              <a:pPr/>
              <a:t>‹#›</a:t>
            </a:fld>
            <a:endParaRPr lang="en-US"/>
          </a:p>
        </p:txBody>
      </p:sp>
      <p:sp>
        <p:nvSpPr>
          <p:cNvPr id="15" name="Content Placeholder 14"/>
          <p:cNvSpPr>
            <a:spLocks noGrp="1"/>
          </p:cNvSpPr>
          <p:nvPr>
            <p:ph sz="quarter" idx="13"/>
          </p:nvPr>
        </p:nvSpPr>
        <p:spPr>
          <a:xfrm>
            <a:off x="685800" y="2209800"/>
            <a:ext cx="3657600" cy="3200400"/>
          </a:xfrm>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nb-NO"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7855437F-F4F9-44A9-B4D3-9191CA04E889}" type="datetime4">
              <a:rPr lang="en-US" smtClean="0"/>
              <a:pPr/>
              <a:t>October 30, 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39A24E59-01D0-4537-B876-7E5EC75B028D}" type="datetime4">
              <a:rPr lang="en-US" smtClean="0"/>
              <a:pPr/>
              <a:t>October 30, 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nb-NO"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55A2E49-18A1-40BC-BA5D-5A2EC8FDDF15}" type="datetime4">
              <a:rPr lang="en-US" smtClean="0"/>
              <a:pPr/>
              <a:t>October 30, 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
        <p:nvSpPr>
          <p:cNvPr id="13" name="Content Placeholder 12"/>
          <p:cNvSpPr>
            <a:spLocks noGrp="1"/>
          </p:cNvSpPr>
          <p:nvPr>
            <p:ph sz="quarter" idx="13"/>
          </p:nvPr>
        </p:nvSpPr>
        <p:spPr>
          <a:xfrm>
            <a:off x="4572000" y="609600"/>
            <a:ext cx="3886200" cy="4191000"/>
          </a:xfrm>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nb-NO"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b-NO" smtClean="0"/>
              <a:t>Drag picture to placeholder or click icon to add</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2983DA4-3B24-449B-95CA-514EB7E30A99}" type="datetime4">
              <a:rPr lang="en-US" smtClean="0"/>
              <a:pPr/>
              <a:t>October 30, 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nb-NO"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nb-NO"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5">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nb-NO"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942120D2-3948-4F8F-BE5D-E7E7D97880B2}" type="datetime4">
              <a:rPr lang="en-US" smtClean="0"/>
              <a:pPr/>
              <a:t>October 30, 2011</a:t>
            </a:fld>
            <a:endParaRPr lang="en-US" dirty="0" err="1"/>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US" dirty="0"/>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1D72EBF8-7CF5-44B7-B2BF-E22DE4D0703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hyperlink" Target="http://www.nesodden.vgs.no/sider/venstremeny/raadogveil/2005%20ELEVVEIVISEREN/samarbeidslaering.ht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hyperlink" Target="http://www.bbc.co.uk/languag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8.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9.emf"/></Relationships>
</file>

<file path=ppt/slides/_rels/slide3.xml.rels><?xml version="1.0" encoding="UTF-8" standalone="yes"?>
<Relationships xmlns="http://schemas.openxmlformats.org/package/2006/relationships"><Relationship Id="rId3" Type="http://schemas.openxmlformats.org/officeDocument/2006/relationships/hyperlink" Target="http://youtu.be/tIdIqbv7SPo" TargetMode="External"/><Relationship Id="rId4" Type="http://schemas.openxmlformats.org/officeDocument/2006/relationships/hyperlink" Target="http://www.youtube.com/watch?v=waoZzjwbr-I" TargetMode="External"/><Relationship Id="rId5" Type="http://schemas.openxmlformats.org/officeDocument/2006/relationships/image" Target="../media/image4.pn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gif"/><Relationship Id="rId3" Type="http://schemas.openxmlformats.org/officeDocument/2006/relationships/hyperlink" Target="http://saisd.net/ADMIN/curric/curricms/documents/springb/link-oral-lit-strat.pdf"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hyperlink" Target="http://www.nationalbusiness.org/NBAWEB/Newsletter2006/2265.htm"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nrk.no/nett-tv/klipp/796903/" TargetMode="External"/><Relationship Id="rId4" Type="http://schemas.openxmlformats.org/officeDocument/2006/relationships/hyperlink" Target="http://youtu.be/WCyJRXvPNRo" TargetMode="External"/><Relationship Id="rId5" Type="http://schemas.openxmlformats.org/officeDocument/2006/relationships/hyperlink" Target="http://youtu.be/W2yIkDVs0cA" TargetMode="External"/><Relationship Id="rId6" Type="http://schemas.openxmlformats.org/officeDocument/2006/relationships/hyperlink" Target="http://www.nrk.no/video/heller_facebook_enn_venner/8523BEB08B81AE68/" TargetMode="External"/><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image" Target="../media/image5.png"/><Relationship Id="rId1" Type="http://schemas.microsoft.com/office/2007/relationships/media" Target="../media/media1.mp4"/><Relationship Id="rId2" Type="http://schemas.openxmlformats.org/officeDocument/2006/relationships/video" Target="../media/media1.mp4"/></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Muntlig</a:t>
            </a:r>
            <a:r>
              <a:rPr lang="en-US" dirty="0" smtClean="0"/>
              <a:t> </a:t>
            </a:r>
            <a:r>
              <a:rPr lang="en-US" dirty="0" err="1" smtClean="0"/>
              <a:t>språkferdighet</a:t>
            </a:r>
            <a:endParaRPr lang="en-US" dirty="0"/>
          </a:p>
        </p:txBody>
      </p:sp>
      <p:sp>
        <p:nvSpPr>
          <p:cNvPr id="3" name="Subtitle 2"/>
          <p:cNvSpPr>
            <a:spLocks noGrp="1"/>
          </p:cNvSpPr>
          <p:nvPr>
            <p:ph type="subTitle" idx="1"/>
          </p:nvPr>
        </p:nvSpPr>
        <p:spPr/>
        <p:txBody>
          <a:bodyPr/>
          <a:lstStyle/>
          <a:p>
            <a:r>
              <a:rPr lang="en-US" dirty="0" smtClean="0"/>
              <a:t>Inger Langseth</a:t>
            </a:r>
          </a:p>
          <a:p>
            <a:r>
              <a:rPr lang="en-US" dirty="0" smtClean="0"/>
              <a:t>Program for </a:t>
            </a:r>
            <a:r>
              <a:rPr lang="en-US" dirty="0" err="1" smtClean="0"/>
              <a:t>lærerutdanning</a:t>
            </a:r>
            <a:endParaRPr lang="en-US" dirty="0" smtClean="0"/>
          </a:p>
          <a:p>
            <a:r>
              <a:rPr lang="en-US" dirty="0" smtClean="0"/>
              <a:t>NTNU</a:t>
            </a:r>
            <a:endParaRPr lang="en-US" dirty="0"/>
          </a:p>
        </p:txBody>
      </p:sp>
      <p:pic>
        <p:nvPicPr>
          <p:cNvPr id="4" name="Picture 3"/>
          <p:cNvPicPr>
            <a:picLocks noChangeAspect="1"/>
          </p:cNvPicPr>
          <p:nvPr/>
        </p:nvPicPr>
        <p:blipFill>
          <a:blip r:embed="rId2">
            <a:duotone>
              <a:schemeClr val="accent3">
                <a:shade val="45000"/>
                <a:satMod val="135000"/>
              </a:schemeClr>
              <a:prstClr val="white"/>
            </a:duotone>
          </a:blip>
          <a:stretch>
            <a:fillRect/>
          </a:stretch>
        </p:blipFill>
        <p:spPr>
          <a:xfrm>
            <a:off x="996283" y="1676400"/>
            <a:ext cx="2857500" cy="2857500"/>
          </a:xfrm>
          <a:prstGeom prst="rect">
            <a:avLst/>
          </a:prstGeom>
          <a:ln>
            <a:noFill/>
          </a:ln>
          <a:effectLst>
            <a:softEdge rad="112500"/>
          </a:effectLst>
        </p:spPr>
      </p:pic>
    </p:spTree>
    <p:extLst>
      <p:ext uri="{BB962C8B-B14F-4D97-AF65-F5344CB8AC3E}">
        <p14:creationId xmlns:p14="http://schemas.microsoft.com/office/powerpoint/2010/main" val="395183976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8729"/>
            <a:ext cx="8686800" cy="5486400"/>
          </a:xfrm>
        </p:spPr>
        <p:txBody>
          <a:bodyPr>
            <a:normAutofit/>
          </a:bodyPr>
          <a:lstStyle/>
          <a:p>
            <a:pPr marL="365125" indent="-255588" eaLnBrk="1" hangingPunct="1">
              <a:lnSpc>
                <a:spcPct val="80000"/>
              </a:lnSpc>
              <a:buFont typeface="Wingdings 3" charset="2"/>
              <a:buChar char=""/>
            </a:pPr>
            <a:r>
              <a:rPr lang="nb-NO" sz="2200" dirty="0" err="1"/>
              <a:t>Savoir</a:t>
            </a:r>
            <a:r>
              <a:rPr lang="nb-NO" sz="2200" dirty="0"/>
              <a:t>  </a:t>
            </a:r>
            <a:r>
              <a:rPr lang="nb-NO" sz="2200" b="1" dirty="0" err="1"/>
              <a:t>Knowledge</a:t>
            </a:r>
            <a:r>
              <a:rPr lang="nb-NO" sz="2200" b="1" dirty="0"/>
              <a:t>, Kunnskap: </a:t>
            </a:r>
          </a:p>
          <a:p>
            <a:pPr marL="620713" lvl="1" eaLnBrk="1" hangingPunct="1">
              <a:lnSpc>
                <a:spcPct val="80000"/>
              </a:lnSpc>
              <a:spcBef>
                <a:spcPts val="325"/>
              </a:spcBef>
              <a:buFont typeface="Verdana" charset="0"/>
              <a:buChar char="◦"/>
            </a:pPr>
            <a:r>
              <a:rPr lang="en-US" sz="2000" dirty="0"/>
              <a:t>R</a:t>
            </a:r>
            <a:r>
              <a:rPr lang="nb-NO" sz="2000" dirty="0" err="1"/>
              <a:t>esulting</a:t>
            </a:r>
            <a:r>
              <a:rPr lang="nb-NO" sz="2000" dirty="0"/>
              <a:t> from </a:t>
            </a:r>
            <a:r>
              <a:rPr lang="nb-NO" sz="2000" dirty="0" err="1"/>
              <a:t>experience</a:t>
            </a:r>
            <a:r>
              <a:rPr lang="nb-NO" sz="2000" dirty="0"/>
              <a:t> (</a:t>
            </a:r>
            <a:r>
              <a:rPr lang="nb-NO" sz="2000" dirty="0" err="1"/>
              <a:t>empirical</a:t>
            </a:r>
            <a:r>
              <a:rPr lang="nb-NO" sz="2000" dirty="0"/>
              <a:t>) or formal </a:t>
            </a:r>
            <a:r>
              <a:rPr lang="nb-NO" sz="2000" dirty="0" err="1"/>
              <a:t>learning</a:t>
            </a:r>
            <a:r>
              <a:rPr lang="nb-NO" sz="2000" dirty="0"/>
              <a:t> (</a:t>
            </a:r>
            <a:r>
              <a:rPr lang="nb-NO" sz="2000" dirty="0" err="1"/>
              <a:t>academic</a:t>
            </a:r>
            <a:r>
              <a:rPr lang="nb-NO" sz="2000" dirty="0"/>
              <a:t>)</a:t>
            </a:r>
          </a:p>
          <a:p>
            <a:pPr marL="620713" lvl="1" eaLnBrk="1" hangingPunct="1">
              <a:lnSpc>
                <a:spcPct val="80000"/>
              </a:lnSpc>
              <a:spcBef>
                <a:spcPts val="325"/>
              </a:spcBef>
              <a:buFont typeface="Verdana" charset="0"/>
              <a:buChar char="◦"/>
            </a:pPr>
            <a:r>
              <a:rPr lang="nb-NO" sz="2000" b="1" dirty="0"/>
              <a:t>Fakta, </a:t>
            </a:r>
            <a:r>
              <a:rPr lang="nb-NO" sz="2000" b="1" dirty="0" smtClean="0"/>
              <a:t>ord</a:t>
            </a:r>
          </a:p>
          <a:p>
            <a:pPr marL="620713" lvl="1" eaLnBrk="1" hangingPunct="1">
              <a:lnSpc>
                <a:spcPct val="80000"/>
              </a:lnSpc>
              <a:spcBef>
                <a:spcPts val="325"/>
              </a:spcBef>
              <a:buFont typeface="Verdana" charset="0"/>
              <a:buChar char="◦"/>
            </a:pPr>
            <a:endParaRPr lang="nb-NO" sz="2200" dirty="0"/>
          </a:p>
          <a:p>
            <a:pPr marL="365125" indent="-255588" eaLnBrk="1" hangingPunct="1">
              <a:lnSpc>
                <a:spcPct val="80000"/>
              </a:lnSpc>
              <a:buFont typeface="Wingdings 3" charset="2"/>
              <a:buChar char=""/>
            </a:pPr>
            <a:r>
              <a:rPr lang="nb-NO" sz="2200" dirty="0" err="1"/>
              <a:t>Savoir-faire</a:t>
            </a:r>
            <a:r>
              <a:rPr lang="nb-NO" sz="2200" dirty="0"/>
              <a:t> </a:t>
            </a:r>
            <a:r>
              <a:rPr lang="nb-NO" sz="2200" b="1" dirty="0"/>
              <a:t>Skills and know </a:t>
            </a:r>
            <a:r>
              <a:rPr lang="nb-NO" sz="2200" b="1" dirty="0" err="1"/>
              <a:t>how</a:t>
            </a:r>
            <a:r>
              <a:rPr lang="nb-NO" sz="2200" b="1" dirty="0"/>
              <a:t>, ferdigheter:</a:t>
            </a:r>
          </a:p>
          <a:p>
            <a:pPr marL="620713" lvl="1" eaLnBrk="1" hangingPunct="1">
              <a:lnSpc>
                <a:spcPct val="80000"/>
              </a:lnSpc>
              <a:spcBef>
                <a:spcPts val="325"/>
              </a:spcBef>
              <a:buFont typeface="Verdana" charset="0"/>
              <a:buChar char="◦"/>
            </a:pPr>
            <a:r>
              <a:rPr lang="en-US" sz="2000" dirty="0"/>
              <a:t>A</a:t>
            </a:r>
            <a:r>
              <a:rPr lang="nb-NO" sz="2000" dirty="0" err="1"/>
              <a:t>bility</a:t>
            </a:r>
            <a:r>
              <a:rPr lang="nb-NO" sz="2000" dirty="0"/>
              <a:t> to </a:t>
            </a:r>
            <a:r>
              <a:rPr lang="nb-NO" sz="2000" dirty="0" err="1"/>
              <a:t>carry</a:t>
            </a:r>
            <a:r>
              <a:rPr lang="nb-NO" sz="2000" dirty="0"/>
              <a:t> </a:t>
            </a:r>
            <a:r>
              <a:rPr lang="nb-NO" sz="2000" dirty="0" err="1"/>
              <a:t>out</a:t>
            </a:r>
            <a:r>
              <a:rPr lang="nb-NO" sz="2000" dirty="0"/>
              <a:t> </a:t>
            </a:r>
            <a:r>
              <a:rPr lang="nb-NO" sz="2000" dirty="0" err="1"/>
              <a:t>procedures</a:t>
            </a:r>
            <a:r>
              <a:rPr lang="en-US" sz="2000" dirty="0"/>
              <a:t>, </a:t>
            </a:r>
            <a:r>
              <a:rPr lang="en-US" sz="2000" dirty="0" err="1"/>
              <a:t>f</a:t>
            </a:r>
            <a:r>
              <a:rPr lang="nb-NO" sz="2000" dirty="0" err="1"/>
              <a:t>acilitated</a:t>
            </a:r>
            <a:r>
              <a:rPr lang="nb-NO" sz="2000" dirty="0"/>
              <a:t> by </a:t>
            </a:r>
            <a:r>
              <a:rPr lang="nb-NO" sz="2000" dirty="0" err="1"/>
              <a:t>the</a:t>
            </a:r>
            <a:r>
              <a:rPr lang="nb-NO" sz="2000" dirty="0"/>
              <a:t> </a:t>
            </a:r>
            <a:r>
              <a:rPr lang="nb-NO" sz="2000" dirty="0" err="1"/>
              <a:t>acquisition</a:t>
            </a:r>
            <a:r>
              <a:rPr lang="nb-NO" sz="2000" dirty="0"/>
              <a:t> </a:t>
            </a:r>
            <a:r>
              <a:rPr lang="nb-NO" sz="2000" dirty="0" err="1"/>
              <a:t>of</a:t>
            </a:r>
            <a:r>
              <a:rPr lang="nb-NO" sz="2000" dirty="0"/>
              <a:t> </a:t>
            </a:r>
            <a:r>
              <a:rPr lang="nb-NO" sz="2000" dirty="0" err="1"/>
              <a:t>knowledge</a:t>
            </a:r>
            <a:endParaRPr lang="nb-NO" sz="2000" dirty="0"/>
          </a:p>
          <a:p>
            <a:pPr marL="620713" lvl="1" eaLnBrk="1" hangingPunct="1">
              <a:lnSpc>
                <a:spcPct val="80000"/>
              </a:lnSpc>
              <a:spcBef>
                <a:spcPts val="325"/>
              </a:spcBef>
              <a:buFont typeface="Verdana" charset="0"/>
              <a:buChar char="◦"/>
            </a:pPr>
            <a:r>
              <a:rPr lang="nb-NO" sz="2000" b="1" dirty="0" smtClean="0"/>
              <a:t>Snakke, lytte</a:t>
            </a:r>
            <a:endParaRPr lang="nb-NO" sz="2000" b="1" dirty="0"/>
          </a:p>
          <a:p>
            <a:pPr marL="365125" indent="-255588" eaLnBrk="1" hangingPunct="1">
              <a:lnSpc>
                <a:spcPct val="80000"/>
              </a:lnSpc>
              <a:buFont typeface="Arial" charset="0"/>
              <a:buNone/>
            </a:pPr>
            <a:endParaRPr lang="nb-NO" sz="2200" dirty="0"/>
          </a:p>
          <a:p>
            <a:pPr marL="365125" indent="-255588" eaLnBrk="1" hangingPunct="1">
              <a:lnSpc>
                <a:spcPct val="80000"/>
              </a:lnSpc>
              <a:buFont typeface="Wingdings 3" charset="2"/>
              <a:buChar char=""/>
            </a:pPr>
            <a:r>
              <a:rPr lang="nb-NO" sz="2200" dirty="0" err="1"/>
              <a:t>Savoir-être</a:t>
            </a:r>
            <a:r>
              <a:rPr lang="nb-NO" sz="2200" b="1" dirty="0"/>
              <a:t> </a:t>
            </a:r>
            <a:r>
              <a:rPr lang="nb-NO" sz="2200" b="1" dirty="0" err="1"/>
              <a:t>Existential</a:t>
            </a:r>
            <a:r>
              <a:rPr lang="nb-NO" sz="2200" b="1" dirty="0"/>
              <a:t> </a:t>
            </a:r>
            <a:r>
              <a:rPr lang="nb-NO" sz="2200" b="1" dirty="0" err="1"/>
              <a:t>competence</a:t>
            </a:r>
            <a:r>
              <a:rPr lang="nb-NO" sz="2200" b="1" dirty="0"/>
              <a:t>, holdninger:</a:t>
            </a:r>
          </a:p>
          <a:p>
            <a:pPr marL="620713" lvl="1" eaLnBrk="1" hangingPunct="1">
              <a:lnSpc>
                <a:spcPct val="80000"/>
              </a:lnSpc>
              <a:spcBef>
                <a:spcPts val="325"/>
              </a:spcBef>
              <a:buFont typeface="Verdana" charset="0"/>
              <a:buChar char="◦"/>
            </a:pPr>
            <a:r>
              <a:rPr lang="en-US" sz="2000" dirty="0"/>
              <a:t>T</a:t>
            </a:r>
            <a:r>
              <a:rPr lang="nb-NO" sz="2000" dirty="0"/>
              <a:t>he sum </a:t>
            </a:r>
            <a:r>
              <a:rPr lang="nb-NO" sz="2000" dirty="0" err="1"/>
              <a:t>of</a:t>
            </a:r>
            <a:r>
              <a:rPr lang="nb-NO" sz="2000" dirty="0"/>
              <a:t> </a:t>
            </a:r>
            <a:r>
              <a:rPr lang="nb-NO" sz="2000" dirty="0" err="1"/>
              <a:t>individual</a:t>
            </a:r>
            <a:r>
              <a:rPr lang="nb-NO" sz="2000" dirty="0"/>
              <a:t> </a:t>
            </a:r>
            <a:r>
              <a:rPr lang="nb-NO" sz="2000" dirty="0" err="1"/>
              <a:t>characteristics</a:t>
            </a:r>
            <a:r>
              <a:rPr lang="nb-NO" sz="2000" dirty="0"/>
              <a:t>, </a:t>
            </a:r>
            <a:r>
              <a:rPr lang="nb-NO" sz="2000" dirty="0" err="1"/>
              <a:t>personality</a:t>
            </a:r>
            <a:r>
              <a:rPr lang="nb-NO" sz="2000" dirty="0"/>
              <a:t> </a:t>
            </a:r>
            <a:r>
              <a:rPr lang="nb-NO" sz="2000" dirty="0" err="1"/>
              <a:t>traits</a:t>
            </a:r>
            <a:r>
              <a:rPr lang="nb-NO" sz="2000" dirty="0"/>
              <a:t>, </a:t>
            </a:r>
            <a:r>
              <a:rPr lang="nb-NO" sz="2000" dirty="0" err="1"/>
              <a:t>attitudes</a:t>
            </a:r>
            <a:r>
              <a:rPr lang="nb-NO" sz="2000" dirty="0"/>
              <a:t>, </a:t>
            </a:r>
            <a:r>
              <a:rPr lang="nb-NO" sz="2000" dirty="0" err="1"/>
              <a:t>view</a:t>
            </a:r>
            <a:r>
              <a:rPr lang="nb-NO" sz="2000" dirty="0"/>
              <a:t> </a:t>
            </a:r>
            <a:r>
              <a:rPr lang="nb-NO" sz="2000" dirty="0" err="1"/>
              <a:t>of</a:t>
            </a:r>
            <a:r>
              <a:rPr lang="nb-NO" sz="2000" dirty="0"/>
              <a:t> </a:t>
            </a:r>
            <a:r>
              <a:rPr lang="nb-NO" sz="2000" dirty="0" err="1"/>
              <a:t>others</a:t>
            </a:r>
            <a:r>
              <a:rPr lang="nb-NO" sz="2000" dirty="0"/>
              <a:t>, </a:t>
            </a:r>
            <a:r>
              <a:rPr lang="nb-NO" sz="2000" dirty="0" err="1"/>
              <a:t>willingness</a:t>
            </a:r>
            <a:r>
              <a:rPr lang="nb-NO" sz="2000" dirty="0"/>
              <a:t> to </a:t>
            </a:r>
            <a:r>
              <a:rPr lang="nb-NO" sz="2000" dirty="0" err="1"/>
              <a:t>engage</a:t>
            </a:r>
            <a:r>
              <a:rPr lang="nb-NO" sz="2000" dirty="0"/>
              <a:t> </a:t>
            </a:r>
            <a:r>
              <a:rPr lang="nb-NO" sz="2000" dirty="0" err="1"/>
              <a:t>with</a:t>
            </a:r>
            <a:r>
              <a:rPr lang="nb-NO" sz="2000" dirty="0"/>
              <a:t> </a:t>
            </a:r>
            <a:r>
              <a:rPr lang="nb-NO" sz="2000" dirty="0" err="1"/>
              <a:t>others</a:t>
            </a:r>
            <a:r>
              <a:rPr lang="nb-NO" sz="2000" dirty="0"/>
              <a:t> in </a:t>
            </a:r>
            <a:r>
              <a:rPr lang="nb-NO" sz="2000" dirty="0" err="1"/>
              <a:t>social</a:t>
            </a:r>
            <a:r>
              <a:rPr lang="nb-NO" sz="2000" dirty="0"/>
              <a:t> </a:t>
            </a:r>
            <a:r>
              <a:rPr lang="nb-NO" sz="2000" dirty="0" err="1"/>
              <a:t>interaction</a:t>
            </a:r>
            <a:endParaRPr lang="nb-NO" sz="2000" dirty="0"/>
          </a:p>
          <a:p>
            <a:pPr marL="620713" lvl="1" eaLnBrk="1" hangingPunct="1">
              <a:lnSpc>
                <a:spcPct val="80000"/>
              </a:lnSpc>
              <a:spcBef>
                <a:spcPts val="325"/>
              </a:spcBef>
              <a:buFont typeface="Verdana" charset="0"/>
              <a:buChar char="◦"/>
            </a:pPr>
            <a:r>
              <a:rPr lang="nb-NO" sz="2000" b="1" dirty="0"/>
              <a:t>Diskutere, </a:t>
            </a:r>
            <a:r>
              <a:rPr lang="nb-NO" sz="2000" b="1" dirty="0" smtClean="0"/>
              <a:t>stille </a:t>
            </a:r>
            <a:r>
              <a:rPr lang="nb-NO" sz="2000" b="1" dirty="0"/>
              <a:t>spørsmål </a:t>
            </a:r>
            <a:r>
              <a:rPr lang="nb-NO" sz="2000" b="1" dirty="0" smtClean="0"/>
              <a:t>ved, utforske </a:t>
            </a:r>
            <a:r>
              <a:rPr lang="nb-NO" sz="2000" b="1" dirty="0"/>
              <a:t>etc. </a:t>
            </a:r>
          </a:p>
          <a:p>
            <a:pPr marL="365125" indent="-255588" eaLnBrk="1" hangingPunct="1">
              <a:lnSpc>
                <a:spcPct val="80000"/>
              </a:lnSpc>
              <a:buFont typeface="Arial" charset="0"/>
              <a:buNone/>
            </a:pPr>
            <a:endParaRPr lang="nb-NO" sz="2200" dirty="0"/>
          </a:p>
          <a:p>
            <a:pPr marL="365125" indent="-255588" eaLnBrk="1" hangingPunct="1">
              <a:lnSpc>
                <a:spcPct val="80000"/>
              </a:lnSpc>
              <a:buFont typeface="Wingdings 3" charset="2"/>
              <a:buChar char=""/>
            </a:pPr>
            <a:r>
              <a:rPr lang="nb-NO" sz="2200" dirty="0" err="1"/>
              <a:t>Savoir-apprendre</a:t>
            </a:r>
            <a:r>
              <a:rPr lang="nb-NO" sz="2200" dirty="0"/>
              <a:t> </a:t>
            </a:r>
            <a:r>
              <a:rPr lang="nb-NO" sz="2200" b="1" dirty="0"/>
              <a:t>Ability to </a:t>
            </a:r>
            <a:r>
              <a:rPr lang="nb-NO" sz="2200" b="1" dirty="0" err="1" smtClean="0"/>
              <a:t>learn</a:t>
            </a:r>
            <a:r>
              <a:rPr lang="nb-NO" sz="2200" b="1" dirty="0" smtClean="0"/>
              <a:t>, å lære å </a:t>
            </a:r>
            <a:r>
              <a:rPr lang="nb-NO" sz="2200" b="1" dirty="0"/>
              <a:t>l</a:t>
            </a:r>
            <a:r>
              <a:rPr lang="nb-NO" sz="2200" b="1" dirty="0" smtClean="0"/>
              <a:t>ære:</a:t>
            </a:r>
            <a:endParaRPr lang="nb-NO" sz="2200" b="1" dirty="0"/>
          </a:p>
          <a:p>
            <a:pPr marL="620713" lvl="1" eaLnBrk="1" hangingPunct="1">
              <a:lnSpc>
                <a:spcPct val="80000"/>
              </a:lnSpc>
              <a:spcBef>
                <a:spcPts val="325"/>
              </a:spcBef>
              <a:buFont typeface="Verdana" charset="0"/>
              <a:buChar char="◦"/>
            </a:pPr>
            <a:r>
              <a:rPr lang="en-US" sz="2000" dirty="0"/>
              <a:t>M</a:t>
            </a:r>
            <a:r>
              <a:rPr lang="nb-NO" sz="2000" dirty="0" err="1"/>
              <a:t>obilises</a:t>
            </a:r>
            <a:r>
              <a:rPr lang="nb-NO" sz="2000" dirty="0"/>
              <a:t> </a:t>
            </a:r>
            <a:r>
              <a:rPr lang="nb-NO" sz="2000" dirty="0" err="1"/>
              <a:t>competences</a:t>
            </a:r>
            <a:r>
              <a:rPr lang="nb-NO" sz="2000" dirty="0"/>
              <a:t>, </a:t>
            </a:r>
            <a:r>
              <a:rPr lang="nb-NO" sz="2000" dirty="0" err="1"/>
              <a:t>being</a:t>
            </a:r>
            <a:r>
              <a:rPr lang="nb-NO" sz="2000" dirty="0"/>
              <a:t> </a:t>
            </a:r>
            <a:r>
              <a:rPr lang="nb-NO" sz="2000" dirty="0" err="1"/>
              <a:t>disposed</a:t>
            </a:r>
            <a:r>
              <a:rPr lang="nb-NO" sz="2000" dirty="0"/>
              <a:t> to </a:t>
            </a:r>
            <a:r>
              <a:rPr lang="nb-NO" sz="2000" dirty="0" err="1"/>
              <a:t>discover</a:t>
            </a:r>
            <a:r>
              <a:rPr lang="nb-NO" sz="2000" dirty="0"/>
              <a:t> ”</a:t>
            </a:r>
            <a:r>
              <a:rPr lang="nb-NO" sz="2000" dirty="0" err="1"/>
              <a:t>otherness</a:t>
            </a:r>
            <a:r>
              <a:rPr lang="nb-NO" sz="2000" dirty="0"/>
              <a:t>” (</a:t>
            </a:r>
            <a:r>
              <a:rPr lang="nb-NO" sz="2000" dirty="0" err="1"/>
              <a:t>language</a:t>
            </a:r>
            <a:r>
              <a:rPr lang="nb-NO" sz="2000" dirty="0"/>
              <a:t> </a:t>
            </a:r>
            <a:r>
              <a:rPr lang="nb-NO" sz="2000" dirty="0" err="1"/>
              <a:t>learners</a:t>
            </a:r>
            <a:r>
              <a:rPr lang="nb-NO" sz="2000" dirty="0"/>
              <a:t>)</a:t>
            </a:r>
          </a:p>
          <a:p>
            <a:pPr marL="620713" lvl="1" eaLnBrk="1" hangingPunct="1">
              <a:lnSpc>
                <a:spcPct val="80000"/>
              </a:lnSpc>
              <a:spcBef>
                <a:spcPts val="325"/>
              </a:spcBef>
              <a:buFont typeface="Verdana" charset="0"/>
              <a:buChar char="◦"/>
            </a:pPr>
            <a:r>
              <a:rPr lang="nb-NO" sz="2000" b="1" dirty="0"/>
              <a:t>M</a:t>
            </a:r>
            <a:r>
              <a:rPr lang="nb-NO" sz="2000" b="1" dirty="0" smtClean="0"/>
              <a:t>otivasjon</a:t>
            </a:r>
            <a:r>
              <a:rPr lang="nb-NO" sz="2000" b="1" dirty="0"/>
              <a:t>, læringsstrategier, </a:t>
            </a:r>
          </a:p>
        </p:txBody>
      </p:sp>
      <p:sp>
        <p:nvSpPr>
          <p:cNvPr id="2" name="Title 1"/>
          <p:cNvSpPr>
            <a:spLocks noGrp="1"/>
          </p:cNvSpPr>
          <p:nvPr>
            <p:ph type="title"/>
          </p:nvPr>
        </p:nvSpPr>
        <p:spPr>
          <a:xfrm>
            <a:off x="457200" y="6010930"/>
            <a:ext cx="4049083" cy="455000"/>
          </a:xfrm>
        </p:spPr>
        <p:style>
          <a:lnRef idx="1">
            <a:schemeClr val="accent1"/>
          </a:lnRef>
          <a:fillRef idx="3">
            <a:schemeClr val="accent1"/>
          </a:fillRef>
          <a:effectRef idx="2">
            <a:schemeClr val="accent1"/>
          </a:effectRef>
          <a:fontRef idx="minor">
            <a:schemeClr val="lt1"/>
          </a:fontRef>
        </p:style>
        <p:txBody>
          <a:bodyPr>
            <a:normAutofit fontScale="90000"/>
          </a:bodyPr>
          <a:lstStyle/>
          <a:p>
            <a:pPr algn="l" eaLnBrk="1" hangingPunct="1"/>
            <a:r>
              <a:rPr lang="nb-NO" sz="2200" dirty="0" smtClean="0">
                <a:latin typeface="Comic Sans MS" charset="0"/>
              </a:rPr>
              <a:t/>
            </a:r>
            <a:br>
              <a:rPr lang="nb-NO" sz="2200" dirty="0" smtClean="0">
                <a:latin typeface="Comic Sans MS" charset="0"/>
              </a:rPr>
            </a:br>
            <a:r>
              <a:rPr lang="nb-NO" sz="2200" dirty="0" smtClean="0">
                <a:latin typeface="Comic Sans MS" charset="0"/>
              </a:rPr>
              <a:t>Europarådet </a:t>
            </a:r>
            <a:r>
              <a:rPr lang="nb-NO" sz="2200" dirty="0">
                <a:latin typeface="Comic Sans MS" charset="0"/>
              </a:rPr>
              <a:t>- </a:t>
            </a:r>
            <a:r>
              <a:rPr lang="nb-NO" sz="1800" dirty="0">
                <a:latin typeface="Comic Sans MS" charset="0"/>
              </a:rPr>
              <a:t>Rammeverket: </a:t>
            </a:r>
            <a:br>
              <a:rPr lang="nb-NO" sz="1800" dirty="0">
                <a:latin typeface="Comic Sans MS" charset="0"/>
              </a:rPr>
            </a:br>
            <a:endParaRPr lang="nb-NO" sz="2200" dirty="0"/>
          </a:p>
        </p:txBody>
      </p:sp>
      <p:sp>
        <p:nvSpPr>
          <p:cNvPr id="4" name="Slide Number Placeholder 3"/>
          <p:cNvSpPr>
            <a:spLocks noGrp="1"/>
          </p:cNvSpPr>
          <p:nvPr>
            <p:ph type="sldNum" sz="quarter" idx="12"/>
          </p:nvPr>
        </p:nvSpPr>
        <p:spPr/>
        <p:txBody>
          <a:bodyPr/>
          <a:lstStyle/>
          <a:p>
            <a:fld id="{562F80D5-BF56-EA43-A918-B813DEC7D6CC}" type="slidenum">
              <a:rPr lang="nb-NO"/>
              <a:pPr/>
              <a:t>10</a:t>
            </a:fld>
            <a:endParaRPr lang="nb-NO"/>
          </a:p>
        </p:txBody>
      </p:sp>
    </p:spTree>
    <p:extLst>
      <p:ext uri="{BB962C8B-B14F-4D97-AF65-F5344CB8AC3E}">
        <p14:creationId xmlns:p14="http://schemas.microsoft.com/office/powerpoint/2010/main" val="82236194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223963"/>
            <a:ext cx="190500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1223963"/>
            <a:ext cx="1600200"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1223963"/>
            <a:ext cx="1633538"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1223963"/>
            <a:ext cx="1524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607300" y="1223963"/>
            <a:ext cx="15367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0" name="TextBox 11"/>
          <p:cNvSpPr txBox="1">
            <a:spLocks noChangeArrowheads="1"/>
          </p:cNvSpPr>
          <p:nvPr/>
        </p:nvSpPr>
        <p:spPr bwMode="auto">
          <a:xfrm>
            <a:off x="228600" y="2825999"/>
            <a:ext cx="19812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pPr>
            <a:r>
              <a:rPr lang="nb-NO" sz="1800" dirty="0">
                <a:latin typeface="Comic Sans MS" charset="0"/>
              </a:rPr>
              <a:t>Words</a:t>
            </a:r>
          </a:p>
          <a:p>
            <a:pPr>
              <a:buFont typeface="Arial" charset="0"/>
              <a:buChar char="•"/>
            </a:pPr>
            <a:r>
              <a:rPr lang="en-US" sz="1800" dirty="0">
                <a:latin typeface="Comic Sans MS" charset="0"/>
              </a:rPr>
              <a:t>P</a:t>
            </a:r>
            <a:r>
              <a:rPr lang="nb-NO" sz="1800" dirty="0" err="1">
                <a:latin typeface="Comic Sans MS" charset="0"/>
              </a:rPr>
              <a:t>hrases</a:t>
            </a:r>
            <a:endParaRPr lang="nb-NO" sz="1800" dirty="0">
              <a:latin typeface="Comic Sans MS" charset="0"/>
            </a:endParaRPr>
          </a:p>
          <a:p>
            <a:pPr>
              <a:buFont typeface="Arial" charset="0"/>
              <a:buChar char="•"/>
            </a:pPr>
            <a:r>
              <a:rPr lang="en-US" sz="1800" dirty="0">
                <a:latin typeface="Comic Sans MS" charset="0"/>
              </a:rPr>
              <a:t>V</a:t>
            </a:r>
            <a:r>
              <a:rPr lang="nb-NO" sz="1800" dirty="0" err="1">
                <a:latin typeface="Comic Sans MS" charset="0"/>
              </a:rPr>
              <a:t>ocabulary</a:t>
            </a:r>
            <a:endParaRPr lang="nb-NO" sz="1800" dirty="0">
              <a:latin typeface="Comic Sans MS" charset="0"/>
            </a:endParaRPr>
          </a:p>
          <a:p>
            <a:pPr>
              <a:buFont typeface="Arial" charset="0"/>
              <a:buChar char="•"/>
            </a:pPr>
            <a:r>
              <a:rPr lang="en-US" sz="1800" dirty="0">
                <a:latin typeface="Comic Sans MS" charset="0"/>
              </a:rPr>
              <a:t>C</a:t>
            </a:r>
            <a:r>
              <a:rPr lang="nb-NO" sz="1800" dirty="0" err="1">
                <a:latin typeface="Comic Sans MS" charset="0"/>
              </a:rPr>
              <a:t>lear</a:t>
            </a:r>
            <a:r>
              <a:rPr lang="nb-NO" sz="1800" dirty="0">
                <a:latin typeface="Comic Sans MS" charset="0"/>
              </a:rPr>
              <a:t> </a:t>
            </a:r>
            <a:r>
              <a:rPr lang="nb-NO" sz="1800" dirty="0" err="1">
                <a:latin typeface="Comic Sans MS" charset="0"/>
              </a:rPr>
              <a:t>expressions</a:t>
            </a:r>
            <a:endParaRPr lang="nb-NO" sz="1800" dirty="0">
              <a:latin typeface="Comic Sans MS" charset="0"/>
            </a:endParaRPr>
          </a:p>
          <a:p>
            <a:pPr>
              <a:buFont typeface="Arial" charset="0"/>
              <a:buChar char="•"/>
            </a:pPr>
            <a:r>
              <a:rPr lang="en-US" sz="1800" dirty="0">
                <a:latin typeface="Comic Sans MS" charset="0"/>
              </a:rPr>
              <a:t>T</a:t>
            </a:r>
            <a:r>
              <a:rPr lang="nb-NO" sz="1800" dirty="0">
                <a:latin typeface="Comic Sans MS" charset="0"/>
              </a:rPr>
              <a:t>o </a:t>
            </a:r>
            <a:r>
              <a:rPr lang="nb-NO" sz="1800" dirty="0" err="1">
                <a:latin typeface="Comic Sans MS" charset="0"/>
              </a:rPr>
              <a:t>the</a:t>
            </a:r>
            <a:r>
              <a:rPr lang="nb-NO" sz="1800" dirty="0">
                <a:latin typeface="Comic Sans MS" charset="0"/>
              </a:rPr>
              <a:t> </a:t>
            </a:r>
            <a:r>
              <a:rPr lang="nb-NO" sz="1800" dirty="0" err="1">
                <a:latin typeface="Comic Sans MS" charset="0"/>
              </a:rPr>
              <a:t>point</a:t>
            </a:r>
            <a:endParaRPr lang="nb-NO" sz="1800" dirty="0">
              <a:latin typeface="Comic Sans MS" charset="0"/>
            </a:endParaRPr>
          </a:p>
          <a:p>
            <a:pPr>
              <a:buFont typeface="Arial" charset="0"/>
              <a:buChar char="•"/>
            </a:pPr>
            <a:r>
              <a:rPr lang="nb-NO" sz="1800" dirty="0" err="1">
                <a:latin typeface="Comic Sans MS" charset="0"/>
              </a:rPr>
              <a:t>Idiomatic</a:t>
            </a:r>
            <a:endParaRPr lang="nb-NO" sz="1800" dirty="0">
              <a:latin typeface="Comic Sans MS" charset="0"/>
            </a:endParaRPr>
          </a:p>
        </p:txBody>
      </p:sp>
      <p:sp>
        <p:nvSpPr>
          <p:cNvPr id="54281" name="TextBox 12"/>
          <p:cNvSpPr txBox="1">
            <a:spLocks noChangeArrowheads="1"/>
          </p:cNvSpPr>
          <p:nvPr/>
        </p:nvSpPr>
        <p:spPr bwMode="auto">
          <a:xfrm>
            <a:off x="1981200" y="2866470"/>
            <a:ext cx="18288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pPr>
            <a:r>
              <a:rPr lang="en-US" sz="1800" dirty="0">
                <a:latin typeface="Comic Sans MS" charset="0"/>
              </a:rPr>
              <a:t>S</a:t>
            </a:r>
            <a:r>
              <a:rPr lang="nb-NO" sz="1800" dirty="0" err="1">
                <a:latin typeface="Comic Sans MS" charset="0"/>
              </a:rPr>
              <a:t>imple</a:t>
            </a:r>
            <a:r>
              <a:rPr lang="nb-NO" sz="1800" dirty="0">
                <a:latin typeface="Comic Sans MS" charset="0"/>
              </a:rPr>
              <a:t> </a:t>
            </a:r>
            <a:r>
              <a:rPr lang="nb-NO" sz="1800" dirty="0" err="1">
                <a:latin typeface="Comic Sans MS" charset="0"/>
              </a:rPr>
              <a:t>structures</a:t>
            </a:r>
            <a:endParaRPr lang="nb-NO" sz="1800" dirty="0">
              <a:latin typeface="Comic Sans MS" charset="0"/>
            </a:endParaRPr>
          </a:p>
          <a:p>
            <a:pPr>
              <a:buFont typeface="Arial" charset="0"/>
              <a:buChar char="•"/>
            </a:pPr>
            <a:r>
              <a:rPr lang="nb-NO" sz="1800" dirty="0" err="1">
                <a:latin typeface="Comic Sans MS" charset="0"/>
              </a:rPr>
              <a:t>Sentence</a:t>
            </a:r>
            <a:r>
              <a:rPr lang="nb-NO" sz="1800" dirty="0">
                <a:latin typeface="Comic Sans MS" charset="0"/>
              </a:rPr>
              <a:t> </a:t>
            </a:r>
            <a:r>
              <a:rPr lang="nb-NO" sz="1800" dirty="0" err="1">
                <a:latin typeface="Comic Sans MS" charset="0"/>
              </a:rPr>
              <a:t>patterns</a:t>
            </a:r>
            <a:endParaRPr lang="nb-NO" sz="1800" dirty="0">
              <a:latin typeface="Comic Sans MS" charset="0"/>
            </a:endParaRPr>
          </a:p>
          <a:p>
            <a:pPr>
              <a:buFont typeface="Arial" charset="0"/>
              <a:buChar char="•"/>
            </a:pPr>
            <a:r>
              <a:rPr lang="en-US" sz="1800" dirty="0">
                <a:latin typeface="Comic Sans MS" charset="0"/>
              </a:rPr>
              <a:t>G</a:t>
            </a:r>
            <a:r>
              <a:rPr lang="nb-NO" sz="1800" dirty="0" err="1">
                <a:latin typeface="Comic Sans MS" charset="0"/>
              </a:rPr>
              <a:t>rammatical</a:t>
            </a:r>
            <a:r>
              <a:rPr lang="nb-NO" sz="1800" dirty="0">
                <a:latin typeface="Comic Sans MS" charset="0"/>
              </a:rPr>
              <a:t> </a:t>
            </a:r>
            <a:r>
              <a:rPr lang="nb-NO" sz="1800" dirty="0" err="1">
                <a:latin typeface="Comic Sans MS" charset="0"/>
              </a:rPr>
              <a:t>control</a:t>
            </a:r>
            <a:endParaRPr lang="nb-NO" sz="1800" dirty="0">
              <a:latin typeface="Comic Sans MS" charset="0"/>
            </a:endParaRPr>
          </a:p>
          <a:p>
            <a:pPr>
              <a:buFont typeface="Arial" charset="0"/>
              <a:buChar char="•"/>
            </a:pPr>
            <a:r>
              <a:rPr lang="nb-NO" sz="1800" dirty="0" err="1">
                <a:latin typeface="Comic Sans MS" charset="0"/>
              </a:rPr>
              <a:t>Grammatical</a:t>
            </a:r>
            <a:r>
              <a:rPr lang="nb-NO" sz="1800" dirty="0">
                <a:latin typeface="Comic Sans MS" charset="0"/>
              </a:rPr>
              <a:t> </a:t>
            </a:r>
            <a:r>
              <a:rPr lang="nb-NO" sz="1800" dirty="0" err="1">
                <a:latin typeface="Comic Sans MS" charset="0"/>
              </a:rPr>
              <a:t>accuracy</a:t>
            </a:r>
            <a:endParaRPr lang="nb-NO" sz="1800" dirty="0">
              <a:latin typeface="Comic Sans MS" charset="0"/>
            </a:endParaRPr>
          </a:p>
          <a:p>
            <a:pPr>
              <a:buFont typeface="Arial" charset="0"/>
              <a:buChar char="•"/>
            </a:pPr>
            <a:r>
              <a:rPr lang="nb-NO" sz="1800" dirty="0" err="1">
                <a:latin typeface="Comic Sans MS" charset="0"/>
              </a:rPr>
              <a:t>Complex</a:t>
            </a:r>
            <a:r>
              <a:rPr lang="nb-NO" sz="1800" dirty="0">
                <a:latin typeface="Comic Sans MS" charset="0"/>
              </a:rPr>
              <a:t> </a:t>
            </a:r>
            <a:r>
              <a:rPr lang="nb-NO" sz="1800" dirty="0" err="1">
                <a:latin typeface="Comic Sans MS" charset="0"/>
              </a:rPr>
              <a:t>language</a:t>
            </a:r>
            <a:endParaRPr lang="nb-NO" sz="1800" dirty="0">
              <a:latin typeface="Comic Sans MS" charset="0"/>
            </a:endParaRPr>
          </a:p>
        </p:txBody>
      </p:sp>
      <p:sp>
        <p:nvSpPr>
          <p:cNvPr id="54282" name="TextBox 13"/>
          <p:cNvSpPr txBox="1">
            <a:spLocks noChangeArrowheads="1"/>
          </p:cNvSpPr>
          <p:nvPr/>
        </p:nvSpPr>
        <p:spPr bwMode="auto">
          <a:xfrm>
            <a:off x="3657600" y="2866470"/>
            <a:ext cx="1981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pPr>
            <a:r>
              <a:rPr lang="nb-NO" sz="1800" dirty="0" err="1">
                <a:latin typeface="Comic Sans MS" charset="0"/>
              </a:rPr>
              <a:t>Pausing</a:t>
            </a:r>
            <a:endParaRPr lang="nb-NO" sz="1800" dirty="0">
              <a:latin typeface="Comic Sans MS" charset="0"/>
            </a:endParaRPr>
          </a:p>
          <a:p>
            <a:pPr>
              <a:buFont typeface="Arial" charset="0"/>
              <a:buChar char="•"/>
            </a:pPr>
            <a:r>
              <a:rPr lang="en-US" sz="1800" dirty="0">
                <a:latin typeface="Comic Sans MS" charset="0"/>
              </a:rPr>
              <a:t>R</a:t>
            </a:r>
            <a:r>
              <a:rPr lang="nb-NO" sz="1800" dirty="0" err="1">
                <a:latin typeface="Comic Sans MS" charset="0"/>
              </a:rPr>
              <a:t>eformulation</a:t>
            </a:r>
            <a:endParaRPr lang="nb-NO" sz="1800" dirty="0">
              <a:latin typeface="Comic Sans MS" charset="0"/>
            </a:endParaRPr>
          </a:p>
          <a:p>
            <a:pPr>
              <a:buFont typeface="Arial" charset="0"/>
              <a:buChar char="•"/>
            </a:pPr>
            <a:r>
              <a:rPr lang="en-US" sz="1800" dirty="0">
                <a:latin typeface="Comic Sans MS" charset="0"/>
              </a:rPr>
              <a:t>R</a:t>
            </a:r>
            <a:r>
              <a:rPr lang="nb-NO" sz="1800" dirty="0" err="1">
                <a:latin typeface="Comic Sans MS" charset="0"/>
              </a:rPr>
              <a:t>epair</a:t>
            </a:r>
            <a:endParaRPr lang="nb-NO" sz="1800" dirty="0">
              <a:latin typeface="Comic Sans MS" charset="0"/>
            </a:endParaRPr>
          </a:p>
          <a:p>
            <a:pPr>
              <a:buFont typeface="Arial" charset="0"/>
              <a:buChar char="•"/>
            </a:pPr>
            <a:r>
              <a:rPr lang="en-US" sz="1800" dirty="0">
                <a:latin typeface="Comic Sans MS" charset="0"/>
              </a:rPr>
              <a:t>E</a:t>
            </a:r>
            <a:r>
              <a:rPr lang="nb-NO" sz="1800" dirty="0">
                <a:latin typeface="Comic Sans MS" charset="0"/>
              </a:rPr>
              <a:t>ven tempo</a:t>
            </a:r>
          </a:p>
          <a:p>
            <a:pPr>
              <a:buFont typeface="Arial" charset="0"/>
              <a:buChar char="•"/>
            </a:pPr>
            <a:r>
              <a:rPr lang="nb-NO" sz="1800" dirty="0" err="1">
                <a:latin typeface="Comic Sans MS" charset="0"/>
              </a:rPr>
              <a:t>Spontaneously</a:t>
            </a:r>
            <a:endParaRPr lang="nb-NO" sz="1800" dirty="0">
              <a:latin typeface="Comic Sans MS" charset="0"/>
            </a:endParaRPr>
          </a:p>
          <a:p>
            <a:pPr>
              <a:buFont typeface="Arial" charset="0"/>
              <a:buChar char="•"/>
            </a:pPr>
            <a:r>
              <a:rPr lang="nb-NO" sz="1800" dirty="0" err="1">
                <a:latin typeface="Comic Sans MS" charset="0"/>
              </a:rPr>
              <a:t>Fluently</a:t>
            </a:r>
            <a:endParaRPr lang="nb-NO" sz="1800" dirty="0">
              <a:latin typeface="Comic Sans MS" charset="0"/>
            </a:endParaRPr>
          </a:p>
          <a:p>
            <a:pPr>
              <a:buFont typeface="Arial" charset="0"/>
              <a:buChar char="•"/>
            </a:pPr>
            <a:r>
              <a:rPr lang="en-US" sz="1800" dirty="0">
                <a:latin typeface="Comic Sans MS" charset="0"/>
              </a:rPr>
              <a:t>N</a:t>
            </a:r>
            <a:r>
              <a:rPr lang="nb-NO" sz="1800" dirty="0">
                <a:latin typeface="Comic Sans MS" charset="0"/>
              </a:rPr>
              <a:t>o </a:t>
            </a:r>
            <a:r>
              <a:rPr lang="nb-NO" sz="1800" dirty="0" err="1">
                <a:latin typeface="Comic Sans MS" charset="0"/>
              </a:rPr>
              <a:t>audible</a:t>
            </a:r>
            <a:r>
              <a:rPr lang="nb-NO" sz="1800" dirty="0">
                <a:latin typeface="Comic Sans MS" charset="0"/>
              </a:rPr>
              <a:t> </a:t>
            </a:r>
            <a:r>
              <a:rPr lang="nb-NO" sz="1800" dirty="0" err="1">
                <a:latin typeface="Comic Sans MS" charset="0"/>
              </a:rPr>
              <a:t>control</a:t>
            </a:r>
            <a:r>
              <a:rPr lang="nb-NO" sz="1800" dirty="0">
                <a:latin typeface="Comic Sans MS" charset="0"/>
              </a:rPr>
              <a:t> </a:t>
            </a:r>
            <a:r>
              <a:rPr lang="nb-NO" sz="1800" dirty="0" err="1">
                <a:latin typeface="Comic Sans MS" charset="0"/>
              </a:rPr>
              <a:t>heard</a:t>
            </a:r>
            <a:endParaRPr lang="nb-NO" sz="1800" dirty="0">
              <a:latin typeface="Comic Sans MS" charset="0"/>
            </a:endParaRPr>
          </a:p>
        </p:txBody>
      </p:sp>
      <p:sp>
        <p:nvSpPr>
          <p:cNvPr id="54283" name="TextBox 14"/>
          <p:cNvSpPr txBox="1">
            <a:spLocks noChangeArrowheads="1"/>
          </p:cNvSpPr>
          <p:nvPr/>
        </p:nvSpPr>
        <p:spPr bwMode="auto">
          <a:xfrm>
            <a:off x="5562600" y="2825999"/>
            <a:ext cx="21336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pPr>
            <a:r>
              <a:rPr lang="nb-NO" sz="1800" dirty="0" smtClean="0">
                <a:latin typeface="Comic Sans MS" charset="0"/>
              </a:rPr>
              <a:t>Ask, </a:t>
            </a:r>
            <a:r>
              <a:rPr lang="nb-NO" sz="1800" dirty="0" err="1">
                <a:latin typeface="Comic Sans MS" charset="0"/>
              </a:rPr>
              <a:t>answer</a:t>
            </a:r>
            <a:endParaRPr lang="nb-NO" sz="1800" dirty="0">
              <a:latin typeface="Comic Sans MS" charset="0"/>
            </a:endParaRPr>
          </a:p>
          <a:p>
            <a:pPr>
              <a:buFont typeface="Arial" charset="0"/>
              <a:buChar char="•"/>
            </a:pPr>
            <a:r>
              <a:rPr lang="en-US" sz="1800" dirty="0">
                <a:latin typeface="Comic Sans MS" charset="0"/>
              </a:rPr>
              <a:t>R</a:t>
            </a:r>
            <a:r>
              <a:rPr lang="nb-NO" sz="1800" dirty="0" err="1">
                <a:latin typeface="Comic Sans MS" charset="0"/>
              </a:rPr>
              <a:t>epetition</a:t>
            </a:r>
            <a:endParaRPr lang="nb-NO" sz="1800" dirty="0">
              <a:latin typeface="Comic Sans MS" charset="0"/>
            </a:endParaRPr>
          </a:p>
          <a:p>
            <a:pPr>
              <a:buFont typeface="Arial" charset="0"/>
              <a:buChar char="•"/>
            </a:pPr>
            <a:r>
              <a:rPr lang="nb-NO" sz="1800" dirty="0">
                <a:latin typeface="Comic Sans MS" charset="0"/>
              </a:rPr>
              <a:t>Help to </a:t>
            </a:r>
            <a:r>
              <a:rPr lang="nb-NO" sz="1800" dirty="0" err="1">
                <a:latin typeface="Comic Sans MS" charset="0"/>
              </a:rPr>
              <a:t>keep</a:t>
            </a:r>
            <a:r>
              <a:rPr lang="nb-NO" sz="1800" dirty="0">
                <a:latin typeface="Comic Sans MS" charset="0"/>
              </a:rPr>
              <a:t> </a:t>
            </a:r>
            <a:r>
              <a:rPr lang="nb-NO" sz="1800" dirty="0" err="1">
                <a:latin typeface="Comic Sans MS" charset="0"/>
              </a:rPr>
              <a:t>conv</a:t>
            </a:r>
            <a:r>
              <a:rPr lang="nb-NO" sz="1800" dirty="0">
                <a:latin typeface="Comic Sans MS" charset="0"/>
              </a:rPr>
              <a:t>. </a:t>
            </a:r>
            <a:r>
              <a:rPr lang="en-US" sz="1800" dirty="0">
                <a:latin typeface="Comic Sans MS" charset="0"/>
              </a:rPr>
              <a:t>g</a:t>
            </a:r>
            <a:r>
              <a:rPr lang="nb-NO" sz="1800" dirty="0" err="1">
                <a:latin typeface="Comic Sans MS" charset="0"/>
              </a:rPr>
              <a:t>oing</a:t>
            </a:r>
            <a:endParaRPr lang="nb-NO" sz="1800" dirty="0">
              <a:latin typeface="Comic Sans MS" charset="0"/>
            </a:endParaRPr>
          </a:p>
          <a:p>
            <a:pPr>
              <a:buFont typeface="Arial" charset="0"/>
              <a:buChar char="•"/>
            </a:pPr>
            <a:r>
              <a:rPr lang="en-US" sz="1800" dirty="0">
                <a:latin typeface="Comic Sans MS" charset="0"/>
              </a:rPr>
              <a:t>I</a:t>
            </a:r>
            <a:r>
              <a:rPr lang="nb-NO" sz="1800" dirty="0" err="1">
                <a:latin typeface="Comic Sans MS" charset="0"/>
              </a:rPr>
              <a:t>nitiate</a:t>
            </a:r>
            <a:r>
              <a:rPr lang="nb-NO" sz="1800" dirty="0">
                <a:latin typeface="Comic Sans MS" charset="0"/>
              </a:rPr>
              <a:t>/</a:t>
            </a:r>
            <a:r>
              <a:rPr lang="nb-NO" sz="1800" dirty="0" err="1">
                <a:latin typeface="Comic Sans MS" charset="0"/>
              </a:rPr>
              <a:t>close</a:t>
            </a:r>
            <a:r>
              <a:rPr lang="nb-NO" sz="1800" dirty="0">
                <a:latin typeface="Comic Sans MS" charset="0"/>
              </a:rPr>
              <a:t> </a:t>
            </a:r>
            <a:r>
              <a:rPr lang="nb-NO" sz="1800" dirty="0" err="1">
                <a:latin typeface="Comic Sans MS" charset="0"/>
              </a:rPr>
              <a:t>conv</a:t>
            </a:r>
            <a:r>
              <a:rPr lang="nb-NO" sz="1800" dirty="0">
                <a:latin typeface="Comic Sans MS" charset="0"/>
              </a:rPr>
              <a:t>.</a:t>
            </a:r>
          </a:p>
          <a:p>
            <a:pPr>
              <a:buFont typeface="Arial" charset="0"/>
              <a:buChar char="•"/>
            </a:pPr>
            <a:r>
              <a:rPr lang="nb-NO" sz="1800" dirty="0">
                <a:latin typeface="Comic Sans MS" charset="0"/>
              </a:rPr>
              <a:t>Helps </a:t>
            </a:r>
            <a:r>
              <a:rPr lang="nb-NO" sz="1800" dirty="0" err="1">
                <a:latin typeface="Comic Sans MS" charset="0"/>
              </a:rPr>
              <a:t>discusion</a:t>
            </a:r>
            <a:r>
              <a:rPr lang="nb-NO" sz="1800" dirty="0">
                <a:latin typeface="Comic Sans MS" charset="0"/>
              </a:rPr>
              <a:t> </a:t>
            </a:r>
            <a:r>
              <a:rPr lang="nb-NO" sz="1800" dirty="0" err="1">
                <a:latin typeface="Comic Sans MS" charset="0"/>
              </a:rPr>
              <a:t>along</a:t>
            </a:r>
            <a:endParaRPr lang="nb-NO" sz="1800" dirty="0">
              <a:latin typeface="Comic Sans MS" charset="0"/>
            </a:endParaRPr>
          </a:p>
          <a:p>
            <a:pPr>
              <a:buFont typeface="Arial" charset="0"/>
              <a:buChar char="•"/>
            </a:pPr>
            <a:r>
              <a:rPr lang="en-US" sz="1800" dirty="0">
                <a:latin typeface="Comic Sans MS" charset="0"/>
              </a:rPr>
              <a:t>R</a:t>
            </a:r>
            <a:r>
              <a:rPr lang="nb-NO" sz="1800" dirty="0" err="1">
                <a:latin typeface="Comic Sans MS" charset="0"/>
              </a:rPr>
              <a:t>elates</a:t>
            </a:r>
            <a:r>
              <a:rPr lang="nb-NO" sz="1800" dirty="0">
                <a:latin typeface="Comic Sans MS" charset="0"/>
              </a:rPr>
              <a:t> to </a:t>
            </a:r>
            <a:r>
              <a:rPr lang="nb-NO" sz="1800" dirty="0" err="1">
                <a:latin typeface="Comic Sans MS" charset="0"/>
              </a:rPr>
              <a:t>other</a:t>
            </a:r>
            <a:r>
              <a:rPr lang="nb-NO" sz="1800" dirty="0">
                <a:latin typeface="Comic Sans MS" charset="0"/>
              </a:rPr>
              <a:t> speakers</a:t>
            </a:r>
          </a:p>
          <a:p>
            <a:pPr>
              <a:buFont typeface="Arial" charset="0"/>
              <a:buChar char="•"/>
            </a:pPr>
            <a:r>
              <a:rPr lang="en-US" sz="1800" dirty="0">
                <a:latin typeface="Comic Sans MS" charset="0"/>
              </a:rPr>
              <a:t>N</a:t>
            </a:r>
            <a:r>
              <a:rPr lang="nb-NO" sz="1800" dirty="0" err="1">
                <a:latin typeface="Comic Sans MS" charset="0"/>
              </a:rPr>
              <a:t>on</a:t>
            </a:r>
            <a:r>
              <a:rPr lang="nb-NO" sz="1800" dirty="0">
                <a:latin typeface="Comic Sans MS" charset="0"/>
              </a:rPr>
              <a:t> verbal </a:t>
            </a:r>
            <a:r>
              <a:rPr lang="nb-NO" sz="1800" dirty="0" err="1">
                <a:latin typeface="Comic Sans MS" charset="0"/>
              </a:rPr>
              <a:t>com</a:t>
            </a:r>
            <a:r>
              <a:rPr lang="nb-NO" sz="1800" dirty="0">
                <a:latin typeface="Comic Sans MS" charset="0"/>
              </a:rPr>
              <a:t>.</a:t>
            </a:r>
          </a:p>
          <a:p>
            <a:endParaRPr lang="nb-NO" sz="1800" dirty="0">
              <a:latin typeface="Comic Sans MS" charset="0"/>
            </a:endParaRPr>
          </a:p>
          <a:p>
            <a:endParaRPr lang="nb-NO" sz="1800" dirty="0">
              <a:latin typeface="Comic Sans MS" charset="0"/>
            </a:endParaRPr>
          </a:p>
          <a:p>
            <a:endParaRPr lang="nb-NO" sz="1800" dirty="0">
              <a:latin typeface="Comic Sans MS" charset="0"/>
            </a:endParaRPr>
          </a:p>
        </p:txBody>
      </p:sp>
      <p:sp>
        <p:nvSpPr>
          <p:cNvPr id="54284" name="TextBox 15"/>
          <p:cNvSpPr txBox="1">
            <a:spLocks noChangeArrowheads="1"/>
          </p:cNvSpPr>
          <p:nvPr/>
        </p:nvSpPr>
        <p:spPr bwMode="auto">
          <a:xfrm>
            <a:off x="7607300" y="2866470"/>
            <a:ext cx="1524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pPr>
            <a:r>
              <a:rPr lang="en-US" sz="1800" dirty="0">
                <a:latin typeface="Comic Sans MS" charset="0"/>
              </a:rPr>
              <a:t>A</a:t>
            </a:r>
            <a:r>
              <a:rPr lang="nb-NO" sz="1800" dirty="0" err="1">
                <a:latin typeface="Comic Sans MS" charset="0"/>
              </a:rPr>
              <a:t>nd</a:t>
            </a:r>
            <a:r>
              <a:rPr lang="nb-NO" sz="1800" dirty="0">
                <a:latin typeface="Comic Sans MS" charset="0"/>
              </a:rPr>
              <a:t>, </a:t>
            </a:r>
            <a:r>
              <a:rPr lang="nb-NO" sz="1800" dirty="0" err="1">
                <a:latin typeface="Comic Sans MS" charset="0"/>
              </a:rPr>
              <a:t>then</a:t>
            </a:r>
            <a:endParaRPr lang="nb-NO" sz="1800" dirty="0">
              <a:latin typeface="Comic Sans MS" charset="0"/>
            </a:endParaRPr>
          </a:p>
          <a:p>
            <a:pPr>
              <a:buFont typeface="Arial" charset="0"/>
              <a:buChar char="•"/>
            </a:pPr>
            <a:r>
              <a:rPr lang="en-US" sz="1800" dirty="0">
                <a:latin typeface="Comic Sans MS" charset="0"/>
              </a:rPr>
              <a:t>B</a:t>
            </a:r>
            <a:r>
              <a:rPr lang="nb-NO" sz="1800" dirty="0">
                <a:latin typeface="Comic Sans MS" charset="0"/>
              </a:rPr>
              <a:t>ut, </a:t>
            </a:r>
            <a:r>
              <a:rPr lang="nb-NO" sz="1800" dirty="0" err="1">
                <a:latin typeface="Comic Sans MS" charset="0"/>
              </a:rPr>
              <a:t>because</a:t>
            </a:r>
            <a:endParaRPr lang="nb-NO" sz="1800" dirty="0">
              <a:latin typeface="Comic Sans MS" charset="0"/>
            </a:endParaRPr>
          </a:p>
          <a:p>
            <a:pPr>
              <a:buFont typeface="Arial" charset="0"/>
              <a:buChar char="•"/>
            </a:pPr>
            <a:r>
              <a:rPr lang="en-US" sz="1800" dirty="0">
                <a:latin typeface="Comic Sans MS" charset="0"/>
              </a:rPr>
              <a:t>L</a:t>
            </a:r>
            <a:r>
              <a:rPr lang="nb-NO" sz="1800" dirty="0" err="1">
                <a:latin typeface="Comic Sans MS" charset="0"/>
              </a:rPr>
              <a:t>inks</a:t>
            </a:r>
            <a:r>
              <a:rPr lang="nb-NO" sz="1800" dirty="0">
                <a:latin typeface="Comic Sans MS" charset="0"/>
              </a:rPr>
              <a:t> elements</a:t>
            </a:r>
          </a:p>
          <a:p>
            <a:pPr>
              <a:buFont typeface="Arial" charset="0"/>
              <a:buChar char="•"/>
            </a:pPr>
            <a:r>
              <a:rPr lang="en-US" sz="1800" dirty="0">
                <a:latin typeface="Comic Sans MS" charset="0"/>
              </a:rPr>
              <a:t>C</a:t>
            </a:r>
            <a:r>
              <a:rPr lang="nb-NO" sz="1800" dirty="0" err="1">
                <a:latin typeface="Comic Sans MS" charset="0"/>
              </a:rPr>
              <a:t>oherent</a:t>
            </a:r>
            <a:r>
              <a:rPr lang="nb-NO" sz="1800" dirty="0">
                <a:latin typeface="Comic Sans MS" charset="0"/>
              </a:rPr>
              <a:t> </a:t>
            </a:r>
            <a:r>
              <a:rPr lang="nb-NO" sz="1800" dirty="0" err="1">
                <a:latin typeface="Comic Sans MS" charset="0"/>
              </a:rPr>
              <a:t>discourse</a:t>
            </a:r>
            <a:endParaRPr lang="nb-NO" sz="1800" dirty="0">
              <a:latin typeface="Comic Sans MS" charset="0"/>
            </a:endParaRPr>
          </a:p>
          <a:p>
            <a:pPr>
              <a:buFont typeface="Arial" charset="0"/>
              <a:buChar char="•"/>
            </a:pPr>
            <a:r>
              <a:rPr lang="en-US" sz="1800" dirty="0">
                <a:latin typeface="Comic Sans MS" charset="0"/>
              </a:rPr>
              <a:t>W</a:t>
            </a:r>
            <a:r>
              <a:rPr lang="nb-NO" sz="1800" dirty="0">
                <a:latin typeface="Comic Sans MS" charset="0"/>
              </a:rPr>
              <a:t>ell </a:t>
            </a:r>
            <a:r>
              <a:rPr lang="nb-NO" sz="1800" dirty="0" err="1">
                <a:latin typeface="Comic Sans MS" charset="0"/>
              </a:rPr>
              <a:t>structured</a:t>
            </a:r>
            <a:r>
              <a:rPr lang="nb-NO" sz="1800" dirty="0">
                <a:latin typeface="Comic Sans MS" charset="0"/>
              </a:rPr>
              <a:t> </a:t>
            </a:r>
            <a:r>
              <a:rPr lang="nb-NO" sz="1800" dirty="0" err="1">
                <a:latin typeface="Comic Sans MS" charset="0"/>
              </a:rPr>
              <a:t>speech</a:t>
            </a:r>
            <a:endParaRPr lang="nb-NO" sz="1800" dirty="0">
              <a:latin typeface="Comic Sans MS" charset="0"/>
            </a:endParaRPr>
          </a:p>
          <a:p>
            <a:pPr>
              <a:buFont typeface="Arial" charset="0"/>
              <a:buChar char="•"/>
            </a:pPr>
            <a:r>
              <a:rPr lang="en-US" sz="1800" dirty="0">
                <a:latin typeface="Comic Sans MS" charset="0"/>
              </a:rPr>
              <a:t>V</a:t>
            </a:r>
            <a:r>
              <a:rPr lang="nb-NO" sz="1800" dirty="0" err="1">
                <a:latin typeface="Comic Sans MS" charset="0"/>
              </a:rPr>
              <a:t>ariety</a:t>
            </a:r>
            <a:r>
              <a:rPr lang="nb-NO" sz="1800" dirty="0">
                <a:latin typeface="Comic Sans MS" charset="0"/>
              </a:rPr>
              <a:t> </a:t>
            </a:r>
            <a:r>
              <a:rPr lang="nb-NO" sz="1800" dirty="0" err="1">
                <a:latin typeface="Comic Sans MS" charset="0"/>
              </a:rPr>
              <a:t>of</a:t>
            </a:r>
            <a:r>
              <a:rPr lang="nb-NO" sz="1800" dirty="0">
                <a:latin typeface="Comic Sans MS" charset="0"/>
              </a:rPr>
              <a:t> </a:t>
            </a:r>
            <a:r>
              <a:rPr lang="nb-NO" sz="1800" dirty="0" err="1">
                <a:latin typeface="Comic Sans MS" charset="0"/>
              </a:rPr>
              <a:t>connectors</a:t>
            </a:r>
            <a:endParaRPr lang="nb-NO" sz="1800" dirty="0">
              <a:latin typeface="Comic Sans MS" charset="0"/>
            </a:endParaRPr>
          </a:p>
        </p:txBody>
      </p:sp>
      <p:sp>
        <p:nvSpPr>
          <p:cNvPr id="54285" name="TextBox 12"/>
          <p:cNvSpPr txBox="1">
            <a:spLocks noChangeArrowheads="1"/>
          </p:cNvSpPr>
          <p:nvPr/>
        </p:nvSpPr>
        <p:spPr bwMode="auto">
          <a:xfrm>
            <a:off x="228600" y="147545"/>
            <a:ext cx="1905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nb-NO" dirty="0">
                <a:solidFill>
                  <a:srgbClr val="FF0000"/>
                </a:solidFill>
                <a:latin typeface="Comic Sans MS" charset="0"/>
                <a:cs typeface="Comic Sans MS" charset="0"/>
              </a:rPr>
              <a:t>Språk</a:t>
            </a:r>
          </a:p>
        </p:txBody>
      </p:sp>
      <p:sp>
        <p:nvSpPr>
          <p:cNvPr id="54286" name="Slide Number Placeholder 1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8652B0C-D7F6-0845-85DC-EAAD57D08CC2}" type="slidenum">
              <a:rPr lang="en-GB" sz="1400">
                <a:latin typeface="Comic Sans MS" charset="0"/>
              </a:rPr>
              <a:pPr/>
              <a:t>11</a:t>
            </a:fld>
            <a:endParaRPr lang="en-GB" sz="1400">
              <a:latin typeface="Comic Sans MS" charset="0"/>
            </a:endParaRPr>
          </a:p>
        </p:txBody>
      </p:sp>
    </p:spTree>
    <p:extLst>
      <p:ext uri="{BB962C8B-B14F-4D97-AF65-F5344CB8AC3E}">
        <p14:creationId xmlns:p14="http://schemas.microsoft.com/office/powerpoint/2010/main" val="84080345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96006" y="6096759"/>
            <a:ext cx="3668183" cy="477908"/>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nb-NO" sz="2400" dirty="0" smtClean="0"/>
              <a:t>Muntlig i klassen?</a:t>
            </a:r>
            <a:endParaRPr lang="nb-NO" sz="2400" dirty="0"/>
          </a:p>
        </p:txBody>
      </p:sp>
      <p:sp>
        <p:nvSpPr>
          <p:cNvPr id="3" name="Plassholder for innhold 2"/>
          <p:cNvSpPr>
            <a:spLocks noGrp="1"/>
          </p:cNvSpPr>
          <p:nvPr>
            <p:ph idx="1"/>
          </p:nvPr>
        </p:nvSpPr>
        <p:spPr>
          <a:xfrm>
            <a:off x="685800" y="600799"/>
            <a:ext cx="7772400" cy="4915641"/>
          </a:xfrm>
        </p:spPr>
        <p:txBody>
          <a:bodyPr>
            <a:noAutofit/>
          </a:bodyPr>
          <a:lstStyle/>
          <a:p>
            <a:pPr marL="68580" indent="0">
              <a:buNone/>
            </a:pPr>
            <a:r>
              <a:rPr lang="nb-NO" sz="2400" dirty="0" smtClean="0"/>
              <a:t>Hvilke utfordringer står vi overfor?</a:t>
            </a:r>
          </a:p>
          <a:p>
            <a:pPr lvl="1"/>
            <a:r>
              <a:rPr lang="nb-NO" sz="2000" dirty="0" smtClean="0"/>
              <a:t>Skape et trygt læringsmiljø</a:t>
            </a:r>
          </a:p>
          <a:p>
            <a:pPr lvl="2"/>
            <a:r>
              <a:rPr lang="nb-NO" sz="1800" dirty="0" smtClean="0"/>
              <a:t>Metoder: </a:t>
            </a:r>
            <a:r>
              <a:rPr lang="nb-NO" sz="1800" dirty="0" err="1" smtClean="0"/>
              <a:t>think</a:t>
            </a:r>
            <a:r>
              <a:rPr lang="nb-NO" sz="1800" dirty="0" smtClean="0"/>
              <a:t>-pair-</a:t>
            </a:r>
            <a:r>
              <a:rPr lang="nb-NO" sz="1800" dirty="0" err="1" smtClean="0"/>
              <a:t>share</a:t>
            </a:r>
            <a:endParaRPr lang="nb-NO" sz="1800" dirty="0" smtClean="0"/>
          </a:p>
          <a:p>
            <a:pPr lvl="2"/>
            <a:r>
              <a:rPr lang="nb-NO" sz="1800" dirty="0" smtClean="0"/>
              <a:t>Vente 1-3 sekunder ved spørsmål Basketball/Tennis</a:t>
            </a:r>
          </a:p>
          <a:p>
            <a:pPr lvl="2"/>
            <a:r>
              <a:rPr lang="nb-NO" sz="1800" dirty="0" err="1" smtClean="0"/>
              <a:t>Samarbeidlæring</a:t>
            </a:r>
            <a:endParaRPr lang="nb-NO" sz="1800" dirty="0" smtClean="0"/>
          </a:p>
          <a:p>
            <a:pPr lvl="1"/>
            <a:r>
              <a:rPr lang="nb-NO" sz="2000" dirty="0" smtClean="0"/>
              <a:t>Elevene </a:t>
            </a:r>
            <a:r>
              <a:rPr lang="nb-NO" sz="2000" dirty="0"/>
              <a:t>får lite input ( </a:t>
            </a:r>
            <a:r>
              <a:rPr lang="nb-NO" sz="2000" dirty="0" err="1"/>
              <a:t>anglo-amerikansk</a:t>
            </a:r>
            <a:r>
              <a:rPr lang="nb-NO" sz="2000" dirty="0"/>
              <a:t>)</a:t>
            </a:r>
          </a:p>
          <a:p>
            <a:pPr lvl="2"/>
            <a:r>
              <a:rPr lang="nb-NO" sz="1800" dirty="0" smtClean="0"/>
              <a:t>Elevene kan få gloser</a:t>
            </a:r>
          </a:p>
          <a:p>
            <a:pPr lvl="2"/>
            <a:r>
              <a:rPr lang="nb-NO" sz="1800" dirty="0" smtClean="0"/>
              <a:t>Elevene kan lite om verden og kulturen</a:t>
            </a:r>
          </a:p>
          <a:p>
            <a:pPr lvl="1"/>
            <a:r>
              <a:rPr lang="nb-NO" sz="2000" dirty="0"/>
              <a:t>Elevene kan ikke bruke strategier fra morsmålet før de når et visst nivå </a:t>
            </a:r>
            <a:r>
              <a:rPr lang="nb-NO" sz="2000" dirty="0" smtClean="0"/>
              <a:t>B1</a:t>
            </a:r>
          </a:p>
          <a:p>
            <a:pPr lvl="2"/>
            <a:r>
              <a:rPr lang="nb-NO" sz="1800" dirty="0" err="1" smtClean="0"/>
              <a:t>lyttestrategier</a:t>
            </a:r>
            <a:endParaRPr lang="nb-NO" sz="1800" dirty="0"/>
          </a:p>
          <a:p>
            <a:pPr lvl="1"/>
            <a:r>
              <a:rPr lang="nb-NO" sz="2000" dirty="0" smtClean="0"/>
              <a:t>Elevenes identitet er knyttet til språket de tenker med- et nytt språk er en ny identitet.</a:t>
            </a:r>
          </a:p>
        </p:txBody>
      </p:sp>
    </p:spTree>
    <p:extLst>
      <p:ext uri="{BB962C8B-B14F-4D97-AF65-F5344CB8AC3E}">
        <p14:creationId xmlns:p14="http://schemas.microsoft.com/office/powerpoint/2010/main" val="2399833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lide(fromBottom)">
                                      <p:cBhvr>
                                        <p:cTn id="15" dur="500"/>
                                        <p:tgtEl>
                                          <p:spTgt spid="3">
                                            <p:txEl>
                                              <p:pRg st="2" end="2"/>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lide(fromBottom)">
                                      <p:cBhvr>
                                        <p:cTn id="18" dur="500"/>
                                        <p:tgtEl>
                                          <p:spTgt spid="3">
                                            <p:txEl>
                                              <p:pRg st="3" end="3"/>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lide(fromBottom)">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lide(fromBottom)">
                                      <p:cBhvr>
                                        <p:cTn id="26" dur="500"/>
                                        <p:tgtEl>
                                          <p:spTgt spid="3">
                                            <p:txEl>
                                              <p:pRg st="5" end="5"/>
                                            </p:txEl>
                                          </p:spTgt>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slide(fromBottom)">
                                      <p:cBhvr>
                                        <p:cTn id="29" dur="500"/>
                                        <p:tgtEl>
                                          <p:spTgt spid="3">
                                            <p:txEl>
                                              <p:pRg st="6" end="6"/>
                                            </p:txEl>
                                          </p:spTgt>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slide(fromBottom)">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slide(fromBottom)">
                                      <p:cBhvr>
                                        <p:cTn id="37" dur="500"/>
                                        <p:tgtEl>
                                          <p:spTgt spid="3">
                                            <p:txEl>
                                              <p:pRg st="8" end="8"/>
                                            </p:txEl>
                                          </p:spTgt>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slide(fromBottom)">
                                      <p:cBhvr>
                                        <p:cTn id="40" dur="500"/>
                                        <p:tgtEl>
                                          <p:spTgt spid="3">
                                            <p:txEl>
                                              <p:pRg st="9" end="9"/>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slide(fromBottom)">
                                      <p:cBhvr>
                                        <p:cTn id="4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algn="l"/>
            <a:r>
              <a:rPr lang="nb-NO" dirty="0"/>
              <a:t>Motivasjon </a:t>
            </a:r>
            <a:r>
              <a:rPr lang="nb-NO" sz="2800" dirty="0"/>
              <a:t>en pris man </a:t>
            </a:r>
            <a:r>
              <a:rPr lang="nb-NO" sz="2800" dirty="0" smtClean="0"/>
              <a:t>betaler</a:t>
            </a:r>
            <a:endParaRPr lang="nb-NO" sz="2800" dirty="0">
              <a:latin typeface="Comic Sans MS" charset="0"/>
            </a:endParaRPr>
          </a:p>
        </p:txBody>
      </p:sp>
      <p:sp>
        <p:nvSpPr>
          <p:cNvPr id="71683" name="Content Placeholder 2"/>
          <p:cNvSpPr>
            <a:spLocks noGrp="1"/>
          </p:cNvSpPr>
          <p:nvPr>
            <p:ph idx="1"/>
          </p:nvPr>
        </p:nvSpPr>
        <p:spPr>
          <a:xfrm>
            <a:off x="457200" y="1358679"/>
            <a:ext cx="8229600" cy="4756150"/>
          </a:xfrm>
          <a:noFill/>
        </p:spPr>
        <p:txBody>
          <a:bodyPr>
            <a:normAutofit/>
          </a:bodyPr>
          <a:lstStyle/>
          <a:p>
            <a:pPr>
              <a:buFont typeface="Arial" charset="0"/>
              <a:buNone/>
            </a:pPr>
            <a:r>
              <a:rPr lang="nb-NO" sz="2000" dirty="0" smtClean="0"/>
              <a:t>.</a:t>
            </a:r>
            <a:endParaRPr lang="nb-NO" sz="2000" dirty="0"/>
          </a:p>
          <a:p>
            <a:pPr lvl="2">
              <a:buFont typeface="Arial" charset="0"/>
              <a:buNone/>
            </a:pPr>
            <a:r>
              <a:rPr lang="nb-NO" sz="2800" dirty="0"/>
              <a:t>Alle må oppleve:</a:t>
            </a:r>
          </a:p>
          <a:p>
            <a:pPr lvl="2"/>
            <a:r>
              <a:rPr lang="en-US" sz="2000" dirty="0"/>
              <a:t>Å</a:t>
            </a:r>
            <a:r>
              <a:rPr lang="nb-NO" sz="2000" dirty="0"/>
              <a:t> ha reelle mål</a:t>
            </a:r>
          </a:p>
          <a:p>
            <a:pPr lvl="2"/>
            <a:r>
              <a:rPr lang="en-US" sz="2000" dirty="0"/>
              <a:t>M</a:t>
            </a:r>
            <a:r>
              <a:rPr lang="nb-NO" sz="2000" dirty="0" err="1"/>
              <a:t>estring</a:t>
            </a:r>
            <a:endParaRPr lang="nb-NO" sz="2000" dirty="0"/>
          </a:p>
          <a:p>
            <a:pPr lvl="2"/>
            <a:r>
              <a:rPr lang="en-US" sz="2000" dirty="0"/>
              <a:t>S</a:t>
            </a:r>
            <a:r>
              <a:rPr lang="nb-NO" sz="2000" dirty="0" err="1"/>
              <a:t>uksess</a:t>
            </a:r>
            <a:endParaRPr lang="nb-NO" sz="2000" dirty="0"/>
          </a:p>
          <a:p>
            <a:pPr lvl="2"/>
            <a:r>
              <a:rPr lang="en-US" sz="2000" dirty="0"/>
              <a:t>Å</a:t>
            </a:r>
            <a:r>
              <a:rPr lang="nb-NO" sz="2000" dirty="0"/>
              <a:t> komme videre</a:t>
            </a:r>
          </a:p>
          <a:p>
            <a:pPr lvl="2"/>
            <a:r>
              <a:rPr lang="en-US" sz="2000" dirty="0"/>
              <a:t>B</a:t>
            </a:r>
            <a:r>
              <a:rPr lang="nb-NO" sz="2000" dirty="0"/>
              <a:t>li satt krav til</a:t>
            </a:r>
          </a:p>
          <a:p>
            <a:pPr lvl="2"/>
            <a:r>
              <a:rPr lang="en-US" sz="2000" dirty="0"/>
              <a:t>B</a:t>
            </a:r>
            <a:r>
              <a:rPr lang="nb-NO" sz="2000" dirty="0"/>
              <a:t>li trodd på</a:t>
            </a:r>
            <a:endParaRPr lang="en-US" sz="1800" dirty="0"/>
          </a:p>
        </p:txBody>
      </p:sp>
      <p:sp>
        <p:nvSpPr>
          <p:cNvPr id="4" name="Slide Number Placeholder 3"/>
          <p:cNvSpPr>
            <a:spLocks noGrp="1"/>
          </p:cNvSpPr>
          <p:nvPr>
            <p:ph type="sldNum" sz="quarter" idx="12"/>
          </p:nvPr>
        </p:nvSpPr>
        <p:spPr/>
        <p:txBody>
          <a:bodyPr/>
          <a:lstStyle/>
          <a:p>
            <a:fld id="{52D223C7-29AE-3C43-A186-E656E8FF757D}" type="slidenum">
              <a:rPr lang="nb-NO"/>
              <a:pPr/>
              <a:t>13</a:t>
            </a:fld>
            <a:endParaRPr lang="nb-NO"/>
          </a:p>
        </p:txBody>
      </p:sp>
      <p:sp>
        <p:nvSpPr>
          <p:cNvPr id="6" name="TextBox 5"/>
          <p:cNvSpPr txBox="1"/>
          <p:nvPr/>
        </p:nvSpPr>
        <p:spPr>
          <a:xfrm rot="1079695">
            <a:off x="4467226" y="2937089"/>
            <a:ext cx="3973513" cy="1200150"/>
          </a:xfrm>
          <a:prstGeom prst="rect">
            <a:avLst/>
          </a:prstGeom>
          <a:solidFill>
            <a:schemeClr val="bg1">
              <a:lumMod val="85000"/>
              <a:alpha val="78000"/>
            </a:schemeClr>
          </a:solidFill>
        </p:spPr>
        <p:txBody>
          <a:bodyPr>
            <a:prstTxWarp prst="textNoShape">
              <a:avLst/>
            </a:prstTxWarp>
            <a:spAutoFit/>
          </a:bodyPr>
          <a:lstStyle/>
          <a:p>
            <a:pPr algn="r">
              <a:buFont typeface="Arial" charset="0"/>
              <a:buNone/>
            </a:pPr>
            <a:r>
              <a:rPr lang="en-US" dirty="0"/>
              <a:t>“J</a:t>
            </a:r>
            <a:r>
              <a:rPr lang="nb-NO" dirty="0"/>
              <a:t>o mer attraktivt målet er, jo høyere pris er vi villige til å betale”</a:t>
            </a:r>
          </a:p>
          <a:p>
            <a:pPr algn="r">
              <a:buFont typeface="Arial" charset="0"/>
              <a:buNone/>
            </a:pPr>
            <a:r>
              <a:rPr lang="nb-NO" dirty="0"/>
              <a:t>Kari Smith; Norsk Pedagogisk </a:t>
            </a:r>
            <a:r>
              <a:rPr lang="nb-NO" dirty="0" err="1"/>
              <a:t>Tidskrift</a:t>
            </a:r>
            <a:r>
              <a:rPr lang="nb-NO" dirty="0"/>
              <a:t> 2007 nr2 </a:t>
            </a:r>
          </a:p>
        </p:txBody>
      </p:sp>
    </p:spTree>
    <p:extLst>
      <p:ext uri="{BB962C8B-B14F-4D97-AF65-F5344CB8AC3E}">
        <p14:creationId xmlns:p14="http://schemas.microsoft.com/office/powerpoint/2010/main" val="406528921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Muntlig i klassen</a:t>
            </a:r>
            <a:endParaRPr lang="nb-NO" dirty="0"/>
          </a:p>
        </p:txBody>
      </p:sp>
      <p:sp>
        <p:nvSpPr>
          <p:cNvPr id="3" name="Plassholder for innhold 2"/>
          <p:cNvSpPr>
            <a:spLocks noGrp="1"/>
          </p:cNvSpPr>
          <p:nvPr>
            <p:ph idx="1"/>
          </p:nvPr>
        </p:nvSpPr>
        <p:spPr>
          <a:xfrm>
            <a:off x="685799" y="1242564"/>
            <a:ext cx="7903449" cy="4615240"/>
          </a:xfrm>
        </p:spPr>
        <p:txBody>
          <a:bodyPr/>
          <a:lstStyle/>
          <a:p>
            <a:r>
              <a:rPr lang="nb-NO" dirty="0" smtClean="0"/>
              <a:t>Hvordan bygger vi muntlige ferdigheter?</a:t>
            </a:r>
          </a:p>
          <a:p>
            <a:pPr lvl="2"/>
            <a:r>
              <a:rPr lang="nb-NO" sz="1800" dirty="0" smtClean="0"/>
              <a:t>Utgangspunkt  elevens verden</a:t>
            </a:r>
          </a:p>
          <a:p>
            <a:pPr lvl="2"/>
            <a:r>
              <a:rPr lang="nb-NO" sz="1800" dirty="0" smtClean="0"/>
              <a:t>Referanse til den ytre verden vi lever i</a:t>
            </a:r>
          </a:p>
          <a:p>
            <a:pPr lvl="2"/>
            <a:r>
              <a:rPr lang="nb-NO" sz="1800" dirty="0" smtClean="0"/>
              <a:t>Kunnskaper: Utvikle ordforråd, muntlige strukturer</a:t>
            </a:r>
          </a:p>
          <a:p>
            <a:pPr lvl="2"/>
            <a:r>
              <a:rPr lang="nb-NO" sz="1800" dirty="0" smtClean="0"/>
              <a:t>Kunnskaper: Utvikle kunnskap om verden</a:t>
            </a:r>
          </a:p>
          <a:p>
            <a:pPr lvl="2"/>
            <a:r>
              <a:rPr lang="nb-NO" sz="1800" dirty="0" smtClean="0"/>
              <a:t>Ferdigheter:  Lekende, muntlig tilnærming, dialogisk</a:t>
            </a:r>
          </a:p>
          <a:p>
            <a:pPr lvl="2"/>
            <a:r>
              <a:rPr lang="nb-NO" sz="1800" dirty="0" smtClean="0"/>
              <a:t>Ferdighet: </a:t>
            </a:r>
            <a:r>
              <a:rPr lang="nb-NO" sz="1800" dirty="0" smtClean="0"/>
              <a:t>lyttende, empati </a:t>
            </a:r>
            <a:endParaRPr lang="nb-NO" sz="1800" dirty="0"/>
          </a:p>
        </p:txBody>
      </p:sp>
      <p:sp>
        <p:nvSpPr>
          <p:cNvPr id="5" name="Trekk ut 4"/>
          <p:cNvSpPr/>
          <p:nvPr/>
        </p:nvSpPr>
        <p:spPr>
          <a:xfrm>
            <a:off x="5580010" y="4123016"/>
            <a:ext cx="1729490" cy="1484398"/>
          </a:xfrm>
          <a:prstGeom prst="flowChartExtract">
            <a:avLst/>
          </a:prstGeom>
          <a:gradFill>
            <a:gsLst>
              <a:gs pos="0">
                <a:schemeClr val="accent1">
                  <a:shade val="45000"/>
                  <a:satMod val="155000"/>
                  <a:alpha val="12000"/>
                </a:schemeClr>
              </a:gs>
              <a:gs pos="60000">
                <a:schemeClr val="accent1">
                  <a:shade val="95000"/>
                  <a:satMod val="150000"/>
                </a:schemeClr>
              </a:gs>
              <a:gs pos="100000">
                <a:schemeClr val="accent1">
                  <a:tint val="87000"/>
                  <a:satMod val="2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TekstSylinder 5"/>
          <p:cNvSpPr txBox="1"/>
          <p:nvPr/>
        </p:nvSpPr>
        <p:spPr>
          <a:xfrm>
            <a:off x="5774716" y="3606773"/>
            <a:ext cx="1945675" cy="369332"/>
          </a:xfrm>
          <a:prstGeom prst="rect">
            <a:avLst/>
          </a:prstGeom>
          <a:noFill/>
        </p:spPr>
        <p:txBody>
          <a:bodyPr wrap="square" rtlCol="0">
            <a:spAutoFit/>
          </a:bodyPr>
          <a:lstStyle/>
          <a:p>
            <a:r>
              <a:rPr lang="nb-NO" dirty="0" smtClean="0"/>
              <a:t>Læreplanen</a:t>
            </a:r>
            <a:endParaRPr lang="nb-NO" dirty="0"/>
          </a:p>
        </p:txBody>
      </p:sp>
      <p:sp>
        <p:nvSpPr>
          <p:cNvPr id="7" name="TekstSylinder 6"/>
          <p:cNvSpPr txBox="1"/>
          <p:nvPr/>
        </p:nvSpPr>
        <p:spPr>
          <a:xfrm>
            <a:off x="4472056" y="5087636"/>
            <a:ext cx="1107954" cy="369332"/>
          </a:xfrm>
          <a:prstGeom prst="rect">
            <a:avLst/>
          </a:prstGeom>
          <a:noFill/>
        </p:spPr>
        <p:txBody>
          <a:bodyPr wrap="square" rtlCol="0">
            <a:spAutoFit/>
          </a:bodyPr>
          <a:lstStyle/>
          <a:p>
            <a:r>
              <a:rPr lang="nb-NO" dirty="0" smtClean="0"/>
              <a:t>eleven</a:t>
            </a:r>
            <a:endParaRPr lang="nb-NO" dirty="0"/>
          </a:p>
        </p:txBody>
      </p:sp>
      <p:sp>
        <p:nvSpPr>
          <p:cNvPr id="8" name="TekstSylinder 7"/>
          <p:cNvSpPr txBox="1"/>
          <p:nvPr/>
        </p:nvSpPr>
        <p:spPr>
          <a:xfrm>
            <a:off x="7449247" y="5087636"/>
            <a:ext cx="994608" cy="369332"/>
          </a:xfrm>
          <a:prstGeom prst="rect">
            <a:avLst/>
          </a:prstGeom>
          <a:noFill/>
        </p:spPr>
        <p:txBody>
          <a:bodyPr wrap="none" rtlCol="0">
            <a:spAutoFit/>
          </a:bodyPr>
          <a:lstStyle/>
          <a:p>
            <a:r>
              <a:rPr lang="nb-NO" dirty="0" smtClean="0"/>
              <a:t>Verden</a:t>
            </a:r>
            <a:endParaRPr lang="nb-NO" dirty="0"/>
          </a:p>
        </p:txBody>
      </p:sp>
    </p:spTree>
    <p:extLst>
      <p:ext uri="{BB962C8B-B14F-4D97-AF65-F5344CB8AC3E}">
        <p14:creationId xmlns:p14="http://schemas.microsoft.com/office/powerpoint/2010/main" val="82545867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Box 2"/>
          <p:cNvSpPr txBox="1">
            <a:spLocks noChangeArrowheads="1"/>
          </p:cNvSpPr>
          <p:nvPr/>
        </p:nvSpPr>
        <p:spPr bwMode="auto">
          <a:xfrm>
            <a:off x="609600" y="567419"/>
            <a:ext cx="8229600" cy="461665"/>
          </a:xfrm>
          <a:prstGeom prst="rect">
            <a:avLst/>
          </a:prstGeom>
          <a:noFill/>
          <a:ln w="9525">
            <a:noFill/>
            <a:miter lim="800000"/>
            <a:headEnd/>
            <a:tailEnd/>
          </a:ln>
        </p:spPr>
        <p:txBody>
          <a:bodyPr>
            <a:prstTxWarp prst="textNoShape">
              <a:avLst/>
            </a:prstTxWarp>
            <a:spAutoFit/>
          </a:bodyPr>
          <a:lstStyle/>
          <a:p>
            <a:r>
              <a:rPr lang="nb-NO" sz="2400" b="1" dirty="0">
                <a:latin typeface="+mj-lt"/>
                <a:ea typeface="Comic Sans MS" charset="0"/>
                <a:cs typeface="Comic Sans MS" charset="0"/>
              </a:rPr>
              <a:t>Hva skal </a:t>
            </a:r>
            <a:r>
              <a:rPr lang="nb-NO" sz="2400" b="1" dirty="0" smtClean="0">
                <a:latin typeface="+mj-lt"/>
                <a:ea typeface="Comic Sans MS" charset="0"/>
                <a:cs typeface="Comic Sans MS" charset="0"/>
              </a:rPr>
              <a:t>vurderes slik at elevene lærer mer? </a:t>
            </a:r>
            <a:endParaRPr lang="nb-NO" sz="2400" b="1" dirty="0">
              <a:latin typeface="+mj-lt"/>
              <a:ea typeface="Comic Sans MS" charset="0"/>
              <a:cs typeface="Comic Sans MS" charset="0"/>
            </a:endParaRPr>
          </a:p>
        </p:txBody>
      </p:sp>
      <p:graphicFrame>
        <p:nvGraphicFramePr>
          <p:cNvPr id="5" name="Table 4"/>
          <p:cNvGraphicFramePr>
            <a:graphicFrameLocks noGrp="1"/>
          </p:cNvGraphicFramePr>
          <p:nvPr>
            <p:extLst>
              <p:ext uri="{D42A27DB-BD31-4B8C-83A1-F6EECF244321}">
                <p14:modId xmlns:p14="http://schemas.microsoft.com/office/powerpoint/2010/main" val="627564268"/>
              </p:ext>
            </p:extLst>
          </p:nvPr>
        </p:nvGraphicFramePr>
        <p:xfrm>
          <a:off x="609600" y="1269937"/>
          <a:ext cx="7848600" cy="3798703"/>
        </p:xfrm>
        <a:graphic>
          <a:graphicData uri="http://schemas.openxmlformats.org/drawingml/2006/table">
            <a:tbl>
              <a:tblPr>
                <a:tableStyleId>{2D5ABB26-0587-4C30-8999-92F81FD0307C}</a:tableStyleId>
              </a:tblPr>
              <a:tblGrid>
                <a:gridCol w="3849688"/>
                <a:gridCol w="3998912"/>
              </a:tblGrid>
              <a:tr h="3798703">
                <a:tc>
                  <a:txBody>
                    <a:bodyPr/>
                    <a:lstStyle/>
                    <a:p>
                      <a:pPr marL="0" marR="0" lvl="0" indent="0" algn="l" defTabSz="457200" rtl="0" eaLnBrk="1" fontAlgn="base" latinLnBrk="0" hangingPunct="1">
                        <a:lnSpc>
                          <a:spcPct val="100000"/>
                        </a:lnSpc>
                        <a:spcBef>
                          <a:spcPct val="0"/>
                        </a:spcBef>
                        <a:spcAft>
                          <a:spcPct val="0"/>
                        </a:spcAft>
                        <a:buClrTx/>
                        <a:buSzTx/>
                        <a:buFont typeface="Arial" charset="0"/>
                        <a:buNone/>
                        <a:tabLst/>
                      </a:pPr>
                      <a:r>
                        <a:rPr kumimoji="0" lang="nb-NO" sz="2000" b="1" u="none" strike="noStrike" cap="none" normalizeH="0" baseline="0" dirty="0" smtClean="0">
                          <a:ln>
                            <a:noFill/>
                          </a:ln>
                          <a:effectLst/>
                          <a:latin typeface="+mn-lt"/>
                        </a:rPr>
                        <a:t>Muntlig produksjon</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nb-NO" sz="2000" b="1"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r>
                        <a:rPr kumimoji="0" lang="nb-NO" sz="1800" u="none" strike="noStrike" cap="none" normalizeH="0" baseline="0" dirty="0" smtClean="0">
                          <a:ln>
                            <a:noFill/>
                          </a:ln>
                          <a:effectLst/>
                          <a:latin typeface="+mn-lt"/>
                        </a:rPr>
                        <a:t>-----</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nb-NO" sz="2000"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Arial" charset="0"/>
                        <a:buNone/>
                        <a:tabLst/>
                      </a:pPr>
                      <a:r>
                        <a:rPr kumimoji="0" lang="nb-NO" sz="2000" b="1" u="none" strike="noStrike" cap="none" normalizeH="0" baseline="0" dirty="0" smtClean="0">
                          <a:ln>
                            <a:noFill/>
                          </a:ln>
                          <a:effectLst/>
                          <a:latin typeface="+mn-lt"/>
                        </a:rPr>
                        <a:t>Lytting</a:t>
                      </a:r>
                      <a:endParaRPr kumimoji="0" lang="en-US" sz="2000" b="1"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endParaRPr kumimoji="0" lang="nb-NO" sz="1800"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Wingdings" charset="2"/>
                        <a:buChar char="ü"/>
                        <a:tabLst/>
                        <a:defRPr/>
                      </a:pPr>
                      <a:r>
                        <a:rPr lang="nb-NO" dirty="0" smtClean="0">
                          <a:latin typeface="+mn-lt"/>
                        </a:rPr>
                        <a:t>Forstå enkle instruksjoner</a:t>
                      </a: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r>
                        <a:rPr kumimoji="0" lang="nb-NO" sz="1800" u="none" strike="noStrike" cap="none" normalizeH="0" baseline="0" dirty="0" smtClean="0">
                          <a:ln>
                            <a:noFill/>
                          </a:ln>
                          <a:effectLst/>
                          <a:latin typeface="+mn-lt"/>
                        </a:rPr>
                        <a:t>Forstå hovedinnholdet i enkle, muntlige fremstillinger om kjente emner</a:t>
                      </a:r>
                      <a:endParaRPr kumimoji="0" lang="nb-NO" sz="1800" b="0" i="0" u="none" strike="noStrike" cap="none" normalizeH="0" baseline="0" dirty="0" smtClean="0">
                        <a:ln>
                          <a:noFill/>
                        </a:ln>
                        <a:solidFill>
                          <a:srgbClr val="000000"/>
                        </a:solidFill>
                        <a:effectLst/>
                        <a:latin typeface="+mn-lt"/>
                        <a:ea typeface="ＭＳ Ｐゴシック" charset="-128"/>
                        <a:cs typeface="ＭＳ Ｐゴシック" charset="-128"/>
                      </a:endParaRPr>
                    </a:p>
                  </a:txBody>
                  <a:tcPr horzOverflow="overflow"/>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None/>
                        <a:tabLst/>
                      </a:pPr>
                      <a:r>
                        <a:rPr kumimoji="0" lang="nb-NO" sz="2000" b="1" u="none" strike="noStrike" cap="none" normalizeH="0" baseline="0" dirty="0" smtClean="0">
                          <a:ln>
                            <a:noFill/>
                          </a:ln>
                          <a:effectLst/>
                          <a:latin typeface="+mn-lt"/>
                        </a:rPr>
                        <a:t>Muntlig samhandling</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nb-NO" sz="2000" b="1"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r>
                        <a:rPr kumimoji="0" lang="nb-NO" sz="1800" u="none" strike="noStrike" cap="none" normalizeH="0" baseline="0" dirty="0" smtClean="0">
                          <a:ln>
                            <a:noFill/>
                          </a:ln>
                          <a:effectLst/>
                          <a:latin typeface="+mn-lt"/>
                        </a:rPr>
                        <a:t>Stille, svare på spørsmål</a:t>
                      </a: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r>
                        <a:rPr kumimoji="0" lang="nb-NO" sz="1800" u="none" strike="noStrike" cap="none" normalizeH="0" baseline="0" dirty="0" smtClean="0">
                          <a:ln>
                            <a:noFill/>
                          </a:ln>
                          <a:effectLst/>
                          <a:latin typeface="+mn-lt"/>
                        </a:rPr>
                        <a:t>Delta i dagligdagse samtaler</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2000"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Arial" charset="0"/>
                        <a:buNone/>
                        <a:tabLst/>
                      </a:pPr>
                      <a:r>
                        <a:rPr kumimoji="0" lang="en-US" sz="2000" b="1" u="none" strike="noStrike" cap="none" normalizeH="0" baseline="0" dirty="0" smtClean="0">
                          <a:ln>
                            <a:noFill/>
                          </a:ln>
                          <a:effectLst/>
                          <a:latin typeface="+mn-lt"/>
                        </a:rPr>
                        <a:t>L</a:t>
                      </a:r>
                      <a:r>
                        <a:rPr kumimoji="0" lang="nb-NO" sz="2000" b="1" u="none" strike="noStrike" cap="none" normalizeH="0" baseline="0" dirty="0" smtClean="0">
                          <a:ln>
                            <a:noFill/>
                          </a:ln>
                          <a:effectLst/>
                          <a:latin typeface="+mn-lt"/>
                        </a:rPr>
                        <a:t>ytte- og talestrategier</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2000" b="1" u="none" strike="noStrike" cap="none" normalizeH="0" baseline="0" dirty="0" smtClean="0">
                        <a:ln>
                          <a:noFill/>
                        </a:ln>
                        <a:effectLst/>
                        <a:latin typeface="+mn-lt"/>
                      </a:endParaRP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Kjenne</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til</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strategier</a:t>
                      </a:r>
                      <a:r>
                        <a:rPr kumimoji="0" lang="en-US" sz="1800" u="none" strike="noStrike" cap="none" normalizeH="0" baseline="0" dirty="0" smtClean="0">
                          <a:ln>
                            <a:noFill/>
                          </a:ln>
                          <a:effectLst/>
                          <a:latin typeface="+mn-lt"/>
                        </a:rPr>
                        <a:t> for </a:t>
                      </a:r>
                      <a:r>
                        <a:rPr kumimoji="0" lang="en-US" sz="1800" u="none" strike="noStrike" cap="none" normalizeH="0" baseline="0" dirty="0" err="1" smtClean="0">
                          <a:ln>
                            <a:noFill/>
                          </a:ln>
                          <a:effectLst/>
                          <a:latin typeface="+mn-lt"/>
                        </a:rPr>
                        <a:t>lytting</a:t>
                      </a:r>
                      <a:r>
                        <a:rPr kumimoji="0" lang="en-US" sz="1800" u="none" strike="noStrike" cap="none" normalizeH="0" baseline="0" dirty="0" smtClean="0">
                          <a:ln>
                            <a:noFill/>
                          </a:ln>
                          <a:effectLst/>
                          <a:latin typeface="+mn-lt"/>
                        </a:rPr>
                        <a:t>, … </a:t>
                      </a:r>
                      <a:r>
                        <a:rPr kumimoji="0" lang="en-US" sz="1800" u="none" strike="noStrike" cap="none" normalizeH="0" baseline="0" dirty="0" err="1" smtClean="0">
                          <a:ln>
                            <a:noFill/>
                          </a:ln>
                          <a:effectLst/>
                          <a:latin typeface="+mn-lt"/>
                        </a:rPr>
                        <a:t>muntlig</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bruk</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av</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språket</a:t>
                      </a:r>
                      <a:r>
                        <a:rPr kumimoji="0" lang="en-US" sz="1800" u="none" strike="noStrike" cap="none" normalizeH="0" baseline="0" dirty="0" smtClean="0">
                          <a:ln>
                            <a:noFill/>
                          </a:ln>
                          <a:effectLst/>
                          <a:latin typeface="+mn-lt"/>
                        </a:rPr>
                        <a:t>.</a:t>
                      </a:r>
                    </a:p>
                    <a:p>
                      <a:pPr marL="0" marR="0" lvl="0" indent="0" algn="l" defTabSz="457200" rtl="0" eaLnBrk="1" fontAlgn="base" latinLnBrk="0" hangingPunct="1">
                        <a:lnSpc>
                          <a:spcPct val="100000"/>
                        </a:lnSpc>
                        <a:spcBef>
                          <a:spcPct val="0"/>
                        </a:spcBef>
                        <a:spcAft>
                          <a:spcPct val="0"/>
                        </a:spcAft>
                        <a:buClrTx/>
                        <a:buSzTx/>
                        <a:buFont typeface="Wingdings" charset="2"/>
                        <a:buChar char="ü"/>
                        <a:tabLst/>
                      </a:pPr>
                      <a:r>
                        <a:rPr kumimoji="0" lang="en-US" sz="1800" u="none" strike="noStrike" cap="none" normalizeH="0" baseline="0" dirty="0" err="1" smtClean="0">
                          <a:ln>
                            <a:noFill/>
                          </a:ln>
                          <a:effectLst/>
                          <a:latin typeface="+mn-lt"/>
                        </a:rPr>
                        <a:t>Eksperimentere</a:t>
                      </a:r>
                      <a:r>
                        <a:rPr kumimoji="0" lang="en-US" sz="1800" u="none" strike="noStrike" cap="none" normalizeH="0" baseline="0" dirty="0" smtClean="0">
                          <a:ln>
                            <a:noFill/>
                          </a:ln>
                          <a:effectLst/>
                          <a:latin typeface="+mn-lt"/>
                        </a:rPr>
                        <a:t> med </a:t>
                      </a:r>
                      <a:r>
                        <a:rPr kumimoji="0" lang="en-US" sz="1800" u="none" strike="noStrike" cap="none" normalizeH="0" baseline="0" dirty="0" err="1" smtClean="0">
                          <a:ln>
                            <a:noFill/>
                          </a:ln>
                          <a:effectLst/>
                          <a:latin typeface="+mn-lt"/>
                        </a:rPr>
                        <a:t>språklyder</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og</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forskjellige</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språks</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alfabet</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og</a:t>
                      </a:r>
                      <a:r>
                        <a:rPr kumimoji="0" lang="en-US" sz="1800" u="none" strike="noStrike" cap="none" normalizeH="0" baseline="0" dirty="0" smtClean="0">
                          <a:ln>
                            <a:noFill/>
                          </a:ln>
                          <a:effectLst/>
                          <a:latin typeface="+mn-lt"/>
                        </a:rPr>
                        <a:t> </a:t>
                      </a:r>
                      <a:r>
                        <a:rPr kumimoji="0" lang="en-US" sz="1800" u="none" strike="noStrike" cap="none" normalizeH="0" baseline="0" dirty="0" err="1" smtClean="0">
                          <a:ln>
                            <a:noFill/>
                          </a:ln>
                          <a:effectLst/>
                          <a:latin typeface="+mn-lt"/>
                        </a:rPr>
                        <a:t>tegn</a:t>
                      </a:r>
                      <a:r>
                        <a:rPr kumimoji="0" lang="en-US" sz="1800" u="none" strike="noStrike" cap="none" normalizeH="0" baseline="0" dirty="0" smtClean="0">
                          <a:ln>
                            <a:noFill/>
                          </a:ln>
                          <a:effectLst/>
                          <a:latin typeface="+mn-lt"/>
                        </a:rPr>
                        <a:t>.</a:t>
                      </a:r>
                      <a:endParaRPr kumimoji="0" lang="en-US" sz="1800" b="0" i="0" u="none" strike="noStrike" cap="none" normalizeH="0" baseline="0" dirty="0" smtClean="0">
                        <a:ln>
                          <a:noFill/>
                        </a:ln>
                        <a:solidFill>
                          <a:srgbClr val="000000"/>
                        </a:solidFill>
                        <a:effectLst/>
                        <a:latin typeface="+mn-lt"/>
                        <a:ea typeface="ＭＳ Ｐゴシック" charset="-128"/>
                        <a:cs typeface="ＭＳ Ｐゴシック" charset="-128"/>
                      </a:endParaRPr>
                    </a:p>
                  </a:txBody>
                  <a:tcPr horzOverflow="overflow"/>
                </a:tc>
              </a:tr>
            </a:tbl>
          </a:graphicData>
        </a:graphic>
      </p:graphicFrame>
      <p:sp>
        <p:nvSpPr>
          <p:cNvPr id="23564" name="Slide Number Placeholder 6"/>
          <p:cNvSpPr>
            <a:spLocks noGrp="1"/>
          </p:cNvSpPr>
          <p:nvPr>
            <p:ph type="sldNum" sz="quarter" idx="12"/>
          </p:nvPr>
        </p:nvSpPr>
        <p:spPr>
          <a:noFill/>
        </p:spPr>
        <p:txBody>
          <a:bodyPr/>
          <a:lstStyle/>
          <a:p>
            <a:fld id="{BCCA4C5A-205D-6B4F-B47A-925B85BB38FB}" type="slidenum">
              <a:rPr lang="en-GB" smtClean="0"/>
              <a:pPr/>
              <a:t>15</a:t>
            </a:fld>
            <a:endParaRPr lang="en-GB" smtClean="0"/>
          </a:p>
        </p:txBody>
      </p:sp>
      <p:sp>
        <p:nvSpPr>
          <p:cNvPr id="2" name="TextBox 1"/>
          <p:cNvSpPr txBox="1"/>
          <p:nvPr/>
        </p:nvSpPr>
        <p:spPr>
          <a:xfrm>
            <a:off x="609600" y="5530095"/>
            <a:ext cx="3473366" cy="369332"/>
          </a:xfrm>
          <a:prstGeom prst="rect">
            <a:avLst/>
          </a:prstGeom>
          <a:noFill/>
        </p:spPr>
        <p:txBody>
          <a:bodyPr wrap="square" rtlCol="0">
            <a:spAutoFit/>
          </a:bodyPr>
          <a:lstStyle/>
          <a:p>
            <a:r>
              <a:rPr lang="en-US" dirty="0" err="1" smtClean="0"/>
              <a:t>Forsøkslæreplanen</a:t>
            </a:r>
            <a:endParaRPr lang="en-US" dirty="0"/>
          </a:p>
        </p:txBody>
      </p:sp>
    </p:spTree>
    <p:extLst>
      <p:ext uri="{BB962C8B-B14F-4D97-AF65-F5344CB8AC3E}">
        <p14:creationId xmlns:p14="http://schemas.microsoft.com/office/powerpoint/2010/main" val="164250413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280" y="5947128"/>
            <a:ext cx="3888760" cy="702641"/>
          </a:xfrm>
        </p:spPr>
        <p:txBody>
          <a:bodyPr/>
          <a:lstStyle/>
          <a:p>
            <a:r>
              <a:rPr lang="en-US" dirty="0" err="1" smtClean="0"/>
              <a:t>Kompetansemål</a:t>
            </a:r>
            <a:endParaRPr lang="en-US" dirty="0"/>
          </a:p>
        </p:txBody>
      </p:sp>
      <p:sp>
        <p:nvSpPr>
          <p:cNvPr id="3" name="Content Placeholder 2"/>
          <p:cNvSpPr>
            <a:spLocks noGrp="1"/>
          </p:cNvSpPr>
          <p:nvPr>
            <p:ph idx="1"/>
          </p:nvPr>
        </p:nvSpPr>
        <p:spPr>
          <a:xfrm>
            <a:off x="685800" y="314055"/>
            <a:ext cx="7772400" cy="5216040"/>
          </a:xfrm>
        </p:spPr>
        <p:txBody>
          <a:bodyPr>
            <a:normAutofit fontScale="92500" lnSpcReduction="20000"/>
          </a:bodyPr>
          <a:lstStyle/>
          <a:p>
            <a:r>
              <a:rPr lang="en-US" dirty="0" err="1" smtClean="0"/>
              <a:t>hvor</a:t>
            </a:r>
            <a:r>
              <a:rPr lang="en-US" dirty="0" smtClean="0"/>
              <a:t> </a:t>
            </a:r>
            <a:r>
              <a:rPr lang="en-US" dirty="0" err="1" smtClean="0"/>
              <a:t>forskjellige</a:t>
            </a:r>
            <a:r>
              <a:rPr lang="en-US" dirty="0" smtClean="0"/>
              <a:t> </a:t>
            </a:r>
            <a:r>
              <a:rPr lang="en-US" dirty="0" err="1" smtClean="0"/>
              <a:t>språk</a:t>
            </a:r>
            <a:r>
              <a:rPr lang="en-US" dirty="0" smtClean="0"/>
              <a:t> </a:t>
            </a:r>
            <a:r>
              <a:rPr lang="en-US" dirty="0" err="1" smtClean="0"/>
              <a:t>snakkes</a:t>
            </a:r>
            <a:endParaRPr lang="en-US" dirty="0" smtClean="0"/>
          </a:p>
          <a:p>
            <a:pPr marL="68580" indent="0">
              <a:buNone/>
            </a:pPr>
            <a:endParaRPr lang="en-US" dirty="0" smtClean="0"/>
          </a:p>
          <a:p>
            <a:r>
              <a:rPr lang="nb-NO" dirty="0" smtClean="0"/>
              <a:t>instruksjoner </a:t>
            </a:r>
            <a:endParaRPr lang="nb-NO" dirty="0"/>
          </a:p>
          <a:p>
            <a:pPr lvl="0"/>
            <a:r>
              <a:rPr lang="nb-NO" dirty="0" smtClean="0"/>
              <a:t>hilse</a:t>
            </a:r>
            <a:r>
              <a:rPr lang="nb-NO" dirty="0"/>
              <a:t>, takke og presentere seg </a:t>
            </a:r>
          </a:p>
          <a:p>
            <a:pPr lvl="0"/>
            <a:r>
              <a:rPr lang="nb-NO" dirty="0" smtClean="0"/>
              <a:t>vanlige høflighetsuttrykk </a:t>
            </a:r>
            <a:endParaRPr lang="nb-NO" dirty="0"/>
          </a:p>
          <a:p>
            <a:pPr hangingPunct="0"/>
            <a:r>
              <a:rPr lang="nb-NO" dirty="0" smtClean="0"/>
              <a:t>ord </a:t>
            </a:r>
            <a:r>
              <a:rPr lang="nb-NO" dirty="0"/>
              <a:t>og uttrykk for å få hjelp til å forstå og bli </a:t>
            </a:r>
            <a:r>
              <a:rPr lang="nb-NO" dirty="0" smtClean="0"/>
              <a:t>forstått</a:t>
            </a:r>
          </a:p>
          <a:p>
            <a:pPr hangingPunct="0"/>
            <a:endParaRPr lang="nb-NO" dirty="0"/>
          </a:p>
          <a:p>
            <a:pPr lvl="0" hangingPunct="0"/>
            <a:r>
              <a:rPr lang="nb-NO" dirty="0" smtClean="0"/>
              <a:t>ukedager</a:t>
            </a:r>
            <a:r>
              <a:rPr lang="nb-NO" dirty="0"/>
              <a:t>, måneder og årstidene</a:t>
            </a:r>
          </a:p>
          <a:p>
            <a:pPr fontAlgn="base" hangingPunct="0"/>
            <a:r>
              <a:rPr lang="nb-NO" dirty="0"/>
              <a:t>tall i praktiske situasjoner</a:t>
            </a:r>
          </a:p>
          <a:p>
            <a:pPr lvl="0" fontAlgn="base" hangingPunct="0"/>
            <a:r>
              <a:rPr lang="nb-NO" dirty="0" smtClean="0"/>
              <a:t>seg </a:t>
            </a:r>
            <a:r>
              <a:rPr lang="nb-NO" dirty="0"/>
              <a:t>selv, egenfamilie og  interesser</a:t>
            </a:r>
          </a:p>
          <a:p>
            <a:pPr fontAlgn="base" hangingPunct="0"/>
            <a:r>
              <a:rPr lang="nb-NO" dirty="0"/>
              <a:t>hverdagsliv, tradisjoner og skikker i ett eller flere land eller kulturer</a:t>
            </a:r>
          </a:p>
          <a:p>
            <a:pPr lvl="0" hangingPunct="0"/>
            <a:r>
              <a:rPr lang="nb-NO" dirty="0" smtClean="0"/>
              <a:t>kulturelle </a:t>
            </a:r>
            <a:r>
              <a:rPr lang="nb-NO" dirty="0"/>
              <a:t>og </a:t>
            </a:r>
            <a:r>
              <a:rPr lang="nb-NO" dirty="0" err="1"/>
              <a:t>interkulturelle</a:t>
            </a:r>
            <a:r>
              <a:rPr lang="nb-NO" dirty="0"/>
              <a:t> </a:t>
            </a:r>
            <a:r>
              <a:rPr lang="nb-NO" dirty="0" smtClean="0"/>
              <a:t>erfaringer</a:t>
            </a:r>
          </a:p>
          <a:p>
            <a:pPr marL="68580" lvl="0" indent="0" hangingPunct="0">
              <a:buNone/>
            </a:pPr>
            <a:endParaRPr lang="nb-NO" dirty="0"/>
          </a:p>
          <a:p>
            <a:pPr lvl="0"/>
            <a:r>
              <a:rPr lang="nn-NO" dirty="0" smtClean="0"/>
              <a:t>tekst</a:t>
            </a:r>
            <a:r>
              <a:rPr lang="nn-NO" dirty="0"/>
              <a:t>, bilde, film eller musikk </a:t>
            </a:r>
            <a:endParaRPr lang="nb-NO" dirty="0"/>
          </a:p>
          <a:p>
            <a:pPr hangingPunct="0"/>
            <a:r>
              <a:rPr lang="nb-NO" dirty="0"/>
              <a:t>kombinere ord, lyd og bilde manuelt og ved hjelp av digitale verktøy</a:t>
            </a:r>
          </a:p>
          <a:p>
            <a:pPr lvl="0" hangingPunct="0"/>
            <a:r>
              <a:rPr lang="nb-NO" dirty="0" smtClean="0"/>
              <a:t>digitale </a:t>
            </a:r>
            <a:r>
              <a:rPr lang="nb-NO" dirty="0"/>
              <a:t>verktøy til samarbeid og møte med autentisk språk</a:t>
            </a:r>
          </a:p>
          <a:p>
            <a:pPr lvl="0" hangingPunct="0"/>
            <a:endParaRPr lang="nb-NO" dirty="0"/>
          </a:p>
          <a:p>
            <a:endParaRPr lang="en-US" dirty="0"/>
          </a:p>
        </p:txBody>
      </p:sp>
      <p:sp>
        <p:nvSpPr>
          <p:cNvPr id="4" name="TextBox 3"/>
          <p:cNvSpPr txBox="1"/>
          <p:nvPr/>
        </p:nvSpPr>
        <p:spPr>
          <a:xfrm>
            <a:off x="5811697" y="832269"/>
            <a:ext cx="1958228" cy="369332"/>
          </a:xfrm>
          <a:prstGeom prst="rect">
            <a:avLst/>
          </a:prstGeom>
          <a:noFill/>
        </p:spPr>
        <p:txBody>
          <a:bodyPr wrap="square" rtlCol="0">
            <a:spAutoFit/>
          </a:bodyPr>
          <a:lstStyle/>
          <a:p>
            <a:r>
              <a:rPr lang="en-US" dirty="0" err="1" smtClean="0"/>
              <a:t>Kunnskaper</a:t>
            </a:r>
            <a:endParaRPr lang="en-US" dirty="0"/>
          </a:p>
        </p:txBody>
      </p:sp>
      <p:sp>
        <p:nvSpPr>
          <p:cNvPr id="5" name="TextBox 4"/>
          <p:cNvSpPr txBox="1"/>
          <p:nvPr/>
        </p:nvSpPr>
        <p:spPr>
          <a:xfrm>
            <a:off x="6240519" y="1201601"/>
            <a:ext cx="1529406" cy="382327"/>
          </a:xfrm>
          <a:prstGeom prst="rect">
            <a:avLst/>
          </a:prstGeom>
          <a:noFill/>
        </p:spPr>
        <p:txBody>
          <a:bodyPr wrap="square" rtlCol="0">
            <a:spAutoFit/>
          </a:bodyPr>
          <a:lstStyle/>
          <a:p>
            <a:r>
              <a:rPr lang="en-US" dirty="0" err="1" smtClean="0"/>
              <a:t>Ferdigheter</a:t>
            </a:r>
            <a:endParaRPr lang="en-US" dirty="0"/>
          </a:p>
        </p:txBody>
      </p:sp>
      <p:sp>
        <p:nvSpPr>
          <p:cNvPr id="8" name="Arc 7"/>
          <p:cNvSpPr/>
          <p:nvPr/>
        </p:nvSpPr>
        <p:spPr>
          <a:xfrm flipV="1">
            <a:off x="5202709" y="436945"/>
            <a:ext cx="2567216" cy="1461037"/>
          </a:xfrm>
          <a:prstGeom prst="arc">
            <a:avLst>
              <a:gd name="adj1" fmla="val 7467747"/>
              <a:gd name="adj2" fmla="val 2142407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8338331" y="4847366"/>
            <a:ext cx="805669" cy="369332"/>
          </a:xfrm>
          <a:prstGeom prst="rect">
            <a:avLst/>
          </a:prstGeom>
          <a:noFill/>
        </p:spPr>
        <p:txBody>
          <a:bodyPr wrap="square" rtlCol="0">
            <a:spAutoFit/>
          </a:bodyPr>
          <a:lstStyle/>
          <a:p>
            <a:r>
              <a:rPr lang="en-US" dirty="0" smtClean="0"/>
              <a:t>IKT</a:t>
            </a:r>
            <a:endParaRPr lang="en-US" dirty="0"/>
          </a:p>
        </p:txBody>
      </p:sp>
      <p:sp>
        <p:nvSpPr>
          <p:cNvPr id="10" name="TextBox 9"/>
          <p:cNvSpPr txBox="1"/>
          <p:nvPr/>
        </p:nvSpPr>
        <p:spPr>
          <a:xfrm>
            <a:off x="7150311" y="436945"/>
            <a:ext cx="1188020" cy="369332"/>
          </a:xfrm>
          <a:prstGeom prst="rect">
            <a:avLst/>
          </a:prstGeom>
          <a:noFill/>
        </p:spPr>
        <p:txBody>
          <a:bodyPr wrap="square" rtlCol="0">
            <a:spAutoFit/>
          </a:bodyPr>
          <a:lstStyle/>
          <a:p>
            <a:r>
              <a:rPr lang="en-US" dirty="0" err="1" smtClean="0"/>
              <a:t>Dialogen</a:t>
            </a:r>
            <a:endParaRPr lang="en-US" dirty="0"/>
          </a:p>
        </p:txBody>
      </p:sp>
    </p:spTree>
    <p:extLst>
      <p:ext uri="{BB962C8B-B14F-4D97-AF65-F5344CB8AC3E}">
        <p14:creationId xmlns:p14="http://schemas.microsoft.com/office/powerpoint/2010/main" val="188360140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nb-NO" dirty="0" smtClean="0">
                <a:latin typeface="+mn-lt"/>
              </a:rPr>
              <a:t>Lo6 Muntlig innhold</a:t>
            </a:r>
          </a:p>
        </p:txBody>
      </p:sp>
      <p:sp>
        <p:nvSpPr>
          <p:cNvPr id="22531" name="Slide Number Placeholder 2"/>
          <p:cNvSpPr>
            <a:spLocks noGrp="1"/>
          </p:cNvSpPr>
          <p:nvPr>
            <p:ph type="sldNum" sz="quarter" idx="12"/>
          </p:nvPr>
        </p:nvSpPr>
        <p:spPr>
          <a:noFill/>
        </p:spPr>
        <p:txBody>
          <a:bodyPr/>
          <a:lstStyle/>
          <a:p>
            <a:fld id="{1B86F4BA-60CA-D243-98B5-AC4E104EBB3D}" type="slidenum">
              <a:rPr lang="en-GB" smtClean="0"/>
              <a:pPr/>
              <a:t>17</a:t>
            </a:fld>
            <a:endParaRPr lang="en-GB" smtClean="0"/>
          </a:p>
        </p:txBody>
      </p:sp>
      <p:sp>
        <p:nvSpPr>
          <p:cNvPr id="4" name="TextBox 3"/>
          <p:cNvSpPr txBox="1"/>
          <p:nvPr/>
        </p:nvSpPr>
        <p:spPr>
          <a:xfrm>
            <a:off x="1066800" y="1704715"/>
            <a:ext cx="7086600" cy="2862323"/>
          </a:xfrm>
          <a:prstGeom prst="rect">
            <a:avLst/>
          </a:prstGeom>
          <a:solidFill>
            <a:schemeClr val="bg1">
              <a:lumMod val="85000"/>
              <a:alpha val="96000"/>
            </a:schemeClr>
          </a:solidFill>
          <a:ln>
            <a:solidFill>
              <a:schemeClr val="tx1"/>
            </a:solidFill>
          </a:ln>
        </p:spPr>
        <p:txBody>
          <a:bodyPr wrap="square">
            <a:prstTxWarp prst="textNoShape">
              <a:avLst/>
            </a:prstTxWarp>
            <a:spAutoFit/>
          </a:bodyPr>
          <a:lstStyle/>
          <a:p>
            <a:pPr>
              <a:defRPr/>
            </a:pPr>
            <a:r>
              <a:rPr lang="nb-NO" dirty="0">
                <a:latin typeface="Comic Sans MS" charset="0"/>
                <a:ea typeface="Comic Sans MS" charset="0"/>
                <a:cs typeface="Comic Sans MS" charset="0"/>
              </a:rPr>
              <a:t>Dagligliv</a:t>
            </a:r>
          </a:p>
          <a:p>
            <a:pPr>
              <a:defRPr/>
            </a:pPr>
            <a:r>
              <a:rPr lang="nb-NO" dirty="0">
                <a:latin typeface="Comic Sans MS" charset="0"/>
                <a:ea typeface="Comic Sans MS" charset="0"/>
                <a:cs typeface="Comic Sans MS" charset="0"/>
              </a:rPr>
              <a:t>Personer</a:t>
            </a:r>
          </a:p>
          <a:p>
            <a:pPr>
              <a:defRPr/>
            </a:pPr>
            <a:r>
              <a:rPr lang="nb-NO" dirty="0">
                <a:latin typeface="Comic Sans MS" charset="0"/>
                <a:ea typeface="Comic Sans MS" charset="0"/>
                <a:cs typeface="Comic Sans MS" charset="0"/>
              </a:rPr>
              <a:t>Aktuelle hendelser</a:t>
            </a:r>
          </a:p>
          <a:p>
            <a:pPr>
              <a:defRPr/>
            </a:pPr>
            <a:r>
              <a:rPr lang="nb-NO" dirty="0">
                <a:latin typeface="Comic Sans MS" charset="0"/>
                <a:ea typeface="Comic Sans MS" charset="0"/>
                <a:cs typeface="Comic Sans MS" charset="0"/>
              </a:rPr>
              <a:t>Tradisjoner</a:t>
            </a:r>
          </a:p>
          <a:p>
            <a:pPr>
              <a:defRPr/>
            </a:pPr>
            <a:r>
              <a:rPr lang="nb-NO" dirty="0">
                <a:latin typeface="Comic Sans MS" charset="0"/>
                <a:ea typeface="Comic Sans MS" charset="0"/>
                <a:cs typeface="Comic Sans MS" charset="0"/>
              </a:rPr>
              <a:t>Skikker</a:t>
            </a:r>
          </a:p>
          <a:p>
            <a:pPr>
              <a:defRPr/>
            </a:pPr>
            <a:r>
              <a:rPr lang="nb-NO" dirty="0">
                <a:latin typeface="Comic Sans MS" charset="0"/>
                <a:ea typeface="Comic Sans MS" charset="0"/>
                <a:cs typeface="Comic Sans MS" charset="0"/>
              </a:rPr>
              <a:t>Levemåter</a:t>
            </a:r>
          </a:p>
          <a:p>
            <a:pPr>
              <a:defRPr/>
            </a:pPr>
            <a:r>
              <a:rPr lang="nb-NO" dirty="0">
                <a:latin typeface="Comic Sans MS" charset="0"/>
                <a:ea typeface="Comic Sans MS" charset="0"/>
                <a:cs typeface="Comic Sans MS" charset="0"/>
              </a:rPr>
              <a:t>Språk</a:t>
            </a:r>
          </a:p>
          <a:p>
            <a:pPr>
              <a:defRPr/>
            </a:pPr>
            <a:r>
              <a:rPr lang="nb-NO" dirty="0">
                <a:latin typeface="Comic Sans MS" charset="0"/>
                <a:ea typeface="Comic Sans MS" charset="0"/>
                <a:cs typeface="Comic Sans MS" charset="0"/>
              </a:rPr>
              <a:t>Geografi</a:t>
            </a:r>
          </a:p>
          <a:p>
            <a:pPr>
              <a:defRPr/>
            </a:pPr>
            <a:r>
              <a:rPr lang="nb-NO" dirty="0" err="1">
                <a:latin typeface="Comic Sans MS" charset="0"/>
                <a:ea typeface="Comic Sans MS" charset="0"/>
                <a:cs typeface="Comic Sans MS" charset="0"/>
              </a:rPr>
              <a:t>Opplevelser</a:t>
            </a:r>
            <a:endParaRPr lang="nb-NO" dirty="0">
              <a:latin typeface="Comic Sans MS" charset="0"/>
              <a:ea typeface="Comic Sans MS" charset="0"/>
              <a:cs typeface="Comic Sans MS" charset="0"/>
            </a:endParaRPr>
          </a:p>
          <a:p>
            <a:pPr algn="r">
              <a:defRPr/>
            </a:pPr>
            <a:r>
              <a:rPr lang="nb-NO" dirty="0">
                <a:latin typeface="Comic Sans MS" charset="0"/>
                <a:ea typeface="Comic Sans MS" charset="0"/>
                <a:cs typeface="Comic Sans MS" charset="0"/>
              </a:rPr>
              <a:t>Fremmedspråk Nivå 1</a:t>
            </a:r>
          </a:p>
        </p:txBody>
      </p:sp>
      <p:sp>
        <p:nvSpPr>
          <p:cNvPr id="6" name="TekstSylinder 5"/>
          <p:cNvSpPr txBox="1"/>
          <p:nvPr/>
        </p:nvSpPr>
        <p:spPr>
          <a:xfrm>
            <a:off x="1066800" y="1081028"/>
            <a:ext cx="4540529" cy="369332"/>
          </a:xfrm>
          <a:prstGeom prst="rect">
            <a:avLst/>
          </a:prstGeom>
          <a:noFill/>
        </p:spPr>
        <p:txBody>
          <a:bodyPr wrap="square" rtlCol="0">
            <a:spAutoFit/>
          </a:bodyPr>
          <a:lstStyle/>
          <a:p>
            <a:r>
              <a:rPr lang="nb-NO" dirty="0" smtClean="0"/>
              <a:t>Læreplanens kompetansemål</a:t>
            </a:r>
            <a:endParaRPr lang="nb-NO" dirty="0"/>
          </a:p>
        </p:txBody>
      </p:sp>
      <p:sp>
        <p:nvSpPr>
          <p:cNvPr id="7" name="TekstSylinder 6"/>
          <p:cNvSpPr txBox="1"/>
          <p:nvPr/>
        </p:nvSpPr>
        <p:spPr>
          <a:xfrm rot="1446103">
            <a:off x="4634493" y="2317263"/>
            <a:ext cx="3256305" cy="1200329"/>
          </a:xfrm>
          <a:prstGeom prst="rect">
            <a:avLst/>
          </a:prstGeom>
          <a:noFill/>
        </p:spPr>
        <p:txBody>
          <a:bodyPr wrap="square" rtlCol="0">
            <a:spAutoFit/>
          </a:bodyPr>
          <a:lstStyle/>
          <a:p>
            <a:r>
              <a:rPr lang="nb-NO" dirty="0" err="1" smtClean="0"/>
              <a:t>Savoir</a:t>
            </a:r>
            <a:endParaRPr lang="nb-NO" dirty="0" smtClean="0"/>
          </a:p>
          <a:p>
            <a:r>
              <a:rPr lang="nb-NO" dirty="0" err="1" smtClean="0"/>
              <a:t>Savoir</a:t>
            </a:r>
            <a:r>
              <a:rPr lang="nb-NO" dirty="0" smtClean="0"/>
              <a:t> </a:t>
            </a:r>
            <a:r>
              <a:rPr lang="nb-NO" dirty="0" err="1" smtClean="0"/>
              <a:t>faire</a:t>
            </a:r>
            <a:endParaRPr lang="nb-NO" dirty="0" smtClean="0"/>
          </a:p>
          <a:p>
            <a:r>
              <a:rPr lang="nb-NO" dirty="0" err="1" smtClean="0"/>
              <a:t>Savoir-être</a:t>
            </a:r>
            <a:endParaRPr lang="nb-NO" dirty="0" smtClean="0"/>
          </a:p>
          <a:p>
            <a:r>
              <a:rPr lang="nb-NO" dirty="0" err="1" smtClean="0"/>
              <a:t>Savoir</a:t>
            </a:r>
            <a:r>
              <a:rPr lang="nb-NO" dirty="0" smtClean="0"/>
              <a:t> </a:t>
            </a:r>
            <a:r>
              <a:rPr lang="nb-NO" dirty="0" err="1" smtClean="0"/>
              <a:t>apprendre</a:t>
            </a:r>
            <a:endParaRPr lang="nb-NO" dirty="0"/>
          </a:p>
        </p:txBody>
      </p:sp>
    </p:spTree>
    <p:extLst>
      <p:ext uri="{BB962C8B-B14F-4D97-AF65-F5344CB8AC3E}">
        <p14:creationId xmlns:p14="http://schemas.microsoft.com/office/powerpoint/2010/main" val="30021524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normAutofit/>
          </a:bodyPr>
          <a:lstStyle/>
          <a:p>
            <a:pPr algn="l"/>
            <a:r>
              <a:rPr lang="nb-NO" sz="2800" dirty="0" smtClean="0">
                <a:latin typeface="Comic Sans MS" charset="0"/>
              </a:rPr>
              <a:t>Muntlige sjangre </a:t>
            </a:r>
            <a:br>
              <a:rPr lang="nb-NO" sz="2800" dirty="0" smtClean="0">
                <a:latin typeface="Comic Sans MS" charset="0"/>
              </a:rPr>
            </a:br>
            <a:endParaRPr lang="nb-NO" sz="1800" dirty="0" smtClean="0">
              <a:latin typeface="Comic Sans MS" charset="0"/>
            </a:endParaRPr>
          </a:p>
        </p:txBody>
      </p:sp>
      <p:sp>
        <p:nvSpPr>
          <p:cNvPr id="52227" name="Content Placeholder 2"/>
          <p:cNvSpPr>
            <a:spLocks noGrp="1"/>
          </p:cNvSpPr>
          <p:nvPr>
            <p:ph idx="1"/>
          </p:nvPr>
        </p:nvSpPr>
        <p:spPr>
          <a:xfrm>
            <a:off x="1320008" y="1200572"/>
            <a:ext cx="4415262" cy="4114800"/>
          </a:xfrm>
        </p:spPr>
        <p:txBody>
          <a:bodyPr>
            <a:normAutofit/>
          </a:bodyPr>
          <a:lstStyle/>
          <a:p>
            <a:pPr>
              <a:buFont typeface="Wingdings" charset="2"/>
              <a:buChar char="ü"/>
            </a:pPr>
            <a:r>
              <a:rPr lang="nb-NO" sz="2400" b="1" u="sng" dirty="0" smtClean="0">
                <a:latin typeface="Comic Sans MS" charset="0"/>
                <a:ea typeface="Comic Sans MS" charset="0"/>
                <a:cs typeface="Comic Sans MS" charset="0"/>
              </a:rPr>
              <a:t>Dialog </a:t>
            </a:r>
            <a:r>
              <a:rPr lang="nb-NO" sz="2400" dirty="0" smtClean="0">
                <a:latin typeface="Comic Sans MS" charset="0"/>
                <a:ea typeface="Comic Sans MS" charset="0"/>
                <a:cs typeface="Comic Sans MS" charset="0"/>
              </a:rPr>
              <a:t>(skikker)</a:t>
            </a:r>
          </a:p>
          <a:p>
            <a:pPr>
              <a:buFont typeface="Wingdings" charset="2"/>
              <a:buChar char="ü"/>
            </a:pPr>
            <a:r>
              <a:rPr lang="nb-NO" sz="2400" u="sng" dirty="0" smtClean="0">
                <a:latin typeface="Comic Sans MS" charset="0"/>
                <a:ea typeface="Comic Sans MS" charset="0"/>
                <a:cs typeface="Comic Sans MS" charset="0"/>
              </a:rPr>
              <a:t>Instrukser</a:t>
            </a:r>
          </a:p>
          <a:p>
            <a:pPr>
              <a:buFont typeface="Wingdings" charset="2"/>
              <a:buChar char="ü"/>
            </a:pPr>
            <a:r>
              <a:rPr lang="nb-NO" sz="2400" dirty="0" smtClean="0">
                <a:latin typeface="Comic Sans MS" charset="0"/>
                <a:ea typeface="Comic Sans MS" charset="0"/>
                <a:cs typeface="Comic Sans MS" charset="0"/>
              </a:rPr>
              <a:t>Eventyr (tradisjoner)</a:t>
            </a:r>
          </a:p>
          <a:p>
            <a:pPr>
              <a:buFont typeface="Wingdings" charset="2"/>
              <a:buChar char="ü"/>
            </a:pPr>
            <a:r>
              <a:rPr lang="nb-NO" sz="2400" dirty="0" smtClean="0">
                <a:latin typeface="Comic Sans MS" charset="0"/>
                <a:ea typeface="Comic Sans MS" charset="0"/>
                <a:cs typeface="Comic Sans MS" charset="0"/>
              </a:rPr>
              <a:t>Anekdoter (tradisjoner)</a:t>
            </a:r>
          </a:p>
          <a:p>
            <a:pPr>
              <a:buFont typeface="Wingdings" charset="2"/>
              <a:buChar char="ü"/>
            </a:pPr>
            <a:r>
              <a:rPr lang="nb-NO" sz="2400" dirty="0" smtClean="0">
                <a:latin typeface="Comic Sans MS" charset="0"/>
                <a:ea typeface="Comic Sans MS" charset="0"/>
                <a:cs typeface="Comic Sans MS" charset="0"/>
              </a:rPr>
              <a:t>Sang, rim, regler </a:t>
            </a:r>
          </a:p>
          <a:p>
            <a:pPr>
              <a:buFont typeface="Wingdings" charset="2"/>
              <a:buChar char="ü"/>
            </a:pPr>
            <a:r>
              <a:rPr lang="nb-NO" sz="2400" dirty="0" smtClean="0">
                <a:latin typeface="Comic Sans MS" charset="0"/>
                <a:ea typeface="Comic Sans MS" charset="0"/>
                <a:cs typeface="Comic Sans MS" charset="0"/>
              </a:rPr>
              <a:t>Film</a:t>
            </a:r>
          </a:p>
          <a:p>
            <a:pPr>
              <a:buFont typeface="Wingdings" charset="2"/>
              <a:buChar char="ü"/>
            </a:pPr>
            <a:r>
              <a:rPr lang="nb-NO" sz="2400" dirty="0" smtClean="0">
                <a:latin typeface="Comic Sans MS" charset="0"/>
                <a:ea typeface="Comic Sans MS" charset="0"/>
                <a:cs typeface="Comic Sans MS" charset="0"/>
              </a:rPr>
              <a:t>Nettsamtaler</a:t>
            </a:r>
          </a:p>
          <a:p>
            <a:pPr>
              <a:buFont typeface="Wingdings" charset="2"/>
              <a:buChar char="ü"/>
            </a:pPr>
            <a:r>
              <a:rPr lang="nb-NO" sz="2400" dirty="0" smtClean="0">
                <a:latin typeface="Comic Sans MS" charset="0"/>
                <a:ea typeface="Comic Sans MS" charset="0"/>
                <a:cs typeface="Comic Sans MS" charset="0"/>
              </a:rPr>
              <a:t>Spill, leker (skikker, tradisjoner)</a:t>
            </a:r>
          </a:p>
          <a:p>
            <a:pPr>
              <a:buFont typeface="Wingdings" charset="2"/>
              <a:buChar char="ü"/>
            </a:pPr>
            <a:endParaRPr lang="nb-NO" sz="2000" dirty="0" smtClean="0">
              <a:latin typeface="Comic Sans MS" charset="0"/>
              <a:ea typeface="Comic Sans MS" charset="0"/>
              <a:cs typeface="Comic Sans MS" charset="0"/>
            </a:endParaRPr>
          </a:p>
          <a:p>
            <a:pPr>
              <a:buFontTx/>
              <a:buNone/>
            </a:pPr>
            <a:endParaRPr lang="nb-NO" dirty="0">
              <a:latin typeface="Comic Sans MS" charset="0"/>
            </a:endParaRPr>
          </a:p>
        </p:txBody>
      </p:sp>
      <p:sp>
        <p:nvSpPr>
          <p:cNvPr id="52228" name="Slide Number Placeholder 3"/>
          <p:cNvSpPr>
            <a:spLocks noGrp="1"/>
          </p:cNvSpPr>
          <p:nvPr>
            <p:ph type="sldNum" sz="quarter" idx="12"/>
          </p:nvPr>
        </p:nvSpPr>
        <p:spPr>
          <a:noFill/>
        </p:spPr>
        <p:txBody>
          <a:bodyPr/>
          <a:lstStyle/>
          <a:p>
            <a:fld id="{738EE354-0177-6C49-BF6C-DA54489F56A0}" type="slidenum">
              <a:rPr lang="en-GB" smtClean="0"/>
              <a:pPr/>
              <a:t>18</a:t>
            </a:fld>
            <a:endParaRPr lang="en-GB" smtClean="0"/>
          </a:p>
        </p:txBody>
      </p:sp>
      <p:sp>
        <p:nvSpPr>
          <p:cNvPr id="5" name="Rektangel 5"/>
          <p:cNvSpPr/>
          <p:nvPr/>
        </p:nvSpPr>
        <p:spPr>
          <a:xfrm>
            <a:off x="6172200" y="1467313"/>
            <a:ext cx="2286000" cy="923330"/>
          </a:xfrm>
          <a:prstGeom prst="rect">
            <a:avLst/>
          </a:prstGeom>
        </p:spPr>
        <p:txBody>
          <a:bodyPr>
            <a:spAutoFit/>
          </a:bodyPr>
          <a:lstStyle/>
          <a:p>
            <a:r>
              <a:rPr lang="nb-NO" b="1" dirty="0">
                <a:solidFill>
                  <a:schemeClr val="accent5">
                    <a:lumMod val="60000"/>
                    <a:lumOff val="40000"/>
                  </a:schemeClr>
                </a:solidFill>
                <a:effectLst>
                  <a:outerShdw blurRad="53975" dist="22860" dir="5400000" algn="tl" rotWithShape="0">
                    <a:srgbClr val="000000">
                      <a:alpha val="55000"/>
                    </a:srgbClr>
                  </a:outerShdw>
                </a:effectLst>
                <a:ea typeface="+mj-ea"/>
                <a:cs typeface="+mj-cs"/>
              </a:rPr>
              <a:t>Hva skiller muntlig språk fra skriftlig språk? </a:t>
            </a:r>
            <a:endParaRPr lang="nb-NO" dirty="0">
              <a:solidFill>
                <a:schemeClr val="accent5">
                  <a:lumMod val="60000"/>
                  <a:lumOff val="40000"/>
                </a:schemeClr>
              </a:solidFill>
            </a:endParaRPr>
          </a:p>
        </p:txBody>
      </p:sp>
    </p:spTree>
    <p:extLst>
      <p:ext uri="{BB962C8B-B14F-4D97-AF65-F5344CB8AC3E}">
        <p14:creationId xmlns:p14="http://schemas.microsoft.com/office/powerpoint/2010/main" val="215755268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p:cNvSpPr>
            <a:spLocks noGrp="1"/>
          </p:cNvSpPr>
          <p:nvPr>
            <p:ph type="title"/>
          </p:nvPr>
        </p:nvSpPr>
        <p:spPr/>
        <p:txBody>
          <a:bodyPr/>
          <a:lstStyle/>
          <a:p>
            <a:r>
              <a:rPr lang="nb-NO" dirty="0" smtClean="0"/>
              <a:t>Metodiske tilnærminger</a:t>
            </a:r>
            <a:endParaRPr lang="nb-NO" dirty="0"/>
          </a:p>
        </p:txBody>
      </p:sp>
      <p:sp>
        <p:nvSpPr>
          <p:cNvPr id="6" name="Plassholder for tekst 5"/>
          <p:cNvSpPr>
            <a:spLocks noGrp="1"/>
          </p:cNvSpPr>
          <p:nvPr>
            <p:ph type="body" sz="half" idx="2"/>
          </p:nvPr>
        </p:nvSpPr>
        <p:spPr>
          <a:xfrm>
            <a:off x="6446520" y="533400"/>
            <a:ext cx="2240280" cy="4211480"/>
          </a:xfrm>
        </p:spPr>
        <p:txBody>
          <a:bodyPr/>
          <a:lstStyle/>
          <a:p>
            <a:r>
              <a:rPr lang="nb-NO" dirty="0" smtClean="0"/>
              <a:t>Hvor mange metoder har du i bakholdet?</a:t>
            </a:r>
          </a:p>
          <a:p>
            <a:endParaRPr lang="nb-NO" dirty="0" smtClean="0"/>
          </a:p>
          <a:p>
            <a:r>
              <a:rPr lang="nb-NO" dirty="0" smtClean="0"/>
              <a:t>Ser du når du bør endre til en ny metode eller variere undervisningen?</a:t>
            </a:r>
          </a:p>
          <a:p>
            <a:endParaRPr lang="nb-NO" dirty="0" smtClean="0"/>
          </a:p>
          <a:p>
            <a:r>
              <a:rPr lang="nb-NO" dirty="0" smtClean="0"/>
              <a:t>Ekspertlærere ser hva som  må gjøres før det oppstår en </a:t>
            </a:r>
            <a:r>
              <a:rPr lang="nb-NO" i="1" dirty="0" smtClean="0"/>
              <a:t>situasjon</a:t>
            </a:r>
            <a:r>
              <a:rPr lang="nb-NO" dirty="0" smtClean="0"/>
              <a:t> og de har et </a:t>
            </a:r>
            <a:r>
              <a:rPr lang="nb-NO" i="1" dirty="0" smtClean="0"/>
              <a:t>handlingsrepertoar</a:t>
            </a:r>
            <a:r>
              <a:rPr lang="nb-NO" dirty="0" smtClean="0"/>
              <a:t>. </a:t>
            </a:r>
            <a:endParaRPr lang="nb-NO" dirty="0"/>
          </a:p>
        </p:txBody>
      </p:sp>
      <p:pic>
        <p:nvPicPr>
          <p:cNvPr id="7" name="Plassholder for bilde 6" descr="DSC05594.jpg"/>
          <p:cNvPicPr>
            <a:picLocks noGrp="1" noChangeAspect="1"/>
          </p:cNvPicPr>
          <p:nvPr>
            <p:ph type="pic" idx="1"/>
          </p:nvPr>
        </p:nvPicPr>
        <p:blipFill>
          <a:blip r:embed="rId3"/>
          <a:srcRect l="-1165" r="-1165"/>
          <a:stretch>
            <a:fillRect/>
          </a:stretch>
        </p:blipFill>
        <p:spPr>
          <a:xfrm rot="5400000">
            <a:off x="1048442" y="1467044"/>
            <a:ext cx="3782792" cy="2772880"/>
          </a:xfrm>
          <a:prstGeom prst="snipRoundRect">
            <a:avLst>
              <a:gd name="adj1" fmla="val 1040"/>
              <a:gd name="adj2" fmla="val 0"/>
            </a:avLst>
          </a:prstGeom>
          <a:effectLst>
            <a:outerShdw blurRad="50800" dist="38100" dir="2700000" sx="102000" sy="102000" algn="tl" rotWithShape="0">
              <a:srgbClr val="000000">
                <a:alpha val="43000"/>
              </a:srgbClr>
            </a:outerShdw>
          </a:effectLst>
        </p:spPr>
      </p:pic>
    </p:spTree>
    <p:extLst>
      <p:ext uri="{BB962C8B-B14F-4D97-AF65-F5344CB8AC3E}">
        <p14:creationId xmlns:p14="http://schemas.microsoft.com/office/powerpoint/2010/main" val="21766547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TextBox 6"/>
          <p:cNvSpPr txBox="1"/>
          <p:nvPr/>
        </p:nvSpPr>
        <p:spPr>
          <a:xfrm>
            <a:off x="942223" y="1327526"/>
            <a:ext cx="7737354" cy="3816430"/>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dirty="0" err="1" smtClean="0">
                <a:effectLst>
                  <a:outerShdw blurRad="38100" dist="38100" dir="2700000" algn="tl">
                    <a:srgbClr val="DDDDDD"/>
                  </a:outerShdw>
                </a:effectLst>
                <a:latin typeface="+mn-lt"/>
              </a:rPr>
              <a:t>Når</a:t>
            </a:r>
            <a:r>
              <a:rPr lang="en-US" sz="2800" dirty="0" smtClean="0">
                <a:effectLst>
                  <a:outerShdw blurRad="38100" dist="38100" dir="2700000" algn="tl">
                    <a:srgbClr val="DDDDDD"/>
                  </a:outerShdw>
                </a:effectLst>
                <a:latin typeface="+mn-lt"/>
              </a:rPr>
              <a:t> vi </a:t>
            </a:r>
            <a:r>
              <a:rPr lang="en-US" sz="2800" dirty="0" err="1" smtClean="0">
                <a:effectLst>
                  <a:outerShdw blurRad="38100" dist="38100" dir="2700000" algn="tl">
                    <a:srgbClr val="DDDDDD"/>
                  </a:outerShdw>
                </a:effectLst>
                <a:latin typeface="+mn-lt"/>
              </a:rPr>
              <a:t>kommuniserer</a:t>
            </a:r>
            <a:r>
              <a:rPr lang="en-US" sz="2800" dirty="0" smtClean="0">
                <a:effectLst>
                  <a:outerShdw blurRad="38100" dist="38100" dir="2700000" algn="tl">
                    <a:srgbClr val="DDDDDD"/>
                  </a:outerShdw>
                </a:effectLst>
                <a:latin typeface="+mn-lt"/>
              </a:rPr>
              <a:t>:</a:t>
            </a:r>
          </a:p>
          <a:p>
            <a:endParaRPr lang="en-US" sz="2800" dirty="0">
              <a:effectLst>
                <a:outerShdw blurRad="38100" dist="38100" dir="2700000" algn="tl">
                  <a:srgbClr val="DDDDDD"/>
                </a:outerShdw>
              </a:effectLst>
              <a:latin typeface="+mn-lt"/>
            </a:endParaRPr>
          </a:p>
          <a:p>
            <a:r>
              <a:rPr lang="en-US" sz="2800" dirty="0">
                <a:effectLst>
                  <a:outerShdw blurRad="38100" dist="38100" dir="2700000" algn="tl">
                    <a:srgbClr val="DDDDDD"/>
                  </a:outerShdw>
                </a:effectLst>
                <a:latin typeface="+mn-lt"/>
              </a:rPr>
              <a:t>45% </a:t>
            </a:r>
            <a:r>
              <a:rPr lang="en-US" sz="2800" dirty="0" err="1" smtClean="0">
                <a:effectLst>
                  <a:outerShdw blurRad="38100" dist="38100" dir="2700000" algn="tl">
                    <a:srgbClr val="DDDDDD"/>
                  </a:outerShdw>
                </a:effectLst>
                <a:latin typeface="+mn-lt"/>
              </a:rPr>
              <a:t>lytting</a:t>
            </a:r>
            <a:endParaRPr lang="en-US" sz="2800" dirty="0">
              <a:effectLst>
                <a:outerShdw blurRad="38100" dist="38100" dir="2700000" algn="tl">
                  <a:srgbClr val="DDDDDD"/>
                </a:outerShdw>
              </a:effectLst>
              <a:latin typeface="+mn-lt"/>
            </a:endParaRPr>
          </a:p>
          <a:p>
            <a:r>
              <a:rPr lang="en-US" sz="2800" dirty="0">
                <a:effectLst>
                  <a:outerShdw blurRad="38100" dist="38100" dir="2700000" algn="tl">
                    <a:srgbClr val="DDDDDD"/>
                  </a:outerShdw>
                </a:effectLst>
                <a:latin typeface="+mn-lt"/>
              </a:rPr>
              <a:t>30% </a:t>
            </a:r>
            <a:r>
              <a:rPr lang="en-US" sz="2800" dirty="0" err="1" smtClean="0">
                <a:effectLst>
                  <a:outerShdw blurRad="38100" dist="38100" dir="2700000" algn="tl">
                    <a:srgbClr val="DDDDDD"/>
                  </a:outerShdw>
                </a:effectLst>
                <a:latin typeface="+mn-lt"/>
              </a:rPr>
              <a:t>snakking</a:t>
            </a:r>
            <a:endParaRPr lang="en-US" sz="2800" dirty="0">
              <a:effectLst>
                <a:outerShdw blurRad="38100" dist="38100" dir="2700000" algn="tl">
                  <a:srgbClr val="DDDDDD"/>
                </a:outerShdw>
              </a:effectLst>
              <a:latin typeface="+mn-lt"/>
            </a:endParaRPr>
          </a:p>
          <a:p>
            <a:r>
              <a:rPr lang="en-US" sz="2800" dirty="0">
                <a:effectLst>
                  <a:outerShdw blurRad="38100" dist="38100" dir="2700000" algn="tl">
                    <a:srgbClr val="DDDDDD"/>
                  </a:outerShdw>
                </a:effectLst>
                <a:latin typeface="+mn-lt"/>
              </a:rPr>
              <a:t>16% </a:t>
            </a:r>
            <a:r>
              <a:rPr lang="en-US" sz="2800" dirty="0" err="1" smtClean="0">
                <a:effectLst>
                  <a:outerShdw blurRad="38100" dist="38100" dir="2700000" algn="tl">
                    <a:srgbClr val="DDDDDD"/>
                  </a:outerShdw>
                </a:effectLst>
                <a:latin typeface="+mn-lt"/>
              </a:rPr>
              <a:t>lesing</a:t>
            </a:r>
            <a:endParaRPr lang="en-US" sz="2800" dirty="0">
              <a:effectLst>
                <a:outerShdw blurRad="38100" dist="38100" dir="2700000" algn="tl">
                  <a:srgbClr val="DDDDDD"/>
                </a:outerShdw>
              </a:effectLst>
              <a:latin typeface="+mn-lt"/>
            </a:endParaRPr>
          </a:p>
          <a:p>
            <a:r>
              <a:rPr lang="en-US" sz="2800" dirty="0">
                <a:effectLst>
                  <a:outerShdw blurRad="38100" dist="38100" dir="2700000" algn="tl">
                    <a:srgbClr val="DDDDDD"/>
                  </a:outerShdw>
                </a:effectLst>
                <a:latin typeface="+mn-lt"/>
              </a:rPr>
              <a:t>9% </a:t>
            </a:r>
            <a:r>
              <a:rPr lang="en-US" sz="2800" dirty="0" smtClean="0">
                <a:effectLst>
                  <a:outerShdw blurRad="38100" dist="38100" dir="2700000" algn="tl">
                    <a:srgbClr val="DDDDDD"/>
                  </a:outerShdw>
                </a:effectLst>
                <a:latin typeface="+mn-lt"/>
              </a:rPr>
              <a:t> </a:t>
            </a:r>
            <a:r>
              <a:rPr lang="en-US" sz="2800" dirty="0" err="1" smtClean="0">
                <a:effectLst>
                  <a:outerShdw blurRad="38100" dist="38100" dir="2700000" algn="tl">
                    <a:srgbClr val="DDDDDD"/>
                  </a:outerShdw>
                </a:effectLst>
                <a:latin typeface="+mn-lt"/>
              </a:rPr>
              <a:t>skriving</a:t>
            </a:r>
            <a:endParaRPr lang="en-US" sz="2800" dirty="0" smtClean="0">
              <a:effectLst>
                <a:outerShdw blurRad="38100" dist="38100" dir="2700000" algn="tl">
                  <a:srgbClr val="DDDDDD"/>
                </a:outerShdw>
              </a:effectLst>
              <a:latin typeface="+mn-lt"/>
            </a:endParaRPr>
          </a:p>
          <a:p>
            <a:endParaRPr lang="en-US" sz="2800" dirty="0">
              <a:effectLst>
                <a:outerShdw blurRad="38100" dist="38100" dir="2700000" algn="tl">
                  <a:srgbClr val="DDDDDD"/>
                </a:outerShdw>
              </a:effectLst>
              <a:latin typeface="+mn-lt"/>
            </a:endParaRPr>
          </a:p>
          <a:p>
            <a:r>
              <a:rPr lang="en-US" sz="2800" dirty="0" err="1" smtClean="0">
                <a:effectLst>
                  <a:outerShdw blurRad="38100" dist="38100" dir="2700000" algn="tl">
                    <a:srgbClr val="DDDDDD"/>
                  </a:outerShdw>
                </a:effectLst>
                <a:latin typeface="+mn-lt"/>
              </a:rPr>
              <a:t>Kroppspråk</a:t>
            </a:r>
            <a:r>
              <a:rPr lang="en-US" sz="2800" dirty="0" smtClean="0">
                <a:effectLst>
                  <a:outerShdw blurRad="38100" dist="38100" dir="2700000" algn="tl">
                    <a:srgbClr val="DDDDDD"/>
                  </a:outerShdw>
                </a:effectLst>
                <a:latin typeface="+mn-lt"/>
              </a:rPr>
              <a:t> ( 50-80%)</a:t>
            </a:r>
            <a:endParaRPr lang="en-US" sz="2800" dirty="0">
              <a:effectLst>
                <a:outerShdw blurRad="38100" dist="38100" dir="2700000" algn="tl">
                  <a:srgbClr val="DDDDDD"/>
                </a:outerShdw>
              </a:effectLst>
              <a:latin typeface="+mn-lt"/>
            </a:endParaRPr>
          </a:p>
          <a:p>
            <a:pPr algn="r"/>
            <a:r>
              <a:rPr lang="en-US" sz="1800" dirty="0">
                <a:solidFill>
                  <a:srgbClr val="FFFFFF"/>
                </a:solidFill>
                <a:effectLst>
                  <a:outerShdw blurRad="38100" dist="38100" dir="2700000" algn="tl">
                    <a:srgbClr val="DDDDDD"/>
                  </a:outerShdw>
                </a:effectLst>
                <a:latin typeface="+mn-lt"/>
              </a:rPr>
              <a:t>(</a:t>
            </a:r>
            <a:r>
              <a:rPr lang="en-US" sz="1800" dirty="0" err="1">
                <a:solidFill>
                  <a:srgbClr val="FFFFFF"/>
                </a:solidFill>
                <a:effectLst>
                  <a:outerShdw blurRad="38100" dist="38100" dir="2700000" algn="tl">
                    <a:srgbClr val="DDDDDD"/>
                  </a:outerShdw>
                </a:effectLst>
                <a:latin typeface="+mn-lt"/>
              </a:rPr>
              <a:t>Wilga</a:t>
            </a:r>
            <a:r>
              <a:rPr lang="en-US" sz="1800" dirty="0">
                <a:solidFill>
                  <a:srgbClr val="FFFFFF"/>
                </a:solidFill>
                <a:effectLst>
                  <a:outerShdw blurRad="38100" dist="38100" dir="2700000" algn="tl">
                    <a:srgbClr val="DDDDDD"/>
                  </a:outerShdw>
                </a:effectLst>
                <a:latin typeface="+mn-lt"/>
              </a:rPr>
              <a:t> Rivers) </a:t>
            </a:r>
          </a:p>
        </p:txBody>
      </p:sp>
      <p:sp>
        <p:nvSpPr>
          <p:cNvPr id="15365" name="Rectangle 7"/>
          <p:cNvSpPr>
            <a:spLocks noChangeArrowheads="1"/>
          </p:cNvSpPr>
          <p:nvPr/>
        </p:nvSpPr>
        <p:spPr bwMode="auto">
          <a:xfrm>
            <a:off x="8458200" y="6172200"/>
            <a:ext cx="492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b-NO" b="1">
                <a:latin typeface="Lucida Grande" charset="0"/>
                <a:cs typeface="Lucida Grande" charset="0"/>
              </a:rPr>
              <a:t></a:t>
            </a:r>
            <a:endParaRPr lang="nb-NO">
              <a:latin typeface="Comic Sans MS" charset="0"/>
            </a:endParaRPr>
          </a:p>
        </p:txBody>
      </p:sp>
      <p:pic>
        <p:nvPicPr>
          <p:cNvPr id="8" name="Picture 7"/>
          <p:cNvPicPr>
            <a:picLocks noChangeAspect="1"/>
          </p:cNvPicPr>
          <p:nvPr/>
        </p:nvPicPr>
        <p:blipFill>
          <a:blip r:embed="rId3">
            <a:duotone>
              <a:schemeClr val="accent1">
                <a:shade val="45000"/>
                <a:satMod val="135000"/>
              </a:schemeClr>
              <a:prstClr val="white"/>
            </a:duotone>
          </a:blip>
          <a:stretch>
            <a:fillRect/>
          </a:stretch>
        </p:blipFill>
        <p:spPr>
          <a:xfrm>
            <a:off x="5407939" y="1564964"/>
            <a:ext cx="3271638" cy="2249968"/>
          </a:xfrm>
          <a:prstGeom prst="rect">
            <a:avLst/>
          </a:prstGeom>
          <a:effectLst>
            <a:softEdge rad="76200"/>
          </a:effectLst>
          <a:scene3d>
            <a:camera prst="orthographicFront">
              <a:rot lat="0" lon="21299999" rev="0"/>
            </a:camera>
            <a:lightRig rig="threePt" dir="t"/>
          </a:scene3d>
        </p:spPr>
      </p:pic>
    </p:spTree>
    <p:extLst>
      <p:ext uri="{BB962C8B-B14F-4D97-AF65-F5344CB8AC3E}">
        <p14:creationId xmlns:p14="http://schemas.microsoft.com/office/powerpoint/2010/main" val="90013361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Metoder – </a:t>
            </a:r>
            <a:r>
              <a:rPr lang="nb-NO" dirty="0" err="1" smtClean="0"/>
              <a:t>walk</a:t>
            </a:r>
            <a:r>
              <a:rPr lang="nb-NO" dirty="0" smtClean="0"/>
              <a:t> and talk</a:t>
            </a:r>
            <a:endParaRPr lang="nb-NO" dirty="0"/>
          </a:p>
        </p:txBody>
      </p:sp>
      <p:sp>
        <p:nvSpPr>
          <p:cNvPr id="3" name="Plassholder for tekst 2"/>
          <p:cNvSpPr>
            <a:spLocks noGrp="1"/>
          </p:cNvSpPr>
          <p:nvPr>
            <p:ph type="body" idx="1"/>
          </p:nvPr>
        </p:nvSpPr>
        <p:spPr/>
        <p:txBody>
          <a:bodyPr/>
          <a:lstStyle/>
          <a:p>
            <a:r>
              <a:rPr lang="nb-NO" dirty="0" smtClean="0"/>
              <a:t>metoder</a:t>
            </a:r>
            <a:endParaRPr lang="nb-NO" dirty="0"/>
          </a:p>
        </p:txBody>
      </p:sp>
      <p:sp>
        <p:nvSpPr>
          <p:cNvPr id="5" name="Plassholder for innhold 4"/>
          <p:cNvSpPr>
            <a:spLocks noGrp="1"/>
          </p:cNvSpPr>
          <p:nvPr>
            <p:ph sz="quarter" idx="2"/>
          </p:nvPr>
        </p:nvSpPr>
        <p:spPr/>
        <p:txBody>
          <a:bodyPr/>
          <a:lstStyle/>
          <a:p>
            <a:r>
              <a:rPr lang="nb-NO" dirty="0" smtClean="0"/>
              <a:t>Fire hjørner</a:t>
            </a:r>
            <a:endParaRPr lang="nb-NO" dirty="0"/>
          </a:p>
        </p:txBody>
      </p:sp>
      <p:graphicFrame>
        <p:nvGraphicFramePr>
          <p:cNvPr id="9" name="Plassholder for innhold 8"/>
          <p:cNvGraphicFramePr>
            <a:graphicFrameLocks noGrp="1"/>
          </p:cNvGraphicFramePr>
          <p:nvPr>
            <p:ph sz="quarter" idx="4"/>
          </p:nvPr>
        </p:nvGraphicFramePr>
        <p:xfrm>
          <a:off x="502920" y="1846006"/>
          <a:ext cx="3930650" cy="348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Plassholder for tekst 9"/>
          <p:cNvSpPr>
            <a:spLocks noGrp="1"/>
          </p:cNvSpPr>
          <p:nvPr>
            <p:ph type="body" sz="half" idx="3"/>
          </p:nvPr>
        </p:nvSpPr>
        <p:spPr/>
        <p:txBody>
          <a:bodyPr/>
          <a:lstStyle/>
          <a:p>
            <a:r>
              <a:rPr lang="nb-NO" dirty="0" smtClean="0"/>
              <a:t>Modellere strukturer</a:t>
            </a:r>
            <a:endParaRPr lang="nb-NO" dirty="0"/>
          </a:p>
        </p:txBody>
      </p:sp>
      <p:sp>
        <p:nvSpPr>
          <p:cNvPr id="11" name="Minus 10"/>
          <p:cNvSpPr/>
          <p:nvPr/>
        </p:nvSpPr>
        <p:spPr>
          <a:xfrm>
            <a:off x="4958771" y="2418285"/>
            <a:ext cx="3107676" cy="81060"/>
          </a:xfrm>
          <a:prstGeom prst="mathMin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2" name="TekstSylinder 11"/>
          <p:cNvSpPr txBox="1"/>
          <p:nvPr/>
        </p:nvSpPr>
        <p:spPr>
          <a:xfrm>
            <a:off x="4652169" y="1846006"/>
            <a:ext cx="3414278" cy="3046988"/>
          </a:xfrm>
          <a:prstGeom prst="rect">
            <a:avLst/>
          </a:prstGeom>
          <a:noFill/>
        </p:spPr>
        <p:txBody>
          <a:bodyPr wrap="square" rtlCol="0">
            <a:spAutoFit/>
          </a:bodyPr>
          <a:lstStyle/>
          <a:p>
            <a:pPr>
              <a:buFont typeface="Arial"/>
              <a:buChar char="•"/>
            </a:pPr>
            <a:r>
              <a:rPr lang="nb-NO" sz="2400" dirty="0" smtClean="0"/>
              <a:t>Verdilinje, quizlinje</a:t>
            </a:r>
          </a:p>
          <a:p>
            <a:pPr>
              <a:buFont typeface="Arial"/>
              <a:buChar char="•"/>
            </a:pPr>
            <a:endParaRPr lang="nb-NO" sz="2400" dirty="0" smtClean="0"/>
          </a:p>
          <a:p>
            <a:pPr>
              <a:buFont typeface="Arial"/>
              <a:buChar char="•"/>
            </a:pPr>
            <a:endParaRPr lang="nb-NO" sz="2400" dirty="0" smtClean="0"/>
          </a:p>
          <a:p>
            <a:pPr>
              <a:buFont typeface="Arial"/>
              <a:buChar char="•"/>
            </a:pPr>
            <a:r>
              <a:rPr lang="nb-NO" sz="2400" dirty="0" smtClean="0"/>
              <a:t>To og to linje</a:t>
            </a:r>
          </a:p>
          <a:p>
            <a:pPr>
              <a:buFont typeface="Arial"/>
              <a:buChar char="•"/>
            </a:pPr>
            <a:endParaRPr lang="nb-NO" sz="2400" dirty="0" smtClean="0"/>
          </a:p>
          <a:p>
            <a:pPr>
              <a:buFont typeface="Arial"/>
              <a:buChar char="•"/>
            </a:pPr>
            <a:r>
              <a:rPr lang="nb-NO" sz="2400" dirty="0" smtClean="0"/>
              <a:t>Sirkel</a:t>
            </a:r>
          </a:p>
          <a:p>
            <a:pPr>
              <a:buFont typeface="Arial"/>
              <a:buChar char="•"/>
            </a:pPr>
            <a:endParaRPr lang="nb-NO" sz="2400" dirty="0" smtClean="0"/>
          </a:p>
          <a:p>
            <a:pPr>
              <a:buFont typeface="Arial"/>
              <a:buChar char="•"/>
            </a:pPr>
            <a:r>
              <a:rPr lang="nb-NO" sz="2400" dirty="0" smtClean="0"/>
              <a:t>Sanglenke</a:t>
            </a:r>
            <a:endParaRPr lang="nb-NO" sz="2400" dirty="0"/>
          </a:p>
        </p:txBody>
      </p:sp>
      <p:sp>
        <p:nvSpPr>
          <p:cNvPr id="13" name="Høyrebuet pil 12"/>
          <p:cNvSpPr/>
          <p:nvPr/>
        </p:nvSpPr>
        <p:spPr>
          <a:xfrm>
            <a:off x="6715283" y="3767328"/>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solidFill>
                <a:schemeClr val="tx1"/>
              </a:solidFill>
            </a:endParaRPr>
          </a:p>
        </p:txBody>
      </p:sp>
      <p:sp>
        <p:nvSpPr>
          <p:cNvPr id="14" name="Venstrebuet pil 13"/>
          <p:cNvSpPr/>
          <p:nvPr/>
        </p:nvSpPr>
        <p:spPr>
          <a:xfrm>
            <a:off x="7446803" y="3767328"/>
            <a:ext cx="731520" cy="1216152"/>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solidFill>
                <a:schemeClr val="tx1"/>
              </a:solidFill>
            </a:endParaRPr>
          </a:p>
        </p:txBody>
      </p:sp>
      <p:cxnSp>
        <p:nvCxnSpPr>
          <p:cNvPr id="16" name="Rett linje 15"/>
          <p:cNvCxnSpPr/>
          <p:nvPr/>
        </p:nvCxnSpPr>
        <p:spPr>
          <a:xfrm>
            <a:off x="7184776" y="3100760"/>
            <a:ext cx="993547"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Rett linje 17"/>
          <p:cNvCxnSpPr/>
          <p:nvPr/>
        </p:nvCxnSpPr>
        <p:spPr>
          <a:xfrm flipV="1">
            <a:off x="7184776" y="3272389"/>
            <a:ext cx="993547" cy="11442"/>
          </a:xfrm>
          <a:prstGeom prst="line">
            <a:avLst/>
          </a:prstGeom>
        </p:spPr>
        <p:style>
          <a:lnRef idx="2">
            <a:schemeClr val="accent1"/>
          </a:lnRef>
          <a:fillRef idx="0">
            <a:schemeClr val="accent1"/>
          </a:fillRef>
          <a:effectRef idx="1">
            <a:schemeClr val="accent1"/>
          </a:effectRef>
          <a:fontRef idx="minor">
            <a:schemeClr val="tx1"/>
          </a:fontRef>
        </p:style>
      </p:cxnSp>
      <p:sp>
        <p:nvSpPr>
          <p:cNvPr id="19" name="Sol 18"/>
          <p:cNvSpPr/>
          <p:nvPr/>
        </p:nvSpPr>
        <p:spPr>
          <a:xfrm>
            <a:off x="6372484" y="2688852"/>
            <a:ext cx="342799" cy="251722"/>
          </a:xfrm>
          <a:prstGeom prst="su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0" name="Sol 19"/>
          <p:cNvSpPr/>
          <p:nvPr/>
        </p:nvSpPr>
        <p:spPr>
          <a:xfrm>
            <a:off x="4801069" y="2364062"/>
            <a:ext cx="315404" cy="270566"/>
          </a:xfrm>
          <a:prstGeom prst="su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44967979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Samarbeidslæring</a:t>
            </a:r>
            <a:r>
              <a:rPr lang="en-GB" dirty="0" smtClean="0"/>
              <a:t> </a:t>
            </a:r>
            <a:endParaRPr lang="en-GB" dirty="0"/>
          </a:p>
        </p:txBody>
      </p:sp>
      <p:sp>
        <p:nvSpPr>
          <p:cNvPr id="3" name="Text Placeholder 2"/>
          <p:cNvSpPr>
            <a:spLocks noGrp="1"/>
          </p:cNvSpPr>
          <p:nvPr>
            <p:ph type="body" idx="1"/>
          </p:nvPr>
        </p:nvSpPr>
        <p:spPr/>
        <p:txBody>
          <a:bodyPr/>
          <a:lstStyle/>
          <a:p>
            <a:r>
              <a:rPr lang="en-GB" dirty="0" err="1" smtClean="0"/>
              <a:t>Metode</a:t>
            </a:r>
            <a:r>
              <a:rPr lang="en-GB" dirty="0" smtClean="0"/>
              <a:t> </a:t>
            </a:r>
            <a:endParaRPr lang="en-GB" dirty="0"/>
          </a:p>
        </p:txBody>
      </p:sp>
      <p:sp>
        <p:nvSpPr>
          <p:cNvPr id="4" name="Text Placeholder 3"/>
          <p:cNvSpPr>
            <a:spLocks noGrp="1"/>
          </p:cNvSpPr>
          <p:nvPr>
            <p:ph type="body" sz="half" idx="3"/>
          </p:nvPr>
        </p:nvSpPr>
        <p:spPr/>
        <p:txBody>
          <a:bodyPr/>
          <a:lstStyle/>
          <a:p>
            <a:endParaRPr lang="en-GB"/>
          </a:p>
        </p:txBody>
      </p:sp>
      <p:sp>
        <p:nvSpPr>
          <p:cNvPr id="5" name="Content Placeholder 4"/>
          <p:cNvSpPr>
            <a:spLocks noGrp="1"/>
          </p:cNvSpPr>
          <p:nvPr>
            <p:ph sz="quarter" idx="2"/>
          </p:nvPr>
        </p:nvSpPr>
        <p:spPr/>
        <p:txBody>
          <a:bodyPr>
            <a:normAutofit fontScale="92500" lnSpcReduction="10000"/>
          </a:bodyPr>
          <a:lstStyle/>
          <a:p>
            <a:r>
              <a:rPr lang="en-GB" dirty="0" err="1" smtClean="0"/>
              <a:t>Gruppesammensetning</a:t>
            </a:r>
            <a:endParaRPr lang="en-GB" dirty="0" smtClean="0"/>
          </a:p>
          <a:p>
            <a:pPr lvl="1"/>
            <a:r>
              <a:rPr lang="en-GB" dirty="0" err="1" smtClean="0"/>
              <a:t>lærerstyrt</a:t>
            </a:r>
            <a:endParaRPr lang="en-GB" dirty="0" smtClean="0"/>
          </a:p>
          <a:p>
            <a:r>
              <a:rPr lang="en-GB" dirty="0" err="1" smtClean="0"/>
              <a:t>Tydelige</a:t>
            </a:r>
            <a:r>
              <a:rPr lang="en-GB" dirty="0" smtClean="0"/>
              <a:t> </a:t>
            </a:r>
            <a:r>
              <a:rPr lang="en-GB" dirty="0" err="1" smtClean="0"/>
              <a:t>ansvarsoppgaver</a:t>
            </a:r>
            <a:endParaRPr lang="en-GB" dirty="0" smtClean="0"/>
          </a:p>
          <a:p>
            <a:pPr lvl="1"/>
            <a:r>
              <a:rPr lang="en-GB" dirty="0" err="1" smtClean="0"/>
              <a:t>Tid</a:t>
            </a:r>
            <a:r>
              <a:rPr lang="en-GB" dirty="0" smtClean="0"/>
              <a:t>, </a:t>
            </a:r>
            <a:r>
              <a:rPr lang="en-GB" dirty="0" err="1" smtClean="0"/>
              <a:t>deltakelse</a:t>
            </a:r>
            <a:r>
              <a:rPr lang="en-GB" dirty="0" smtClean="0"/>
              <a:t>, </a:t>
            </a:r>
            <a:r>
              <a:rPr lang="en-GB" dirty="0" err="1" smtClean="0"/>
              <a:t>skriving</a:t>
            </a:r>
            <a:r>
              <a:rPr lang="en-GB" dirty="0" smtClean="0"/>
              <a:t>, </a:t>
            </a:r>
            <a:r>
              <a:rPr lang="en-GB" dirty="0" err="1" smtClean="0"/>
              <a:t>fokus</a:t>
            </a:r>
            <a:endParaRPr lang="en-GB" dirty="0" smtClean="0"/>
          </a:p>
          <a:p>
            <a:r>
              <a:rPr lang="en-GB" dirty="0" err="1" smtClean="0"/>
              <a:t>Arbeidet</a:t>
            </a:r>
            <a:r>
              <a:rPr lang="en-GB" dirty="0" smtClean="0"/>
              <a:t> </a:t>
            </a:r>
            <a:r>
              <a:rPr lang="en-GB" dirty="0" err="1" smtClean="0"/>
              <a:t>krever</a:t>
            </a:r>
            <a:r>
              <a:rPr lang="en-GB" dirty="0" smtClean="0"/>
              <a:t> </a:t>
            </a:r>
            <a:r>
              <a:rPr lang="en-GB" dirty="0" err="1" smtClean="0"/>
              <a:t>samarbeid</a:t>
            </a:r>
            <a:endParaRPr lang="en-GB" dirty="0" smtClean="0"/>
          </a:p>
          <a:p>
            <a:pPr lvl="1"/>
            <a:r>
              <a:rPr lang="en-GB" dirty="0" err="1" smtClean="0"/>
              <a:t>Gi</a:t>
            </a:r>
            <a:r>
              <a:rPr lang="en-GB" dirty="0" smtClean="0"/>
              <a:t> </a:t>
            </a:r>
            <a:r>
              <a:rPr lang="en-GB" dirty="0" err="1" smtClean="0"/>
              <a:t>elevene</a:t>
            </a:r>
            <a:r>
              <a:rPr lang="en-GB" dirty="0" smtClean="0"/>
              <a:t> </a:t>
            </a:r>
            <a:r>
              <a:rPr lang="en-GB" dirty="0" err="1" smtClean="0"/>
              <a:t>deler</a:t>
            </a:r>
            <a:r>
              <a:rPr lang="en-GB" dirty="0" smtClean="0"/>
              <a:t> </a:t>
            </a:r>
            <a:r>
              <a:rPr lang="en-GB" dirty="0" err="1" smtClean="0"/>
              <a:t>av</a:t>
            </a:r>
            <a:r>
              <a:rPr lang="en-GB" dirty="0" smtClean="0"/>
              <a:t> </a:t>
            </a:r>
            <a:r>
              <a:rPr lang="en-GB" dirty="0" err="1" smtClean="0"/>
              <a:t>teksten</a:t>
            </a:r>
            <a:endParaRPr lang="en-GB" dirty="0" smtClean="0"/>
          </a:p>
          <a:p>
            <a:pPr lvl="1"/>
            <a:r>
              <a:rPr lang="en-GB" dirty="0" err="1" smtClean="0"/>
              <a:t>Alle</a:t>
            </a:r>
            <a:r>
              <a:rPr lang="en-GB" dirty="0" smtClean="0"/>
              <a:t> </a:t>
            </a:r>
            <a:r>
              <a:rPr lang="en-GB" dirty="0" err="1" smtClean="0"/>
              <a:t>skal</a:t>
            </a:r>
            <a:r>
              <a:rPr lang="en-GB" dirty="0" smtClean="0"/>
              <a:t> </a:t>
            </a:r>
            <a:r>
              <a:rPr lang="en-GB" dirty="0" err="1" smtClean="0"/>
              <a:t>skrive</a:t>
            </a:r>
            <a:r>
              <a:rPr lang="en-GB" dirty="0" smtClean="0"/>
              <a:t>, </a:t>
            </a:r>
            <a:r>
              <a:rPr lang="en-GB" dirty="0" err="1" smtClean="0"/>
              <a:t>snakke</a:t>
            </a:r>
            <a:endParaRPr lang="en-GB" dirty="0" smtClean="0"/>
          </a:p>
          <a:p>
            <a:r>
              <a:rPr lang="en-GB" dirty="0" err="1" smtClean="0"/>
              <a:t>Felles</a:t>
            </a:r>
            <a:r>
              <a:rPr lang="en-GB" dirty="0" smtClean="0"/>
              <a:t> </a:t>
            </a:r>
            <a:r>
              <a:rPr lang="en-GB" dirty="0" err="1" smtClean="0"/>
              <a:t>produkt</a:t>
            </a:r>
            <a:endParaRPr lang="en-GB" dirty="0" smtClean="0"/>
          </a:p>
          <a:p>
            <a:pPr lvl="1"/>
            <a:r>
              <a:rPr lang="en-GB" dirty="0" smtClean="0"/>
              <a:t>Deles med </a:t>
            </a:r>
            <a:r>
              <a:rPr lang="en-GB" dirty="0" err="1" smtClean="0"/>
              <a:t>andre</a:t>
            </a:r>
            <a:endParaRPr lang="en-GB" dirty="0"/>
          </a:p>
        </p:txBody>
      </p:sp>
      <p:sp>
        <p:nvSpPr>
          <p:cNvPr id="6" name="Content Placeholder 5"/>
          <p:cNvSpPr>
            <a:spLocks noGrp="1"/>
          </p:cNvSpPr>
          <p:nvPr>
            <p:ph sz="quarter" idx="4"/>
          </p:nvPr>
        </p:nvSpPr>
        <p:spPr>
          <a:xfrm>
            <a:off x="4652169" y="1447800"/>
            <a:ext cx="3931920" cy="3945852"/>
          </a:xfrm>
        </p:spPr>
        <p:txBody>
          <a:bodyPr>
            <a:normAutofit fontScale="92500" lnSpcReduction="10000"/>
          </a:bodyPr>
          <a:lstStyle/>
          <a:p>
            <a:r>
              <a:rPr lang="en-GB" dirty="0" smtClean="0"/>
              <a:t>Finn </a:t>
            </a:r>
            <a:r>
              <a:rPr lang="en-GB" dirty="0" err="1" smtClean="0"/>
              <a:t>maken</a:t>
            </a:r>
            <a:r>
              <a:rPr lang="en-GB" dirty="0" smtClean="0"/>
              <a:t> </a:t>
            </a:r>
            <a:r>
              <a:rPr lang="en-GB" dirty="0" err="1" smtClean="0"/>
              <a:t>til</a:t>
            </a:r>
            <a:r>
              <a:rPr lang="en-GB" dirty="0" smtClean="0"/>
              <a:t> min</a:t>
            </a:r>
          </a:p>
          <a:p>
            <a:r>
              <a:rPr lang="en-GB" dirty="0" err="1" smtClean="0"/>
              <a:t>Bilder</a:t>
            </a:r>
            <a:r>
              <a:rPr lang="en-GB" dirty="0" smtClean="0"/>
              <a:t> </a:t>
            </a:r>
            <a:r>
              <a:rPr lang="en-GB" dirty="0" err="1" smtClean="0"/>
              <a:t>hvor</a:t>
            </a:r>
            <a:r>
              <a:rPr lang="en-GB" dirty="0" smtClean="0"/>
              <a:t> </a:t>
            </a:r>
            <a:r>
              <a:rPr lang="en-GB" dirty="0" err="1" smtClean="0"/>
              <a:t>hver</a:t>
            </a:r>
            <a:r>
              <a:rPr lang="en-GB" dirty="0" smtClean="0"/>
              <a:t> </a:t>
            </a:r>
            <a:r>
              <a:rPr lang="en-GB" dirty="0" err="1" smtClean="0"/>
              <a:t>elev</a:t>
            </a:r>
            <a:r>
              <a:rPr lang="en-GB" dirty="0" smtClean="0"/>
              <a:t> </a:t>
            </a:r>
            <a:r>
              <a:rPr lang="en-GB" dirty="0" err="1" smtClean="0"/>
              <a:t>skal</a:t>
            </a:r>
            <a:r>
              <a:rPr lang="en-GB" dirty="0" smtClean="0"/>
              <a:t> </a:t>
            </a:r>
            <a:r>
              <a:rPr lang="en-GB" dirty="0" err="1" smtClean="0"/>
              <a:t>fortelle</a:t>
            </a:r>
            <a:r>
              <a:rPr lang="en-GB" dirty="0" smtClean="0"/>
              <a:t> </a:t>
            </a:r>
            <a:r>
              <a:rPr lang="en-GB" dirty="0" err="1" smtClean="0"/>
              <a:t>noe</a:t>
            </a:r>
            <a:r>
              <a:rPr lang="en-GB" dirty="0" smtClean="0"/>
              <a:t> </a:t>
            </a:r>
            <a:r>
              <a:rPr lang="en-GB" dirty="0" err="1" smtClean="0"/>
              <a:t>og</a:t>
            </a:r>
            <a:r>
              <a:rPr lang="en-GB" dirty="0" smtClean="0"/>
              <a:t> </a:t>
            </a:r>
            <a:r>
              <a:rPr lang="en-GB" dirty="0" err="1" smtClean="0"/>
              <a:t>andre</a:t>
            </a:r>
            <a:r>
              <a:rPr lang="en-GB" dirty="0" smtClean="0"/>
              <a:t> </a:t>
            </a:r>
            <a:r>
              <a:rPr lang="en-GB" dirty="0" err="1" smtClean="0"/>
              <a:t>skal</a:t>
            </a:r>
            <a:r>
              <a:rPr lang="en-GB" dirty="0" smtClean="0"/>
              <a:t> </a:t>
            </a:r>
            <a:r>
              <a:rPr lang="en-GB" dirty="0" err="1" smtClean="0"/>
              <a:t>skrive</a:t>
            </a:r>
            <a:r>
              <a:rPr lang="en-GB" dirty="0" smtClean="0"/>
              <a:t> </a:t>
            </a:r>
            <a:r>
              <a:rPr lang="en-GB" dirty="0" err="1" smtClean="0"/>
              <a:t>ned</a:t>
            </a:r>
            <a:r>
              <a:rPr lang="en-GB" dirty="0" smtClean="0"/>
              <a:t> </a:t>
            </a:r>
            <a:r>
              <a:rPr lang="en-GB" dirty="0" err="1" smtClean="0"/>
              <a:t>det</a:t>
            </a:r>
            <a:r>
              <a:rPr lang="en-GB" dirty="0" smtClean="0"/>
              <a:t> </a:t>
            </a:r>
            <a:r>
              <a:rPr lang="en-GB" dirty="0" err="1" smtClean="0"/>
              <a:t>som</a:t>
            </a:r>
            <a:r>
              <a:rPr lang="en-GB" dirty="0" smtClean="0"/>
              <a:t> </a:t>
            </a:r>
            <a:r>
              <a:rPr lang="en-GB" dirty="0" err="1" smtClean="0"/>
              <a:t>blir</a:t>
            </a:r>
            <a:r>
              <a:rPr lang="en-GB" dirty="0" smtClean="0"/>
              <a:t> </a:t>
            </a:r>
            <a:r>
              <a:rPr lang="en-GB" dirty="0" err="1" smtClean="0"/>
              <a:t>sagt</a:t>
            </a:r>
            <a:r>
              <a:rPr lang="en-GB" dirty="0" smtClean="0"/>
              <a:t>.</a:t>
            </a:r>
          </a:p>
          <a:p>
            <a:r>
              <a:rPr lang="en-GB" dirty="0" smtClean="0"/>
              <a:t>Team </a:t>
            </a:r>
            <a:r>
              <a:rPr lang="en-GB" dirty="0" err="1" smtClean="0"/>
              <a:t>melodi</a:t>
            </a:r>
            <a:endParaRPr lang="en-GB" dirty="0" smtClean="0"/>
          </a:p>
          <a:p>
            <a:r>
              <a:rPr lang="en-GB" dirty="0" err="1" smtClean="0"/>
              <a:t>Sende</a:t>
            </a:r>
            <a:r>
              <a:rPr lang="en-GB" dirty="0" smtClean="0"/>
              <a:t> et problem </a:t>
            </a:r>
            <a:r>
              <a:rPr lang="en-GB" dirty="0" err="1" smtClean="0"/>
              <a:t>videre</a:t>
            </a:r>
            <a:r>
              <a:rPr lang="en-GB" dirty="0" smtClean="0"/>
              <a:t> </a:t>
            </a:r>
            <a:r>
              <a:rPr lang="en-GB" dirty="0" err="1" smtClean="0"/>
              <a:t>til</a:t>
            </a:r>
            <a:r>
              <a:rPr lang="en-GB" dirty="0" smtClean="0"/>
              <a:t> </a:t>
            </a:r>
            <a:r>
              <a:rPr lang="en-GB" dirty="0" err="1" smtClean="0"/>
              <a:t>neste</a:t>
            </a:r>
            <a:r>
              <a:rPr lang="en-GB" dirty="0" smtClean="0"/>
              <a:t> </a:t>
            </a:r>
            <a:r>
              <a:rPr lang="en-GB" dirty="0" err="1" smtClean="0"/>
              <a:t>gruppe</a:t>
            </a:r>
            <a:endParaRPr lang="en-GB" dirty="0" smtClean="0"/>
          </a:p>
          <a:p>
            <a:pPr marL="68580" indent="0" algn="r">
              <a:buNone/>
            </a:pPr>
            <a:r>
              <a:rPr lang="en-GB" dirty="0">
                <a:hlinkClick r:id="rId3"/>
              </a:rPr>
              <a:t>http://www.nesodden.vgs.no/sider/venstremeny/raadogveil/2005%20ELEVVEIVISEREN/</a:t>
            </a:r>
            <a:r>
              <a:rPr lang="en-GB" dirty="0" smtClean="0">
                <a:hlinkClick r:id="rId3"/>
              </a:rPr>
              <a:t>samarbeidslaering.htm</a:t>
            </a:r>
            <a:r>
              <a:rPr lang="en-GB" dirty="0" smtClean="0"/>
              <a:t> </a:t>
            </a:r>
          </a:p>
        </p:txBody>
      </p:sp>
    </p:spTree>
    <p:extLst>
      <p:ext uri="{BB962C8B-B14F-4D97-AF65-F5344CB8AC3E}">
        <p14:creationId xmlns:p14="http://schemas.microsoft.com/office/powerpoint/2010/main" val="209528903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nb-NO" dirty="0" smtClean="0"/>
              <a:t>Metoder –oppgaver</a:t>
            </a:r>
            <a:endParaRPr lang="nb-NO" dirty="0"/>
          </a:p>
        </p:txBody>
      </p:sp>
      <p:sp>
        <p:nvSpPr>
          <p:cNvPr id="3" name="Plassholder for tekst 2"/>
          <p:cNvSpPr>
            <a:spLocks noGrp="1"/>
          </p:cNvSpPr>
          <p:nvPr>
            <p:ph type="body" idx="1"/>
          </p:nvPr>
        </p:nvSpPr>
        <p:spPr/>
        <p:txBody>
          <a:bodyPr/>
          <a:lstStyle/>
          <a:p>
            <a:r>
              <a:rPr lang="nb-NO" dirty="0" smtClean="0"/>
              <a:t>Digitale oppgaver</a:t>
            </a:r>
            <a:endParaRPr lang="nb-NO" dirty="0"/>
          </a:p>
        </p:txBody>
      </p:sp>
      <p:sp>
        <p:nvSpPr>
          <p:cNvPr id="4" name="Plassholder for tekst 3"/>
          <p:cNvSpPr>
            <a:spLocks noGrp="1"/>
          </p:cNvSpPr>
          <p:nvPr>
            <p:ph type="body" sz="half" idx="3"/>
          </p:nvPr>
        </p:nvSpPr>
        <p:spPr>
          <a:xfrm rot="2165496">
            <a:off x="6372545" y="1223564"/>
            <a:ext cx="2444987" cy="792162"/>
          </a:xfrm>
        </p:spPr>
        <p:txBody>
          <a:bodyPr/>
          <a:lstStyle/>
          <a:p>
            <a:r>
              <a:rPr lang="nb-NO" dirty="0" err="1" smtClean="0"/>
              <a:t>Behaviourisme</a:t>
            </a:r>
            <a:endParaRPr lang="nb-NO" dirty="0"/>
          </a:p>
        </p:txBody>
      </p:sp>
      <p:sp>
        <p:nvSpPr>
          <p:cNvPr id="5" name="Plassholder for innhold 4"/>
          <p:cNvSpPr>
            <a:spLocks noGrp="1"/>
          </p:cNvSpPr>
          <p:nvPr>
            <p:ph sz="quarter" idx="2"/>
          </p:nvPr>
        </p:nvSpPr>
        <p:spPr/>
        <p:txBody>
          <a:bodyPr>
            <a:normAutofit fontScale="77500" lnSpcReduction="20000"/>
          </a:bodyPr>
          <a:lstStyle/>
          <a:p>
            <a:pPr marL="68580" indent="0">
              <a:buNone/>
            </a:pPr>
            <a:endParaRPr lang="nb-NO" dirty="0" smtClean="0"/>
          </a:p>
          <a:p>
            <a:r>
              <a:rPr lang="nb-NO" dirty="0">
                <a:hlinkClick r:id="rId3"/>
              </a:rPr>
              <a:t>http://www.bbc.co.uk/languages</a:t>
            </a:r>
            <a:r>
              <a:rPr lang="nb-NO" dirty="0" smtClean="0">
                <a:hlinkClick r:id="rId3"/>
              </a:rPr>
              <a:t>/</a:t>
            </a:r>
            <a:r>
              <a:rPr lang="nb-NO" dirty="0" smtClean="0"/>
              <a:t> </a:t>
            </a:r>
            <a:endParaRPr lang="nb-NO" dirty="0"/>
          </a:p>
          <a:p>
            <a:r>
              <a:rPr lang="nb-NO" dirty="0" err="1" smtClean="0"/>
              <a:t>Skype</a:t>
            </a:r>
            <a:endParaRPr lang="nb-NO" smtClean="0"/>
          </a:p>
          <a:p>
            <a:r>
              <a:rPr lang="nb-NO" smtClean="0"/>
              <a:t>Voki</a:t>
            </a:r>
            <a:r>
              <a:rPr lang="nb-NO" dirty="0" smtClean="0"/>
              <a:t> </a:t>
            </a:r>
          </a:p>
          <a:p>
            <a:r>
              <a:rPr lang="nb-NO" dirty="0" err="1" smtClean="0"/>
              <a:t>Glog</a:t>
            </a:r>
            <a:endParaRPr lang="nb-NO" dirty="0" smtClean="0"/>
          </a:p>
          <a:p>
            <a:r>
              <a:rPr lang="nb-NO" dirty="0" err="1" smtClean="0"/>
              <a:t>Audacity</a:t>
            </a:r>
            <a:r>
              <a:rPr lang="nb-NO" dirty="0" smtClean="0"/>
              <a:t> – lydfiler</a:t>
            </a:r>
          </a:p>
          <a:p>
            <a:r>
              <a:rPr lang="nb-NO" dirty="0" err="1" smtClean="0"/>
              <a:t>Google</a:t>
            </a:r>
            <a:r>
              <a:rPr lang="nb-NO" dirty="0" smtClean="0"/>
              <a:t> søk – </a:t>
            </a:r>
            <a:r>
              <a:rPr lang="nb-NO" dirty="0" err="1" smtClean="0"/>
              <a:t>interactive</a:t>
            </a:r>
            <a:r>
              <a:rPr lang="nb-NO" dirty="0" smtClean="0"/>
              <a:t> </a:t>
            </a:r>
            <a:r>
              <a:rPr lang="nb-NO" dirty="0" err="1" smtClean="0"/>
              <a:t>exercises</a:t>
            </a:r>
            <a:r>
              <a:rPr lang="nb-NO" dirty="0" smtClean="0"/>
              <a:t> ……..</a:t>
            </a:r>
          </a:p>
          <a:p>
            <a:r>
              <a:rPr lang="nb-NO" dirty="0" err="1" smtClean="0"/>
              <a:t>Slideshare</a:t>
            </a:r>
            <a:endParaRPr lang="nb-NO" dirty="0" smtClean="0"/>
          </a:p>
          <a:p>
            <a:r>
              <a:rPr lang="nb-NO" dirty="0" err="1" smtClean="0"/>
              <a:t>Youtube</a:t>
            </a:r>
            <a:endParaRPr lang="nb-NO" dirty="0" smtClean="0"/>
          </a:p>
          <a:p>
            <a:r>
              <a:rPr lang="nb-NO" dirty="0" smtClean="0"/>
              <a:t>Nettsteder</a:t>
            </a:r>
          </a:p>
          <a:p>
            <a:pPr>
              <a:buNone/>
            </a:pPr>
            <a:endParaRPr lang="nb-NO" dirty="0"/>
          </a:p>
        </p:txBody>
      </p:sp>
      <p:sp>
        <p:nvSpPr>
          <p:cNvPr id="6" name="Plassholder for innhold 5"/>
          <p:cNvSpPr>
            <a:spLocks noGrp="1"/>
          </p:cNvSpPr>
          <p:nvPr>
            <p:ph sz="quarter" idx="4"/>
          </p:nvPr>
        </p:nvSpPr>
        <p:spPr>
          <a:xfrm>
            <a:off x="4884310" y="1761855"/>
            <a:ext cx="3931920" cy="3489960"/>
          </a:xfrm>
        </p:spPr>
        <p:txBody>
          <a:bodyPr/>
          <a:lstStyle/>
          <a:p>
            <a:r>
              <a:rPr lang="nb-NO" dirty="0" smtClean="0"/>
              <a:t>Drille ferdigheter</a:t>
            </a:r>
          </a:p>
          <a:p>
            <a:endParaRPr lang="nb-NO" dirty="0"/>
          </a:p>
          <a:p>
            <a:endParaRPr lang="nb-NO" dirty="0" smtClean="0"/>
          </a:p>
          <a:p>
            <a:endParaRPr lang="nb-NO" dirty="0" smtClean="0"/>
          </a:p>
          <a:p>
            <a:r>
              <a:rPr lang="nb-NO" dirty="0" smtClean="0"/>
              <a:t>Egenvurdere </a:t>
            </a:r>
          </a:p>
          <a:p>
            <a:r>
              <a:rPr lang="nb-NO" dirty="0" smtClean="0"/>
              <a:t>Produsere lydfiler</a:t>
            </a:r>
          </a:p>
          <a:p>
            <a:r>
              <a:rPr lang="nb-NO" dirty="0" smtClean="0"/>
              <a:t>Produsere video</a:t>
            </a:r>
          </a:p>
        </p:txBody>
      </p:sp>
    </p:spTree>
    <p:extLst>
      <p:ext uri="{BB962C8B-B14F-4D97-AF65-F5344CB8AC3E}">
        <p14:creationId xmlns:p14="http://schemas.microsoft.com/office/powerpoint/2010/main" val="250250636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algn="l" eaLnBrk="1" hangingPunct="1"/>
            <a:r>
              <a:rPr lang="nb-NO" b="1" dirty="0" smtClean="0">
                <a:latin typeface="Comic Sans MS" charset="0"/>
              </a:rPr>
              <a:t>Tren tanken</a:t>
            </a:r>
          </a:p>
        </p:txBody>
      </p:sp>
      <p:sp>
        <p:nvSpPr>
          <p:cNvPr id="72707" name="TextBox 3"/>
          <p:cNvSpPr txBox="1">
            <a:spLocks noChangeArrowheads="1"/>
          </p:cNvSpPr>
          <p:nvPr/>
        </p:nvSpPr>
        <p:spPr bwMode="auto">
          <a:xfrm>
            <a:off x="128329" y="5770562"/>
            <a:ext cx="8382000" cy="646113"/>
          </a:xfrm>
          <a:prstGeom prst="rect">
            <a:avLst/>
          </a:prstGeom>
          <a:ln>
            <a:headEnd/>
            <a:tailEnd/>
          </a:ln>
        </p:spPr>
        <p:style>
          <a:lnRef idx="3">
            <a:schemeClr val="lt1"/>
          </a:lnRef>
          <a:fillRef idx="1">
            <a:schemeClr val="dk1"/>
          </a:fillRef>
          <a:effectRef idx="1">
            <a:schemeClr val="dk1"/>
          </a:effectRef>
          <a:fontRef idx="minor">
            <a:schemeClr val="lt1"/>
          </a:fontRef>
        </p:style>
        <p:txBody>
          <a:bodyPr>
            <a:prstTxWarp prst="textNoShape">
              <a:avLst/>
            </a:prstTxWarp>
            <a:spAutoFit/>
          </a:bodyPr>
          <a:lstStyle/>
          <a:p>
            <a:r>
              <a:rPr lang="nb-NO" sz="1800" dirty="0">
                <a:latin typeface="Comic Sans MS" charset="0"/>
              </a:rPr>
              <a:t>Lund, Erik(2006)Tren </a:t>
            </a:r>
            <a:r>
              <a:rPr lang="nb-NO" sz="1800" dirty="0" err="1">
                <a:latin typeface="Comic Sans MS" charset="0"/>
              </a:rPr>
              <a:t>Tanken.Læringsstrategier</a:t>
            </a:r>
            <a:r>
              <a:rPr lang="nb-NO" sz="1800" dirty="0">
                <a:latin typeface="Comic Sans MS" charset="0"/>
              </a:rPr>
              <a:t> og læringsstiler i samfunnsfag. </a:t>
            </a:r>
            <a:r>
              <a:rPr lang="nb-NO" sz="1800" dirty="0" err="1">
                <a:latin typeface="Comic Sans MS" charset="0"/>
              </a:rPr>
              <a:t>Aschehoug.Oslo</a:t>
            </a:r>
            <a:endParaRPr lang="nb-NO" sz="1800" dirty="0">
              <a:latin typeface="Comic Sans MS" charset="0"/>
            </a:endParaRPr>
          </a:p>
        </p:txBody>
      </p:sp>
      <p:sp>
        <p:nvSpPr>
          <p:cNvPr id="5" name="TextBox 4"/>
          <p:cNvSpPr txBox="1">
            <a:spLocks noChangeArrowheads="1"/>
          </p:cNvSpPr>
          <p:nvPr/>
        </p:nvSpPr>
        <p:spPr bwMode="auto">
          <a:xfrm>
            <a:off x="685800" y="1181106"/>
            <a:ext cx="7162800" cy="646331"/>
          </a:xfrm>
          <a:prstGeom prst="rect">
            <a:avLst/>
          </a:prstGeom>
          <a:noFill/>
          <a:ln>
            <a:headEnd/>
            <a:tailEnd/>
          </a:ln>
        </p:spPr>
        <p:style>
          <a:lnRef idx="1">
            <a:schemeClr val="accent4"/>
          </a:lnRef>
          <a:fillRef idx="2">
            <a:schemeClr val="accent4"/>
          </a:fillRef>
          <a:effectRef idx="1">
            <a:schemeClr val="accent4"/>
          </a:effectRef>
          <a:fontRef idx="minor">
            <a:schemeClr val="dk1"/>
          </a:fontRef>
        </p:style>
        <p:txBody>
          <a:bodyPr>
            <a:prstTxWarp prst="textNoShape">
              <a:avLst/>
            </a:prstTxWarp>
            <a:spAutoFit/>
          </a:bodyPr>
          <a:lstStyle/>
          <a:p>
            <a:pPr>
              <a:defRPr/>
            </a:pPr>
            <a:r>
              <a:rPr lang="nb-NO" dirty="0" smtClean="0">
                <a:solidFill>
                  <a:srgbClr val="FFFFFF"/>
                </a:solidFill>
                <a:latin typeface="Comic Sans MS" charset="0"/>
              </a:rPr>
              <a:t>Tegn </a:t>
            </a:r>
            <a:r>
              <a:rPr lang="nb-NO" dirty="0">
                <a:solidFill>
                  <a:srgbClr val="FFFFFF"/>
                </a:solidFill>
                <a:latin typeface="Comic Sans MS" charset="0"/>
              </a:rPr>
              <a:t>og beskriv bildet </a:t>
            </a:r>
            <a:r>
              <a:rPr lang="en-US" dirty="0">
                <a:solidFill>
                  <a:srgbClr val="FFFFFF"/>
                </a:solidFill>
                <a:latin typeface="Comic Sans MS" charset="0"/>
              </a:rPr>
              <a:t>–</a:t>
            </a:r>
            <a:r>
              <a:rPr lang="nb-NO" dirty="0">
                <a:solidFill>
                  <a:srgbClr val="FFFFFF"/>
                </a:solidFill>
                <a:latin typeface="Comic Sans MS" charset="0"/>
              </a:rPr>
              <a:t> tegn bildet du får </a:t>
            </a:r>
            <a:r>
              <a:rPr lang="nb-NO" dirty="0" smtClean="0">
                <a:solidFill>
                  <a:srgbClr val="FFFFFF"/>
                </a:solidFill>
                <a:latin typeface="Comic Sans MS" charset="0"/>
              </a:rPr>
              <a:t>beskrevet av sidemannen.</a:t>
            </a:r>
            <a:endParaRPr lang="nb-NO" dirty="0">
              <a:solidFill>
                <a:srgbClr val="FFFFFF"/>
              </a:solidFill>
              <a:latin typeface="Comic Sans MS" charset="0"/>
            </a:endParaRPr>
          </a:p>
        </p:txBody>
      </p:sp>
      <p:sp>
        <p:nvSpPr>
          <p:cNvPr id="72709" name="Slide Number Placeholder 7"/>
          <p:cNvSpPr>
            <a:spLocks noGrp="1"/>
          </p:cNvSpPr>
          <p:nvPr>
            <p:ph type="sldNum" sz="quarter" idx="12"/>
          </p:nvPr>
        </p:nvSpPr>
        <p:spPr>
          <a:noFill/>
        </p:spPr>
        <p:txBody>
          <a:bodyPr/>
          <a:lstStyle/>
          <a:p>
            <a:fld id="{B7D863F5-7505-2948-9753-B5524B9C4084}" type="slidenum">
              <a:rPr lang="en-GB" smtClean="0"/>
              <a:pPr/>
              <a:t>23</a:t>
            </a:fld>
            <a:endParaRPr lang="en-GB" smtClean="0"/>
          </a:p>
        </p:txBody>
      </p:sp>
      <p:pic>
        <p:nvPicPr>
          <p:cNvPr id="2" name="Picture 1"/>
          <p:cNvPicPr>
            <a:picLocks noChangeAspect="1"/>
          </p:cNvPicPr>
          <p:nvPr/>
        </p:nvPicPr>
        <p:blipFill>
          <a:blip r:embed="rId3"/>
          <a:stretch>
            <a:fillRect/>
          </a:stretch>
        </p:blipFill>
        <p:spPr>
          <a:xfrm>
            <a:off x="3124200" y="2019300"/>
            <a:ext cx="2882900" cy="2819400"/>
          </a:xfrm>
          <a:prstGeom prst="rect">
            <a:avLst/>
          </a:prstGeom>
        </p:spPr>
      </p:pic>
    </p:spTree>
    <p:extLst>
      <p:ext uri="{BB962C8B-B14F-4D97-AF65-F5344CB8AC3E}">
        <p14:creationId xmlns:p14="http://schemas.microsoft.com/office/powerpoint/2010/main" val="6186812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1066800" y="685800"/>
            <a:ext cx="7391400" cy="369332"/>
          </a:xfrm>
          <a:prstGeom prst="rect">
            <a:avLst/>
          </a:prstGeom>
          <a:noFill/>
          <a:ln w="9525">
            <a:noFill/>
            <a:miter lim="800000"/>
            <a:headEnd/>
            <a:tailEnd/>
          </a:ln>
        </p:spPr>
        <p:txBody>
          <a:bodyPr>
            <a:prstTxWarp prst="textNoShape">
              <a:avLst/>
            </a:prstTxWarp>
            <a:spAutoFit/>
          </a:bodyPr>
          <a:lstStyle/>
          <a:p>
            <a:r>
              <a:rPr lang="nb-NO" dirty="0">
                <a:solidFill>
                  <a:srgbClr val="FFFFFF"/>
                </a:solidFill>
                <a:latin typeface="Comic Sans MS" charset="0"/>
              </a:rPr>
              <a:t>A </a:t>
            </a:r>
            <a:r>
              <a:rPr lang="nb-NO" dirty="0" smtClean="0">
                <a:solidFill>
                  <a:srgbClr val="FFFFFF"/>
                </a:solidFill>
                <a:latin typeface="Comic Sans MS" charset="0"/>
              </a:rPr>
              <a:t>tegn </a:t>
            </a:r>
            <a:r>
              <a:rPr lang="nb-NO" dirty="0">
                <a:solidFill>
                  <a:srgbClr val="FFFFFF"/>
                </a:solidFill>
                <a:latin typeface="Comic Sans MS" charset="0"/>
              </a:rPr>
              <a:t>bildet du får beskrevet</a:t>
            </a:r>
          </a:p>
        </p:txBody>
      </p:sp>
      <p:sp>
        <p:nvSpPr>
          <p:cNvPr id="74755" name="Slide Number Placeholder 5"/>
          <p:cNvSpPr>
            <a:spLocks noGrp="1"/>
          </p:cNvSpPr>
          <p:nvPr>
            <p:ph type="sldNum" sz="quarter" idx="12"/>
          </p:nvPr>
        </p:nvSpPr>
        <p:spPr>
          <a:noFill/>
        </p:spPr>
        <p:txBody>
          <a:bodyPr/>
          <a:lstStyle/>
          <a:p>
            <a:fld id="{6E66BBF0-A289-C440-976B-9453B38BB71D}" type="slidenum">
              <a:rPr lang="en-GB" smtClean="0"/>
              <a:pPr/>
              <a:t>24</a:t>
            </a:fld>
            <a:endParaRPr lang="en-GB" smtClean="0"/>
          </a:p>
        </p:txBody>
      </p:sp>
      <p:pic>
        <p:nvPicPr>
          <p:cNvPr id="74756" name="Picture 5"/>
          <p:cNvPicPr>
            <a:picLocks noChangeAspect="1"/>
          </p:cNvPicPr>
          <p:nvPr/>
        </p:nvPicPr>
        <p:blipFill>
          <a:blip r:embed="rId3"/>
          <a:srcRect/>
          <a:stretch>
            <a:fillRect/>
          </a:stretch>
        </p:blipFill>
        <p:spPr bwMode="auto">
          <a:xfrm>
            <a:off x="1066800" y="1676400"/>
            <a:ext cx="2073275" cy="3276600"/>
          </a:xfrm>
          <a:prstGeom prst="rect">
            <a:avLst/>
          </a:prstGeom>
          <a:noFill/>
          <a:ln w="9525">
            <a:noFill/>
            <a:miter lim="800000"/>
            <a:headEnd/>
            <a:tailEnd/>
          </a:ln>
        </p:spPr>
      </p:pic>
      <p:sp>
        <p:nvSpPr>
          <p:cNvPr id="6" name="TekstSylinder 5"/>
          <p:cNvSpPr txBox="1"/>
          <p:nvPr/>
        </p:nvSpPr>
        <p:spPr>
          <a:xfrm>
            <a:off x="4702138" y="1853591"/>
            <a:ext cx="3409337" cy="1754327"/>
          </a:xfrm>
          <a:prstGeom prst="rect">
            <a:avLst/>
          </a:prstGeom>
          <a:noFill/>
        </p:spPr>
        <p:txBody>
          <a:bodyPr wrap="square" rtlCol="0">
            <a:spAutoFit/>
          </a:bodyPr>
          <a:lstStyle/>
          <a:p>
            <a:r>
              <a:rPr lang="nb-NO" dirty="0" smtClean="0"/>
              <a:t>”Sur la </a:t>
            </a:r>
            <a:r>
              <a:rPr lang="nb-NO" dirty="0" err="1" smtClean="0"/>
              <a:t>photo</a:t>
            </a:r>
            <a:r>
              <a:rPr lang="nb-NO" dirty="0" smtClean="0"/>
              <a:t> il y a </a:t>
            </a:r>
            <a:r>
              <a:rPr lang="nb-NO" dirty="0" err="1" smtClean="0"/>
              <a:t>un</a:t>
            </a:r>
            <a:r>
              <a:rPr lang="nb-NO" dirty="0" smtClean="0"/>
              <a:t> homme. Il </a:t>
            </a:r>
            <a:r>
              <a:rPr lang="nb-NO" dirty="0" err="1" smtClean="0"/>
              <a:t>s’appelle</a:t>
            </a:r>
            <a:r>
              <a:rPr lang="nb-NO" dirty="0" smtClean="0"/>
              <a:t> Pierre. Il a 80 ans. Il </a:t>
            </a:r>
            <a:r>
              <a:rPr lang="nb-NO" dirty="0" err="1" smtClean="0"/>
              <a:t>habite</a:t>
            </a:r>
            <a:r>
              <a:rPr lang="nb-NO" dirty="0" smtClean="0"/>
              <a:t> la France. Il est dans </a:t>
            </a:r>
            <a:r>
              <a:rPr lang="nb-NO" dirty="0" err="1" smtClean="0"/>
              <a:t>une</a:t>
            </a:r>
            <a:r>
              <a:rPr lang="nb-NO" dirty="0" smtClean="0"/>
              <a:t> terrasse. Il est </a:t>
            </a:r>
            <a:r>
              <a:rPr lang="nb-NO" dirty="0" err="1" smtClean="0"/>
              <a:t>assis</a:t>
            </a:r>
            <a:r>
              <a:rPr lang="nb-NO" dirty="0" smtClean="0"/>
              <a:t> sur </a:t>
            </a:r>
            <a:r>
              <a:rPr lang="nb-NO" dirty="0" err="1" smtClean="0"/>
              <a:t>une</a:t>
            </a:r>
            <a:r>
              <a:rPr lang="nb-NO" dirty="0" smtClean="0"/>
              <a:t> </a:t>
            </a:r>
            <a:r>
              <a:rPr lang="nb-NO" dirty="0" err="1" smtClean="0"/>
              <a:t>chaise</a:t>
            </a:r>
            <a:r>
              <a:rPr lang="nb-NO" dirty="0" smtClean="0"/>
              <a:t>. Il </a:t>
            </a:r>
            <a:r>
              <a:rPr lang="nb-NO" dirty="0" err="1" smtClean="0"/>
              <a:t>porte</a:t>
            </a:r>
            <a:r>
              <a:rPr lang="nb-NO" dirty="0" smtClean="0"/>
              <a:t> </a:t>
            </a:r>
            <a:r>
              <a:rPr lang="nb-NO" dirty="0" err="1" smtClean="0"/>
              <a:t>un</a:t>
            </a:r>
            <a:r>
              <a:rPr lang="nb-NO" dirty="0" smtClean="0"/>
              <a:t> chapeau, </a:t>
            </a:r>
            <a:r>
              <a:rPr lang="nb-NO" dirty="0" err="1" smtClean="0"/>
              <a:t>un</a:t>
            </a:r>
            <a:r>
              <a:rPr lang="nb-NO" dirty="0" smtClean="0"/>
              <a:t> </a:t>
            </a:r>
            <a:r>
              <a:rPr lang="nb-NO" dirty="0" err="1" smtClean="0"/>
              <a:t>pantalon</a:t>
            </a:r>
            <a:r>
              <a:rPr lang="nb-NO" dirty="0" smtClean="0"/>
              <a:t> et </a:t>
            </a:r>
            <a:r>
              <a:rPr lang="nb-NO" dirty="0" err="1" smtClean="0"/>
              <a:t>une</a:t>
            </a:r>
            <a:r>
              <a:rPr lang="nb-NO" dirty="0" smtClean="0"/>
              <a:t> chemise.”</a:t>
            </a:r>
            <a:endParaRPr lang="nb-NO" dirty="0"/>
          </a:p>
        </p:txBody>
      </p:sp>
      <p:sp>
        <p:nvSpPr>
          <p:cNvPr id="2" name="TextBox 1"/>
          <p:cNvSpPr txBox="1"/>
          <p:nvPr/>
        </p:nvSpPr>
        <p:spPr>
          <a:xfrm rot="1172334">
            <a:off x="5429948" y="4393168"/>
            <a:ext cx="2561687" cy="369332"/>
          </a:xfrm>
          <a:prstGeom prst="rect">
            <a:avLst/>
          </a:prstGeom>
          <a:noFill/>
        </p:spPr>
        <p:txBody>
          <a:bodyPr wrap="square" rtlCol="0">
            <a:spAutoFit/>
          </a:bodyPr>
          <a:lstStyle/>
          <a:p>
            <a:r>
              <a:rPr lang="en-GB" dirty="0" smtClean="0"/>
              <a:t>Diktat ?</a:t>
            </a:r>
            <a:endParaRPr lang="en-GB" dirty="0"/>
          </a:p>
        </p:txBody>
      </p:sp>
    </p:spTree>
    <p:extLst>
      <p:ext uri="{BB962C8B-B14F-4D97-AF65-F5344CB8AC3E}">
        <p14:creationId xmlns:p14="http://schemas.microsoft.com/office/powerpoint/2010/main" val="7069828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7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381000" y="340361"/>
            <a:ext cx="8183880" cy="1051560"/>
          </a:xfrm>
        </p:spPr>
        <p:txBody>
          <a:bodyPr/>
          <a:lstStyle/>
          <a:p>
            <a:pPr algn="l"/>
            <a:r>
              <a:rPr lang="nb-NO" dirty="0" smtClean="0">
                <a:latin typeface="Comic Sans MS" charset="0"/>
              </a:rPr>
              <a:t>Tren tanken</a:t>
            </a:r>
          </a:p>
        </p:txBody>
      </p:sp>
      <p:sp>
        <p:nvSpPr>
          <p:cNvPr id="35843" name="TextBox 2"/>
          <p:cNvSpPr txBox="1">
            <a:spLocks noChangeArrowheads="1"/>
          </p:cNvSpPr>
          <p:nvPr/>
        </p:nvSpPr>
        <p:spPr bwMode="auto">
          <a:xfrm>
            <a:off x="381000" y="1796826"/>
            <a:ext cx="8305800" cy="1969770"/>
          </a:xfrm>
          <a:prstGeom prst="rect">
            <a:avLst/>
          </a:prstGeom>
          <a:noFill/>
          <a:ln>
            <a:headEnd/>
            <a:tailEnd/>
          </a:ln>
        </p:spPr>
        <p:style>
          <a:lnRef idx="1">
            <a:schemeClr val="accent4"/>
          </a:lnRef>
          <a:fillRef idx="2">
            <a:schemeClr val="accent4"/>
          </a:fillRef>
          <a:effectRef idx="1">
            <a:schemeClr val="accent4"/>
          </a:effectRef>
          <a:fontRef idx="minor">
            <a:schemeClr val="dk1"/>
          </a:fontRef>
        </p:style>
        <p:txBody>
          <a:bodyPr>
            <a:prstTxWarp prst="textNoShape">
              <a:avLst/>
            </a:prstTxWarp>
            <a:spAutoFit/>
          </a:bodyPr>
          <a:lstStyle/>
          <a:p>
            <a:pPr lvl="1">
              <a:defRPr/>
            </a:pPr>
            <a:r>
              <a:rPr lang="en-US" sz="3200" b="1" dirty="0" err="1" smtClean="0">
                <a:solidFill>
                  <a:srgbClr val="FFFFFF"/>
                </a:solidFill>
                <a:latin typeface="Comic Sans MS" charset="0"/>
              </a:rPr>
              <a:t>Forklar</a:t>
            </a:r>
            <a:r>
              <a:rPr lang="en-US" sz="3200" b="1" dirty="0" smtClean="0">
                <a:solidFill>
                  <a:srgbClr val="FFFFFF"/>
                </a:solidFill>
                <a:latin typeface="Comic Sans MS" charset="0"/>
              </a:rPr>
              <a:t> </a:t>
            </a:r>
            <a:r>
              <a:rPr lang="en-US" sz="3200" b="1" dirty="0" err="1" smtClean="0">
                <a:solidFill>
                  <a:srgbClr val="FFFFFF"/>
                </a:solidFill>
                <a:latin typeface="Comic Sans MS" charset="0"/>
              </a:rPr>
              <a:t>ordene</a:t>
            </a:r>
            <a:endParaRPr lang="en-US" sz="3200" b="1" dirty="0" smtClean="0">
              <a:solidFill>
                <a:srgbClr val="FFFFFF"/>
              </a:solidFill>
              <a:latin typeface="Comic Sans MS" charset="0"/>
            </a:endParaRPr>
          </a:p>
          <a:p>
            <a:pPr marL="1257300" lvl="2" indent="-342900">
              <a:buFont typeface="Arial" charset="0"/>
              <a:buAutoNum type="arabicPeriod"/>
              <a:defRPr/>
            </a:pPr>
            <a:r>
              <a:rPr lang="en-US" dirty="0" err="1" smtClean="0">
                <a:solidFill>
                  <a:srgbClr val="FFFFFF"/>
                </a:solidFill>
                <a:latin typeface="Comic Sans MS" charset="0"/>
              </a:rPr>
              <a:t>Maison</a:t>
            </a:r>
            <a:endParaRPr lang="en-US" dirty="0" smtClean="0">
              <a:solidFill>
                <a:srgbClr val="FFFFFF"/>
              </a:solidFill>
              <a:latin typeface="Comic Sans MS" charset="0"/>
            </a:endParaRPr>
          </a:p>
          <a:p>
            <a:pPr marL="1257300" lvl="2" indent="-342900">
              <a:defRPr/>
            </a:pPr>
            <a:r>
              <a:rPr lang="en-US" dirty="0" smtClean="0">
                <a:solidFill>
                  <a:srgbClr val="FFFFFF"/>
                </a:solidFill>
                <a:latin typeface="Comic Sans MS" charset="0"/>
              </a:rPr>
              <a:t>2.  Ami</a:t>
            </a:r>
          </a:p>
          <a:p>
            <a:pPr marL="1257300" lvl="2" indent="-342900">
              <a:buFont typeface="Arial" charset="0"/>
              <a:buAutoNum type="arabicPeriod"/>
              <a:defRPr/>
            </a:pPr>
            <a:r>
              <a:rPr lang="en-US" dirty="0" err="1" smtClean="0">
                <a:solidFill>
                  <a:srgbClr val="FFFFFF"/>
                </a:solidFill>
                <a:latin typeface="Comic Sans MS" charset="0"/>
              </a:rPr>
              <a:t>Stylo</a:t>
            </a:r>
            <a:r>
              <a:rPr lang="en-US" dirty="0" smtClean="0">
                <a:solidFill>
                  <a:srgbClr val="FFFFFF"/>
                </a:solidFill>
                <a:latin typeface="Comic Sans MS" charset="0"/>
              </a:rPr>
              <a:t> </a:t>
            </a:r>
          </a:p>
          <a:p>
            <a:pPr marL="1257300" lvl="2" indent="-342900">
              <a:buFont typeface="Arial" charset="0"/>
              <a:buAutoNum type="arabicPeriod"/>
              <a:defRPr/>
            </a:pPr>
            <a:r>
              <a:rPr lang="en-US" dirty="0" smtClean="0">
                <a:solidFill>
                  <a:srgbClr val="FFFFFF"/>
                </a:solidFill>
                <a:latin typeface="Comic Sans MS" charset="0"/>
              </a:rPr>
              <a:t>Dialogue</a:t>
            </a:r>
            <a:endParaRPr lang="en-US" dirty="0">
              <a:solidFill>
                <a:srgbClr val="FFFFFF"/>
              </a:solidFill>
              <a:latin typeface="Comic Sans MS" charset="0"/>
            </a:endParaRPr>
          </a:p>
          <a:p>
            <a:pPr marL="1257300" lvl="2" indent="-342900">
              <a:buFont typeface="Arial" charset="0"/>
              <a:buAutoNum type="arabicPeriod"/>
              <a:defRPr/>
            </a:pPr>
            <a:r>
              <a:rPr lang="en-US" dirty="0" smtClean="0">
                <a:solidFill>
                  <a:srgbClr val="FFFFFF"/>
                </a:solidFill>
                <a:latin typeface="Comic Sans MS" charset="0"/>
              </a:rPr>
              <a:t>Napoleon</a:t>
            </a:r>
            <a:endParaRPr lang="en-US" dirty="0">
              <a:solidFill>
                <a:srgbClr val="FFFFFF"/>
              </a:solidFill>
              <a:latin typeface="Comic Sans MS" charset="0"/>
            </a:endParaRPr>
          </a:p>
        </p:txBody>
      </p:sp>
      <p:sp>
        <p:nvSpPr>
          <p:cNvPr id="76804" name="TextBox 3"/>
          <p:cNvSpPr txBox="1">
            <a:spLocks noChangeArrowheads="1"/>
          </p:cNvSpPr>
          <p:nvPr/>
        </p:nvSpPr>
        <p:spPr bwMode="auto">
          <a:xfrm>
            <a:off x="381000" y="5579530"/>
            <a:ext cx="6934200" cy="646331"/>
          </a:xfrm>
          <a:prstGeom prst="rect">
            <a:avLst/>
          </a:prstGeom>
          <a:ln>
            <a:headEnd/>
            <a:tailEnd/>
          </a:ln>
        </p:spPr>
        <p:style>
          <a:lnRef idx="1">
            <a:schemeClr val="dk1"/>
          </a:lnRef>
          <a:fillRef idx="3">
            <a:schemeClr val="dk1"/>
          </a:fillRef>
          <a:effectRef idx="2">
            <a:schemeClr val="dk1"/>
          </a:effectRef>
          <a:fontRef idx="minor">
            <a:schemeClr val="lt1"/>
          </a:fontRef>
        </p:style>
        <p:txBody>
          <a:bodyPr>
            <a:prstTxWarp prst="textNoShape">
              <a:avLst/>
            </a:prstTxWarp>
            <a:spAutoFit/>
          </a:bodyPr>
          <a:lstStyle/>
          <a:p>
            <a:r>
              <a:rPr lang="nb-NO" dirty="0">
                <a:latin typeface="Comic Sans MS" charset="0"/>
              </a:rPr>
              <a:t>Beskrivelsene kan brukes som utgangspunkt for en gjettelek hvor andre grupper finner </a:t>
            </a:r>
            <a:r>
              <a:rPr lang="nb-NO" dirty="0" smtClean="0">
                <a:latin typeface="Comic Sans MS" charset="0"/>
              </a:rPr>
              <a:t>begrepet</a:t>
            </a:r>
            <a:endParaRPr lang="nb-NO" dirty="0">
              <a:latin typeface="Comic Sans MS" charset="0"/>
            </a:endParaRPr>
          </a:p>
        </p:txBody>
      </p:sp>
      <p:pic>
        <p:nvPicPr>
          <p:cNvPr id="76805" name="Picture 4" descr="LS019486.png"/>
          <p:cNvPicPr>
            <a:picLocks noChangeAspect="1"/>
          </p:cNvPicPr>
          <p:nvPr/>
        </p:nvPicPr>
        <p:blipFill>
          <a:blip r:embed="rId3"/>
          <a:srcRect/>
          <a:stretch>
            <a:fillRect/>
          </a:stretch>
        </p:blipFill>
        <p:spPr bwMode="auto">
          <a:xfrm>
            <a:off x="6053472" y="327208"/>
            <a:ext cx="2633328" cy="1816273"/>
          </a:xfrm>
          <a:prstGeom prst="rect">
            <a:avLst/>
          </a:prstGeom>
          <a:noFill/>
          <a:ln w="9525">
            <a:noFill/>
            <a:miter lim="800000"/>
            <a:headEnd/>
            <a:tailEnd/>
          </a:ln>
        </p:spPr>
      </p:pic>
      <p:sp>
        <p:nvSpPr>
          <p:cNvPr id="76806" name="Slide Number Placeholder 6"/>
          <p:cNvSpPr>
            <a:spLocks noGrp="1"/>
          </p:cNvSpPr>
          <p:nvPr>
            <p:ph type="sldNum" sz="quarter" idx="12"/>
          </p:nvPr>
        </p:nvSpPr>
        <p:spPr>
          <a:noFill/>
        </p:spPr>
        <p:txBody>
          <a:bodyPr/>
          <a:lstStyle/>
          <a:p>
            <a:fld id="{A361B365-44F7-3543-9FE1-BD01F6461AA8}" type="slidenum">
              <a:rPr lang="en-GB" smtClean="0"/>
              <a:pPr/>
              <a:t>25</a:t>
            </a:fld>
            <a:endParaRPr lang="en-GB" smtClean="0"/>
          </a:p>
        </p:txBody>
      </p:sp>
    </p:spTree>
    <p:extLst>
      <p:ext uri="{BB962C8B-B14F-4D97-AF65-F5344CB8AC3E}">
        <p14:creationId xmlns:p14="http://schemas.microsoft.com/office/powerpoint/2010/main" val="866568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84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84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8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algn="l"/>
            <a:r>
              <a:rPr lang="nb-NO" smtClean="0">
                <a:latin typeface="Comic Sans MS" charset="0"/>
              </a:rPr>
              <a:t>Tren tanken</a:t>
            </a:r>
          </a:p>
        </p:txBody>
      </p:sp>
      <p:sp>
        <p:nvSpPr>
          <p:cNvPr id="36867" name="TextBox 2"/>
          <p:cNvSpPr txBox="1">
            <a:spLocks noChangeArrowheads="1"/>
          </p:cNvSpPr>
          <p:nvPr/>
        </p:nvSpPr>
        <p:spPr bwMode="auto">
          <a:xfrm>
            <a:off x="502920" y="2057400"/>
            <a:ext cx="7942562" cy="2523768"/>
          </a:xfrm>
          <a:prstGeom prst="rect">
            <a:avLst/>
          </a:prstGeom>
          <a:noFill/>
          <a:ln>
            <a:headEnd/>
            <a:tailEnd/>
          </a:ln>
        </p:spPr>
        <p:style>
          <a:lnRef idx="1">
            <a:schemeClr val="accent4"/>
          </a:lnRef>
          <a:fillRef idx="2">
            <a:schemeClr val="accent4"/>
          </a:fillRef>
          <a:effectRef idx="1">
            <a:schemeClr val="accent4"/>
          </a:effectRef>
          <a:fontRef idx="minor">
            <a:schemeClr val="dk1"/>
          </a:fontRef>
        </p:style>
        <p:txBody>
          <a:bodyPr wrap="square">
            <a:prstTxWarp prst="textNoShape">
              <a:avLst/>
            </a:prstTxWarp>
            <a:spAutoFit/>
          </a:bodyPr>
          <a:lstStyle/>
          <a:p>
            <a:pPr lvl="1">
              <a:defRPr/>
            </a:pPr>
            <a:r>
              <a:rPr lang="en-US" sz="3200" b="1" dirty="0" smtClean="0">
                <a:solidFill>
                  <a:srgbClr val="FFFFFF"/>
                </a:solidFill>
                <a:latin typeface="Comic Sans MS" charset="0"/>
              </a:rPr>
              <a:t>Finn </a:t>
            </a:r>
            <a:r>
              <a:rPr lang="en-US" sz="3200" b="1" dirty="0" err="1" smtClean="0">
                <a:solidFill>
                  <a:srgbClr val="FFFFFF"/>
                </a:solidFill>
                <a:latin typeface="Comic Sans MS" charset="0"/>
              </a:rPr>
              <a:t>ordet</a:t>
            </a:r>
            <a:r>
              <a:rPr lang="en-US" sz="3200" b="1" dirty="0" smtClean="0">
                <a:solidFill>
                  <a:srgbClr val="FFFFFF"/>
                </a:solidFill>
                <a:latin typeface="Comic Sans MS" charset="0"/>
              </a:rPr>
              <a:t> </a:t>
            </a:r>
            <a:r>
              <a:rPr lang="en-US" sz="3200" b="1" dirty="0" err="1" smtClean="0">
                <a:solidFill>
                  <a:srgbClr val="FFFFFF"/>
                </a:solidFill>
                <a:latin typeface="Comic Sans MS" charset="0"/>
              </a:rPr>
              <a:t>som</a:t>
            </a:r>
            <a:r>
              <a:rPr lang="en-US" sz="3200" b="1" dirty="0" smtClean="0">
                <a:solidFill>
                  <a:srgbClr val="FFFFFF"/>
                </a:solidFill>
                <a:latin typeface="Comic Sans MS" charset="0"/>
              </a:rPr>
              <a:t> </a:t>
            </a:r>
            <a:r>
              <a:rPr lang="en-US" sz="3200" b="1" dirty="0" err="1" smtClean="0">
                <a:solidFill>
                  <a:srgbClr val="FFFFFF"/>
                </a:solidFill>
                <a:latin typeface="Comic Sans MS" charset="0"/>
              </a:rPr>
              <a:t>ikke</a:t>
            </a:r>
            <a:r>
              <a:rPr lang="en-US" sz="3200" b="1" dirty="0" smtClean="0">
                <a:solidFill>
                  <a:srgbClr val="FFFFFF"/>
                </a:solidFill>
                <a:latin typeface="Comic Sans MS" charset="0"/>
              </a:rPr>
              <a:t> passer inn</a:t>
            </a:r>
          </a:p>
          <a:p>
            <a:pPr lvl="1">
              <a:defRPr/>
            </a:pPr>
            <a:endParaRPr lang="en-US" sz="1800" dirty="0">
              <a:solidFill>
                <a:srgbClr val="FFFFFF"/>
              </a:solidFill>
              <a:latin typeface="Comic Sans MS" charset="0"/>
            </a:endParaRPr>
          </a:p>
          <a:p>
            <a:pPr marL="1257300" lvl="2" indent="-342900">
              <a:buFont typeface="Arial" charset="0"/>
              <a:buAutoNum type="arabicPeriod"/>
              <a:defRPr/>
            </a:pPr>
            <a:r>
              <a:rPr lang="en-US" dirty="0">
                <a:solidFill>
                  <a:srgbClr val="FFFFFF"/>
                </a:solidFill>
                <a:latin typeface="Comic Sans MS" charset="0"/>
              </a:rPr>
              <a:t>Chaise – table – lit - </a:t>
            </a:r>
            <a:r>
              <a:rPr lang="en-US" dirty="0" err="1">
                <a:solidFill>
                  <a:srgbClr val="FFFFFF"/>
                </a:solidFill>
                <a:latin typeface="Comic Sans MS" charset="0"/>
              </a:rPr>
              <a:t>cendrier</a:t>
            </a:r>
            <a:endParaRPr lang="en-US" dirty="0">
              <a:solidFill>
                <a:srgbClr val="FFFFFF"/>
              </a:solidFill>
              <a:latin typeface="Comic Sans MS" charset="0"/>
            </a:endParaRPr>
          </a:p>
          <a:p>
            <a:pPr marL="1257300" lvl="2" indent="-342900">
              <a:buFont typeface="Arial" charset="0"/>
              <a:buAutoNum type="arabicPeriod"/>
              <a:defRPr/>
            </a:pPr>
            <a:r>
              <a:rPr lang="en-US" dirty="0" err="1">
                <a:solidFill>
                  <a:srgbClr val="FFFFFF"/>
                </a:solidFill>
                <a:latin typeface="Comic Sans MS" charset="0"/>
              </a:rPr>
              <a:t>Liberté</a:t>
            </a:r>
            <a:r>
              <a:rPr lang="en-US" dirty="0">
                <a:solidFill>
                  <a:srgbClr val="FFFFFF"/>
                </a:solidFill>
                <a:latin typeface="Comic Sans MS" charset="0"/>
              </a:rPr>
              <a:t> – </a:t>
            </a:r>
            <a:r>
              <a:rPr lang="en-US" dirty="0" err="1">
                <a:solidFill>
                  <a:srgbClr val="FFFFFF"/>
                </a:solidFill>
                <a:latin typeface="Comic Sans MS" charset="0"/>
              </a:rPr>
              <a:t>égalité</a:t>
            </a:r>
            <a:r>
              <a:rPr lang="en-US" dirty="0">
                <a:solidFill>
                  <a:srgbClr val="FFFFFF"/>
                </a:solidFill>
                <a:latin typeface="Comic Sans MS" charset="0"/>
              </a:rPr>
              <a:t> – </a:t>
            </a:r>
            <a:r>
              <a:rPr lang="en-US" dirty="0" err="1">
                <a:solidFill>
                  <a:srgbClr val="FFFFFF"/>
                </a:solidFill>
                <a:latin typeface="Comic Sans MS" charset="0"/>
              </a:rPr>
              <a:t>fraternité</a:t>
            </a:r>
            <a:r>
              <a:rPr lang="en-US" dirty="0">
                <a:solidFill>
                  <a:srgbClr val="FFFFFF"/>
                </a:solidFill>
                <a:latin typeface="Comic Sans MS" charset="0"/>
              </a:rPr>
              <a:t> - </a:t>
            </a:r>
            <a:r>
              <a:rPr lang="en-US" dirty="0" err="1">
                <a:solidFill>
                  <a:srgbClr val="FFFFFF"/>
                </a:solidFill>
                <a:latin typeface="Comic Sans MS" charset="0"/>
              </a:rPr>
              <a:t>éternité</a:t>
            </a:r>
            <a:endParaRPr lang="en-US" dirty="0">
              <a:solidFill>
                <a:srgbClr val="FFFFFF"/>
              </a:solidFill>
              <a:latin typeface="Comic Sans MS" charset="0"/>
            </a:endParaRPr>
          </a:p>
          <a:p>
            <a:pPr marL="1257300" lvl="2" indent="-342900">
              <a:buFont typeface="Arial" charset="0"/>
              <a:buAutoNum type="arabicPeriod"/>
              <a:defRPr/>
            </a:pPr>
            <a:r>
              <a:rPr lang="en-US" dirty="0">
                <a:solidFill>
                  <a:srgbClr val="FFFFFF"/>
                </a:solidFill>
                <a:latin typeface="Comic Sans MS" charset="0"/>
              </a:rPr>
              <a:t>DOM TOM COM</a:t>
            </a:r>
          </a:p>
          <a:p>
            <a:pPr marL="1257300" lvl="2" indent="-342900">
              <a:buFont typeface="Arial" charset="0"/>
              <a:buAutoNum type="arabicPeriod"/>
              <a:defRPr/>
            </a:pPr>
            <a:r>
              <a:rPr lang="en-US" dirty="0">
                <a:solidFill>
                  <a:srgbClr val="FFFFFF"/>
                </a:solidFill>
                <a:latin typeface="Comic Sans MS" charset="0"/>
              </a:rPr>
              <a:t>Vietnam – Togo - Ghana</a:t>
            </a:r>
          </a:p>
          <a:p>
            <a:pPr marL="1257300" lvl="2" indent="-342900">
              <a:buFont typeface="Arial" charset="0"/>
              <a:buAutoNum type="arabicPeriod"/>
              <a:defRPr/>
            </a:pPr>
            <a:r>
              <a:rPr lang="en-US" dirty="0">
                <a:solidFill>
                  <a:srgbClr val="FFFFFF"/>
                </a:solidFill>
                <a:latin typeface="Comic Sans MS" charset="0"/>
              </a:rPr>
              <a:t>SIDA UE OTAN EURO</a:t>
            </a:r>
          </a:p>
          <a:p>
            <a:pPr marL="1257300" lvl="2" indent="-342900">
              <a:buFont typeface="Arial" charset="0"/>
              <a:buAutoNum type="arabicPeriod"/>
              <a:defRPr/>
            </a:pPr>
            <a:r>
              <a:rPr lang="en-US" dirty="0">
                <a:solidFill>
                  <a:srgbClr val="FFFFFF"/>
                </a:solidFill>
                <a:latin typeface="Comic Sans MS" charset="0"/>
              </a:rPr>
              <a:t>Chaise – </a:t>
            </a:r>
            <a:r>
              <a:rPr lang="en-US" dirty="0" smtClean="0">
                <a:solidFill>
                  <a:srgbClr val="FFFFFF"/>
                </a:solidFill>
                <a:latin typeface="Comic Sans MS" charset="0"/>
              </a:rPr>
              <a:t>pied </a:t>
            </a:r>
            <a:r>
              <a:rPr lang="en-US" dirty="0">
                <a:solidFill>
                  <a:srgbClr val="FFFFFF"/>
                </a:solidFill>
                <a:latin typeface="Comic Sans MS" charset="0"/>
              </a:rPr>
              <a:t>–</a:t>
            </a:r>
            <a:r>
              <a:rPr lang="en-US" dirty="0" smtClean="0">
                <a:solidFill>
                  <a:srgbClr val="FFFFFF"/>
                </a:solidFill>
                <a:latin typeface="Comic Sans MS" charset="0"/>
              </a:rPr>
              <a:t>divan </a:t>
            </a:r>
            <a:r>
              <a:rPr lang="en-US" dirty="0">
                <a:solidFill>
                  <a:srgbClr val="FFFFFF"/>
                </a:solidFill>
                <a:latin typeface="Comic Sans MS" charset="0"/>
              </a:rPr>
              <a:t>- sofa </a:t>
            </a:r>
          </a:p>
        </p:txBody>
      </p:sp>
      <p:pic>
        <p:nvPicPr>
          <p:cNvPr id="77828" name="Picture 3" descr="200235995-001.png"/>
          <p:cNvPicPr>
            <a:picLocks noChangeAspect="1"/>
          </p:cNvPicPr>
          <p:nvPr/>
        </p:nvPicPr>
        <p:blipFill>
          <a:blip r:embed="rId3"/>
          <a:srcRect/>
          <a:stretch>
            <a:fillRect/>
          </a:stretch>
        </p:blipFill>
        <p:spPr bwMode="auto">
          <a:xfrm>
            <a:off x="6705600" y="304800"/>
            <a:ext cx="1371600" cy="1371600"/>
          </a:xfrm>
          <a:prstGeom prst="rect">
            <a:avLst/>
          </a:prstGeom>
          <a:noFill/>
          <a:ln w="9525">
            <a:noFill/>
            <a:miter lim="800000"/>
            <a:headEnd/>
            <a:tailEnd/>
          </a:ln>
        </p:spPr>
      </p:pic>
      <p:sp>
        <p:nvSpPr>
          <p:cNvPr id="77829" name="Slide Number Placeholder 5"/>
          <p:cNvSpPr>
            <a:spLocks noGrp="1"/>
          </p:cNvSpPr>
          <p:nvPr>
            <p:ph type="sldNum" sz="quarter" idx="12"/>
          </p:nvPr>
        </p:nvSpPr>
        <p:spPr>
          <a:noFill/>
        </p:spPr>
        <p:txBody>
          <a:bodyPr/>
          <a:lstStyle/>
          <a:p>
            <a:fld id="{83515D5D-ED8E-2A4A-9216-41583E1D01C9}" type="slidenum">
              <a:rPr lang="en-GB" smtClean="0"/>
              <a:pPr/>
              <a:t>26</a:t>
            </a:fld>
            <a:endParaRPr lang="en-GB" smtClean="0"/>
          </a:p>
        </p:txBody>
      </p:sp>
    </p:spTree>
    <p:extLst>
      <p:ext uri="{BB962C8B-B14F-4D97-AF65-F5344CB8AC3E}">
        <p14:creationId xmlns:p14="http://schemas.microsoft.com/office/powerpoint/2010/main" val="301756046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algn="l"/>
            <a:r>
              <a:rPr lang="nb-NO" smtClean="0">
                <a:latin typeface="Comic Sans MS" charset="0"/>
              </a:rPr>
              <a:t>Tren tanken</a:t>
            </a:r>
          </a:p>
        </p:txBody>
      </p:sp>
      <p:sp>
        <p:nvSpPr>
          <p:cNvPr id="37891" name="TextBox 2"/>
          <p:cNvSpPr txBox="1">
            <a:spLocks noChangeArrowheads="1"/>
          </p:cNvSpPr>
          <p:nvPr/>
        </p:nvSpPr>
        <p:spPr bwMode="auto">
          <a:xfrm>
            <a:off x="635464" y="2438400"/>
            <a:ext cx="7712864" cy="2523768"/>
          </a:xfrm>
          <a:prstGeom prst="rect">
            <a:avLst/>
          </a:prstGeom>
          <a:noFill/>
          <a:ln>
            <a:headEnd/>
            <a:tailEnd/>
          </a:ln>
        </p:spPr>
        <p:style>
          <a:lnRef idx="1">
            <a:schemeClr val="accent4"/>
          </a:lnRef>
          <a:fillRef idx="2">
            <a:schemeClr val="accent4"/>
          </a:fillRef>
          <a:effectRef idx="1">
            <a:schemeClr val="accent4"/>
          </a:effectRef>
          <a:fontRef idx="minor">
            <a:schemeClr val="dk1"/>
          </a:fontRef>
        </p:style>
        <p:txBody>
          <a:bodyPr wrap="square">
            <a:prstTxWarp prst="textNoShape">
              <a:avLst/>
            </a:prstTxWarp>
            <a:spAutoFit/>
          </a:bodyPr>
          <a:lstStyle/>
          <a:p>
            <a:pPr lvl="1">
              <a:defRPr/>
            </a:pPr>
            <a:r>
              <a:rPr lang="en-US" sz="3200" b="1" dirty="0" err="1" smtClean="0">
                <a:solidFill>
                  <a:srgbClr val="FFFFFF"/>
                </a:solidFill>
                <a:latin typeface="Comic Sans MS" charset="0"/>
              </a:rPr>
              <a:t>Forklar</a:t>
            </a:r>
            <a:r>
              <a:rPr lang="en-US" sz="3200" b="1" dirty="0" smtClean="0">
                <a:solidFill>
                  <a:srgbClr val="FFFFFF"/>
                </a:solidFill>
                <a:latin typeface="Comic Sans MS" charset="0"/>
              </a:rPr>
              <a:t> </a:t>
            </a:r>
            <a:r>
              <a:rPr lang="en-US" sz="3200" b="1" dirty="0" err="1" smtClean="0">
                <a:solidFill>
                  <a:srgbClr val="FFFFFF"/>
                </a:solidFill>
                <a:latin typeface="Comic Sans MS" charset="0"/>
              </a:rPr>
              <a:t>sammenhengen</a:t>
            </a:r>
            <a:endParaRPr lang="en-US" sz="3200" b="1" dirty="0" smtClean="0">
              <a:solidFill>
                <a:srgbClr val="FFFFFF"/>
              </a:solidFill>
              <a:latin typeface="Comic Sans MS" charset="0"/>
            </a:endParaRPr>
          </a:p>
          <a:p>
            <a:pPr lvl="1">
              <a:defRPr/>
            </a:pPr>
            <a:endParaRPr lang="en-US" sz="1800" dirty="0">
              <a:solidFill>
                <a:srgbClr val="FFFFFF"/>
              </a:solidFill>
              <a:latin typeface="Comic Sans MS" charset="0"/>
            </a:endParaRPr>
          </a:p>
          <a:p>
            <a:pPr marL="1257300" lvl="2" indent="-342900">
              <a:buFont typeface="Arial" charset="0"/>
              <a:buAutoNum type="arabicPeriod"/>
              <a:defRPr/>
            </a:pPr>
            <a:r>
              <a:rPr lang="en-US" dirty="0">
                <a:solidFill>
                  <a:srgbClr val="FFFFFF"/>
                </a:solidFill>
                <a:latin typeface="Comic Sans MS" charset="0"/>
              </a:rPr>
              <a:t>Rouge – </a:t>
            </a:r>
            <a:r>
              <a:rPr lang="en-US" dirty="0" err="1">
                <a:solidFill>
                  <a:srgbClr val="FFFFFF"/>
                </a:solidFill>
                <a:latin typeface="Comic Sans MS" charset="0"/>
              </a:rPr>
              <a:t>blanc</a:t>
            </a:r>
            <a:r>
              <a:rPr lang="en-US" dirty="0">
                <a:solidFill>
                  <a:srgbClr val="FFFFFF"/>
                </a:solidFill>
                <a:latin typeface="Comic Sans MS" charset="0"/>
              </a:rPr>
              <a:t> – bleu - </a:t>
            </a:r>
            <a:r>
              <a:rPr lang="en-US" dirty="0" err="1">
                <a:solidFill>
                  <a:srgbClr val="FFFFFF"/>
                </a:solidFill>
                <a:latin typeface="Comic Sans MS" charset="0"/>
              </a:rPr>
              <a:t>vert</a:t>
            </a:r>
            <a:endParaRPr lang="en-US" dirty="0">
              <a:solidFill>
                <a:srgbClr val="FFFFFF"/>
              </a:solidFill>
              <a:latin typeface="Comic Sans MS" charset="0"/>
            </a:endParaRPr>
          </a:p>
          <a:p>
            <a:pPr marL="1257300" lvl="2" indent="-342900">
              <a:buFont typeface="Arial" charset="0"/>
              <a:buAutoNum type="arabicPeriod"/>
              <a:defRPr/>
            </a:pPr>
            <a:r>
              <a:rPr lang="en-US" dirty="0" err="1">
                <a:solidFill>
                  <a:srgbClr val="FFFFFF"/>
                </a:solidFill>
                <a:latin typeface="Comic Sans MS" charset="0"/>
              </a:rPr>
              <a:t>Avion</a:t>
            </a:r>
            <a:r>
              <a:rPr lang="en-US" dirty="0">
                <a:solidFill>
                  <a:srgbClr val="FFFFFF"/>
                </a:solidFill>
                <a:latin typeface="Comic Sans MS" charset="0"/>
              </a:rPr>
              <a:t> –</a:t>
            </a:r>
            <a:r>
              <a:rPr lang="en-US" dirty="0" err="1">
                <a:solidFill>
                  <a:srgbClr val="FFFFFF"/>
                </a:solidFill>
                <a:latin typeface="Comic Sans MS" charset="0"/>
              </a:rPr>
              <a:t>bagage</a:t>
            </a:r>
            <a:r>
              <a:rPr lang="en-US" dirty="0">
                <a:solidFill>
                  <a:srgbClr val="FFFFFF"/>
                </a:solidFill>
                <a:latin typeface="Comic Sans MS" charset="0"/>
              </a:rPr>
              <a:t>– </a:t>
            </a:r>
            <a:r>
              <a:rPr lang="en-US" dirty="0" err="1">
                <a:solidFill>
                  <a:srgbClr val="FFFFFF"/>
                </a:solidFill>
                <a:latin typeface="Comic Sans MS" charset="0"/>
              </a:rPr>
              <a:t>touriste</a:t>
            </a:r>
            <a:r>
              <a:rPr lang="en-US" dirty="0">
                <a:solidFill>
                  <a:srgbClr val="FFFFFF"/>
                </a:solidFill>
                <a:latin typeface="Comic Sans MS" charset="0"/>
              </a:rPr>
              <a:t> – </a:t>
            </a:r>
            <a:r>
              <a:rPr lang="en-US" dirty="0" smtClean="0">
                <a:solidFill>
                  <a:srgbClr val="FFFFFF"/>
                </a:solidFill>
                <a:latin typeface="Comic Sans MS" charset="0"/>
              </a:rPr>
              <a:t>restaurant</a:t>
            </a:r>
          </a:p>
          <a:p>
            <a:pPr marL="1257300" lvl="2" indent="-342900">
              <a:buFont typeface="Arial" charset="0"/>
              <a:buAutoNum type="arabicPeriod"/>
              <a:defRPr/>
            </a:pPr>
            <a:r>
              <a:rPr lang="en-US" dirty="0" err="1" smtClean="0">
                <a:solidFill>
                  <a:srgbClr val="FFFFFF"/>
                </a:solidFill>
                <a:latin typeface="Comic Sans MS" charset="0"/>
              </a:rPr>
              <a:t>Mère</a:t>
            </a:r>
            <a:r>
              <a:rPr lang="en-US" dirty="0" smtClean="0">
                <a:solidFill>
                  <a:srgbClr val="FFFFFF"/>
                </a:solidFill>
                <a:latin typeface="Comic Sans MS" charset="0"/>
              </a:rPr>
              <a:t> – </a:t>
            </a:r>
            <a:r>
              <a:rPr lang="en-US" dirty="0" err="1" smtClean="0">
                <a:solidFill>
                  <a:srgbClr val="FFFFFF"/>
                </a:solidFill>
                <a:latin typeface="Comic Sans MS" charset="0"/>
              </a:rPr>
              <a:t>père</a:t>
            </a:r>
            <a:r>
              <a:rPr lang="en-US" dirty="0" smtClean="0">
                <a:solidFill>
                  <a:srgbClr val="FFFFFF"/>
                </a:solidFill>
                <a:latin typeface="Comic Sans MS" charset="0"/>
              </a:rPr>
              <a:t> – frère - </a:t>
            </a:r>
            <a:r>
              <a:rPr lang="en-US" dirty="0" err="1" smtClean="0">
                <a:solidFill>
                  <a:srgbClr val="FFFFFF"/>
                </a:solidFill>
                <a:latin typeface="Comic Sans MS" charset="0"/>
              </a:rPr>
              <a:t>soeur</a:t>
            </a:r>
            <a:endParaRPr lang="en-US" dirty="0">
              <a:solidFill>
                <a:srgbClr val="FFFFFF"/>
              </a:solidFill>
              <a:latin typeface="Comic Sans MS" charset="0"/>
            </a:endParaRPr>
          </a:p>
          <a:p>
            <a:pPr marL="1257300" lvl="2" indent="-342900">
              <a:buFont typeface="Arial" charset="0"/>
              <a:buAutoNum type="arabicPeriod"/>
              <a:defRPr/>
            </a:pPr>
            <a:r>
              <a:rPr lang="en-US" dirty="0">
                <a:solidFill>
                  <a:srgbClr val="FFFFFF"/>
                </a:solidFill>
                <a:latin typeface="Comic Sans MS" charset="0"/>
              </a:rPr>
              <a:t>Guerre – zones – </a:t>
            </a:r>
            <a:r>
              <a:rPr lang="en-US" dirty="0" err="1">
                <a:solidFill>
                  <a:srgbClr val="FFFFFF"/>
                </a:solidFill>
                <a:latin typeface="Comic Sans MS" charset="0"/>
              </a:rPr>
              <a:t>libre</a:t>
            </a:r>
            <a:r>
              <a:rPr lang="en-US" dirty="0">
                <a:solidFill>
                  <a:srgbClr val="FFFFFF"/>
                </a:solidFill>
                <a:latin typeface="Comic Sans MS" charset="0"/>
              </a:rPr>
              <a:t> – </a:t>
            </a:r>
            <a:r>
              <a:rPr lang="en-US" dirty="0" err="1">
                <a:solidFill>
                  <a:srgbClr val="FFFFFF"/>
                </a:solidFill>
                <a:latin typeface="Comic Sans MS" charset="0"/>
              </a:rPr>
              <a:t>Normandie</a:t>
            </a:r>
            <a:endParaRPr lang="en-US" dirty="0">
              <a:solidFill>
                <a:srgbClr val="FFFFFF"/>
              </a:solidFill>
              <a:latin typeface="Comic Sans MS" charset="0"/>
            </a:endParaRPr>
          </a:p>
          <a:p>
            <a:pPr marL="1257300" lvl="2" indent="-342900">
              <a:buFont typeface="Arial" charset="0"/>
              <a:buAutoNum type="arabicPeriod"/>
              <a:defRPr/>
            </a:pPr>
            <a:r>
              <a:rPr lang="en-US" dirty="0">
                <a:solidFill>
                  <a:srgbClr val="FFFFFF"/>
                </a:solidFill>
                <a:latin typeface="Comic Sans MS" charset="0"/>
              </a:rPr>
              <a:t>Immigration – </a:t>
            </a:r>
            <a:r>
              <a:rPr lang="en-US" dirty="0" err="1">
                <a:solidFill>
                  <a:srgbClr val="FFFFFF"/>
                </a:solidFill>
                <a:latin typeface="Comic Sans MS" charset="0"/>
              </a:rPr>
              <a:t>banlieu</a:t>
            </a:r>
            <a:r>
              <a:rPr lang="en-US" dirty="0">
                <a:solidFill>
                  <a:srgbClr val="FFFFFF"/>
                </a:solidFill>
                <a:latin typeface="Comic Sans MS" charset="0"/>
              </a:rPr>
              <a:t> – </a:t>
            </a:r>
            <a:r>
              <a:rPr lang="en-US" dirty="0" err="1">
                <a:solidFill>
                  <a:srgbClr val="FFFFFF"/>
                </a:solidFill>
                <a:latin typeface="Comic Sans MS" charset="0"/>
              </a:rPr>
              <a:t>emeutes</a:t>
            </a:r>
            <a:r>
              <a:rPr lang="en-US" dirty="0">
                <a:solidFill>
                  <a:srgbClr val="FFFFFF"/>
                </a:solidFill>
                <a:latin typeface="Comic Sans MS" charset="0"/>
              </a:rPr>
              <a:t> - </a:t>
            </a:r>
            <a:r>
              <a:rPr lang="en-US" dirty="0" err="1" smtClean="0">
                <a:solidFill>
                  <a:srgbClr val="FFFFFF"/>
                </a:solidFill>
                <a:latin typeface="Comic Sans MS" charset="0"/>
              </a:rPr>
              <a:t>politique</a:t>
            </a:r>
            <a:endParaRPr lang="en-US" dirty="0" smtClean="0">
              <a:solidFill>
                <a:srgbClr val="FFFFFF"/>
              </a:solidFill>
              <a:latin typeface="Comic Sans MS" charset="0"/>
            </a:endParaRPr>
          </a:p>
          <a:p>
            <a:pPr marL="1257300" lvl="2" indent="-342900">
              <a:buFont typeface="Arial" charset="0"/>
              <a:buAutoNum type="arabicPeriod"/>
              <a:defRPr/>
            </a:pPr>
            <a:r>
              <a:rPr lang="en-US" dirty="0" smtClean="0">
                <a:solidFill>
                  <a:srgbClr val="FFFFFF"/>
                </a:solidFill>
                <a:latin typeface="Comic Sans MS" charset="0"/>
              </a:rPr>
              <a:t>Devoirs - football - </a:t>
            </a:r>
            <a:r>
              <a:rPr lang="en-US" dirty="0" err="1" smtClean="0">
                <a:solidFill>
                  <a:srgbClr val="FFFFFF"/>
                </a:solidFill>
                <a:latin typeface="Comic Sans MS" charset="0"/>
              </a:rPr>
              <a:t>faché</a:t>
            </a:r>
            <a:r>
              <a:rPr lang="en-US" dirty="0" smtClean="0">
                <a:solidFill>
                  <a:srgbClr val="FFFFFF"/>
                </a:solidFill>
                <a:latin typeface="Comic Sans MS" charset="0"/>
              </a:rPr>
              <a:t> - terrible</a:t>
            </a:r>
            <a:endParaRPr lang="en-US" dirty="0">
              <a:solidFill>
                <a:srgbClr val="FFFFFF"/>
              </a:solidFill>
              <a:latin typeface="Comic Sans MS" charset="0"/>
            </a:endParaRPr>
          </a:p>
        </p:txBody>
      </p:sp>
      <p:pic>
        <p:nvPicPr>
          <p:cNvPr id="79876" name="Picture 3" descr="LS012786.png"/>
          <p:cNvPicPr>
            <a:picLocks noChangeAspect="1"/>
          </p:cNvPicPr>
          <p:nvPr/>
        </p:nvPicPr>
        <p:blipFill>
          <a:blip r:embed="rId2"/>
          <a:srcRect/>
          <a:stretch>
            <a:fillRect/>
          </a:stretch>
        </p:blipFill>
        <p:spPr bwMode="auto">
          <a:xfrm>
            <a:off x="5410200" y="0"/>
            <a:ext cx="3121025" cy="2263775"/>
          </a:xfrm>
          <a:prstGeom prst="rect">
            <a:avLst/>
          </a:prstGeom>
          <a:noFill/>
          <a:ln w="9525">
            <a:noFill/>
            <a:miter lim="800000"/>
            <a:headEnd/>
            <a:tailEnd/>
          </a:ln>
        </p:spPr>
      </p:pic>
      <p:sp>
        <p:nvSpPr>
          <p:cNvPr id="79877" name="Slide Number Placeholder 5"/>
          <p:cNvSpPr>
            <a:spLocks noGrp="1"/>
          </p:cNvSpPr>
          <p:nvPr>
            <p:ph type="sldNum" sz="quarter" idx="12"/>
          </p:nvPr>
        </p:nvSpPr>
        <p:spPr>
          <a:noFill/>
        </p:spPr>
        <p:txBody>
          <a:bodyPr/>
          <a:lstStyle/>
          <a:p>
            <a:fld id="{0D01C059-7A4F-B746-A479-23418EB46B92}" type="slidenum">
              <a:rPr lang="en-GB" smtClean="0"/>
              <a:pPr/>
              <a:t>27</a:t>
            </a:fld>
            <a:endParaRPr lang="en-GB" smtClean="0"/>
          </a:p>
        </p:txBody>
      </p:sp>
    </p:spTree>
    <p:extLst>
      <p:ext uri="{BB962C8B-B14F-4D97-AF65-F5344CB8AC3E}">
        <p14:creationId xmlns:p14="http://schemas.microsoft.com/office/powerpoint/2010/main" val="244177590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algn="l"/>
            <a:r>
              <a:rPr lang="nb-NO" dirty="0" smtClean="0">
                <a:latin typeface="Comic Sans MS" charset="0"/>
              </a:rPr>
              <a:t>Tren tanken</a:t>
            </a:r>
            <a:endParaRPr lang="nb-NO" dirty="0" smtClean="0">
              <a:solidFill>
                <a:srgbClr val="BFBFBF"/>
              </a:solidFill>
              <a:latin typeface="Comic Sans MS" charset="0"/>
            </a:endParaRPr>
          </a:p>
        </p:txBody>
      </p:sp>
      <p:sp>
        <p:nvSpPr>
          <p:cNvPr id="37891" name="TextBox 2"/>
          <p:cNvSpPr txBox="1">
            <a:spLocks noChangeArrowheads="1"/>
          </p:cNvSpPr>
          <p:nvPr/>
        </p:nvSpPr>
        <p:spPr bwMode="auto">
          <a:xfrm>
            <a:off x="1014125" y="1773497"/>
            <a:ext cx="6934200" cy="3016211"/>
          </a:xfrm>
          <a:prstGeom prst="rect">
            <a:avLst/>
          </a:prstGeom>
          <a:noFill/>
          <a:ln>
            <a:headEnd/>
            <a:tailEnd/>
          </a:ln>
        </p:spPr>
        <p:style>
          <a:lnRef idx="1">
            <a:schemeClr val="accent4"/>
          </a:lnRef>
          <a:fillRef idx="2">
            <a:schemeClr val="accent4"/>
          </a:fillRef>
          <a:effectRef idx="1">
            <a:schemeClr val="accent4"/>
          </a:effectRef>
          <a:fontRef idx="minor">
            <a:schemeClr val="dk1"/>
          </a:fontRef>
        </p:style>
        <p:txBody>
          <a:bodyPr wrap="square">
            <a:prstTxWarp prst="textNoShape">
              <a:avLst/>
            </a:prstTxWarp>
            <a:spAutoFit/>
          </a:bodyPr>
          <a:lstStyle/>
          <a:p>
            <a:pPr lvl="1">
              <a:defRPr/>
            </a:pPr>
            <a:r>
              <a:rPr lang="en-US" sz="3200" b="1" dirty="0">
                <a:solidFill>
                  <a:schemeClr val="tx1"/>
                </a:solidFill>
                <a:latin typeface="Comic Sans MS" charset="0"/>
              </a:rPr>
              <a:t>Find the right order and explain</a:t>
            </a:r>
          </a:p>
          <a:p>
            <a:pPr lvl="1">
              <a:defRPr/>
            </a:pPr>
            <a:endParaRPr lang="en-US" sz="1800" dirty="0">
              <a:solidFill>
                <a:schemeClr val="tx1"/>
              </a:solidFill>
              <a:latin typeface="Comic Sans MS" charset="0"/>
            </a:endParaRPr>
          </a:p>
          <a:p>
            <a:pPr marL="1257300" lvl="2" indent="-342900">
              <a:buFont typeface="Arial" charset="0"/>
              <a:buAutoNum type="arabicPeriod"/>
              <a:defRPr/>
            </a:pPr>
            <a:r>
              <a:rPr lang="en-US" dirty="0" smtClean="0">
                <a:solidFill>
                  <a:schemeClr val="tx1"/>
                </a:solidFill>
                <a:latin typeface="Comic Sans MS" charset="0"/>
              </a:rPr>
              <a:t>Argent - </a:t>
            </a:r>
            <a:r>
              <a:rPr lang="en-US" dirty="0" err="1" smtClean="0">
                <a:solidFill>
                  <a:schemeClr val="tx1"/>
                </a:solidFill>
                <a:latin typeface="Comic Sans MS" charset="0"/>
              </a:rPr>
              <a:t>école</a:t>
            </a:r>
            <a:r>
              <a:rPr lang="en-US" dirty="0" smtClean="0">
                <a:solidFill>
                  <a:schemeClr val="tx1"/>
                </a:solidFill>
                <a:latin typeface="Comic Sans MS" charset="0"/>
              </a:rPr>
              <a:t> – travail - </a:t>
            </a:r>
          </a:p>
          <a:p>
            <a:pPr marL="1257300" lvl="2" indent="-342900">
              <a:buFont typeface="Arial" charset="0"/>
              <a:buAutoNum type="arabicPeriod"/>
              <a:defRPr/>
            </a:pPr>
            <a:r>
              <a:rPr lang="en-US" dirty="0" smtClean="0">
                <a:solidFill>
                  <a:schemeClr val="tx1"/>
                </a:solidFill>
                <a:latin typeface="Comic Sans MS" charset="0"/>
              </a:rPr>
              <a:t>Emancipation </a:t>
            </a:r>
            <a:r>
              <a:rPr lang="en-US" dirty="0">
                <a:solidFill>
                  <a:schemeClr val="tx1"/>
                </a:solidFill>
                <a:latin typeface="Comic Sans MS" charset="0"/>
              </a:rPr>
              <a:t>Proclamation – Bill of Rights</a:t>
            </a:r>
          </a:p>
          <a:p>
            <a:pPr marL="1257300" lvl="2" indent="-342900">
              <a:buFont typeface="Arial" charset="0"/>
              <a:buAutoNum type="arabicPeriod"/>
              <a:defRPr/>
            </a:pPr>
            <a:r>
              <a:rPr lang="en-US" dirty="0">
                <a:solidFill>
                  <a:schemeClr val="tx1"/>
                </a:solidFill>
                <a:latin typeface="Comic Sans MS" charset="0"/>
              </a:rPr>
              <a:t>Afghanistan – 9/11 – </a:t>
            </a:r>
            <a:r>
              <a:rPr lang="en-US" dirty="0" err="1">
                <a:solidFill>
                  <a:schemeClr val="tx1"/>
                </a:solidFill>
                <a:latin typeface="Comic Sans MS" charset="0"/>
              </a:rPr>
              <a:t>Irak</a:t>
            </a:r>
            <a:r>
              <a:rPr lang="en-US" dirty="0">
                <a:solidFill>
                  <a:schemeClr val="tx1"/>
                </a:solidFill>
                <a:latin typeface="Comic Sans MS" charset="0"/>
              </a:rPr>
              <a:t> - Iran</a:t>
            </a:r>
          </a:p>
          <a:p>
            <a:pPr marL="1257300" lvl="2" indent="-342900">
              <a:buFont typeface="Arial" charset="0"/>
              <a:buAutoNum type="arabicPeriod"/>
              <a:defRPr/>
            </a:pPr>
            <a:r>
              <a:rPr lang="en-US" dirty="0" smtClean="0">
                <a:solidFill>
                  <a:schemeClr val="tx1"/>
                </a:solidFill>
                <a:latin typeface="Comic Sans MS" charset="0"/>
              </a:rPr>
              <a:t>Using -</a:t>
            </a:r>
            <a:r>
              <a:rPr lang="en-US" dirty="0">
                <a:solidFill>
                  <a:schemeClr val="tx1"/>
                </a:solidFill>
                <a:latin typeface="Comic Sans MS" charset="0"/>
              </a:rPr>
              <a:t>l</a:t>
            </a:r>
            <a:r>
              <a:rPr lang="en-US" dirty="0" smtClean="0">
                <a:solidFill>
                  <a:schemeClr val="tx1"/>
                </a:solidFill>
                <a:latin typeface="Comic Sans MS" charset="0"/>
              </a:rPr>
              <a:t>essons - teaching - learning  </a:t>
            </a:r>
          </a:p>
          <a:p>
            <a:pPr marL="1257300" lvl="2" indent="-342900">
              <a:buFont typeface="Arial" charset="0"/>
              <a:buAutoNum type="arabicPeriod"/>
              <a:defRPr/>
            </a:pPr>
            <a:r>
              <a:rPr lang="en-US" dirty="0" smtClean="0">
                <a:solidFill>
                  <a:schemeClr val="tx1"/>
                </a:solidFill>
                <a:latin typeface="Comic Sans MS" charset="0"/>
              </a:rPr>
              <a:t>Chicken </a:t>
            </a:r>
            <a:r>
              <a:rPr lang="en-US" dirty="0">
                <a:solidFill>
                  <a:schemeClr val="tx1"/>
                </a:solidFill>
                <a:latin typeface="Comic Sans MS" charset="0"/>
              </a:rPr>
              <a:t>– egg </a:t>
            </a:r>
            <a:r>
              <a:rPr lang="en-US" dirty="0" smtClean="0">
                <a:solidFill>
                  <a:schemeClr val="tx1"/>
                </a:solidFill>
                <a:latin typeface="Comic Sans MS" charset="0"/>
              </a:rPr>
              <a:t>– </a:t>
            </a:r>
            <a:r>
              <a:rPr lang="en-US" dirty="0">
                <a:solidFill>
                  <a:schemeClr val="tx1"/>
                </a:solidFill>
                <a:latin typeface="Comic Sans MS" charset="0"/>
              </a:rPr>
              <a:t>lunch</a:t>
            </a:r>
          </a:p>
          <a:p>
            <a:pPr marL="1257300" lvl="2" indent="-342900">
              <a:defRPr/>
            </a:pPr>
            <a:endParaRPr lang="en-US" dirty="0">
              <a:solidFill>
                <a:srgbClr val="000000"/>
              </a:solidFill>
              <a:latin typeface="Comic Sans MS" charset="0"/>
            </a:endParaRPr>
          </a:p>
        </p:txBody>
      </p:sp>
      <p:pic>
        <p:nvPicPr>
          <p:cNvPr id="80900" name="Picture 3" descr="j0236531.gif"/>
          <p:cNvPicPr>
            <a:picLocks noChangeAspect="1"/>
          </p:cNvPicPr>
          <p:nvPr/>
        </p:nvPicPr>
        <p:blipFill>
          <a:blip r:embed="rId3"/>
          <a:srcRect/>
          <a:stretch>
            <a:fillRect/>
          </a:stretch>
        </p:blipFill>
        <p:spPr bwMode="auto">
          <a:xfrm>
            <a:off x="7239000" y="381000"/>
            <a:ext cx="1371600" cy="1676400"/>
          </a:xfrm>
          <a:prstGeom prst="rect">
            <a:avLst/>
          </a:prstGeom>
          <a:noFill/>
          <a:ln w="9525">
            <a:noFill/>
            <a:miter lim="800000"/>
            <a:headEnd/>
            <a:tailEnd/>
          </a:ln>
        </p:spPr>
      </p:pic>
      <p:sp>
        <p:nvSpPr>
          <p:cNvPr id="80901" name="Slide Number Placeholder 5"/>
          <p:cNvSpPr>
            <a:spLocks noGrp="1"/>
          </p:cNvSpPr>
          <p:nvPr>
            <p:ph type="sldNum" sz="quarter" idx="12"/>
          </p:nvPr>
        </p:nvSpPr>
        <p:spPr>
          <a:noFill/>
        </p:spPr>
        <p:txBody>
          <a:bodyPr/>
          <a:lstStyle/>
          <a:p>
            <a:fld id="{6DA30819-6D14-BB42-911B-5110986C5107}" type="slidenum">
              <a:rPr lang="en-GB" smtClean="0"/>
              <a:pPr/>
              <a:t>28</a:t>
            </a:fld>
            <a:endParaRPr lang="en-GB" smtClean="0"/>
          </a:p>
        </p:txBody>
      </p:sp>
    </p:spTree>
    <p:extLst>
      <p:ext uri="{BB962C8B-B14F-4D97-AF65-F5344CB8AC3E}">
        <p14:creationId xmlns:p14="http://schemas.microsoft.com/office/powerpoint/2010/main" val="9818330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609600" y="533400"/>
            <a:ext cx="8534400" cy="1143000"/>
          </a:xfrm>
        </p:spPr>
        <p:txBody>
          <a:bodyPr/>
          <a:lstStyle/>
          <a:p>
            <a:pPr algn="l"/>
            <a:r>
              <a:rPr lang="nb-NO" b="1" smtClean="0">
                <a:latin typeface="Comic Sans MS" charset="0"/>
                <a:ea typeface="Comic Sans MS" charset="0"/>
                <a:cs typeface="Comic Sans MS" charset="0"/>
              </a:rPr>
              <a:t>3 Visualisert kunnskap</a:t>
            </a:r>
            <a:endParaRPr lang="nb-NO" smtClean="0">
              <a:latin typeface="Comic Sans MS" charset="0"/>
              <a:ea typeface="Comic Sans MS" charset="0"/>
              <a:cs typeface="Comic Sans MS" charset="0"/>
            </a:endParaRPr>
          </a:p>
        </p:txBody>
      </p:sp>
      <p:sp>
        <p:nvSpPr>
          <p:cNvPr id="57347" name="TextBox 3"/>
          <p:cNvSpPr txBox="1">
            <a:spLocks noChangeArrowheads="1"/>
          </p:cNvSpPr>
          <p:nvPr/>
        </p:nvSpPr>
        <p:spPr bwMode="auto">
          <a:xfrm>
            <a:off x="1143000" y="2362200"/>
            <a:ext cx="6629400" cy="1815882"/>
          </a:xfrm>
          <a:prstGeom prst="rect">
            <a:avLst/>
          </a:prstGeom>
          <a:noFill/>
          <a:ln>
            <a:headEnd/>
            <a:tailEnd/>
          </a:ln>
        </p:spPr>
        <p:style>
          <a:lnRef idx="1">
            <a:schemeClr val="accent4"/>
          </a:lnRef>
          <a:fillRef idx="2">
            <a:schemeClr val="accent4"/>
          </a:fillRef>
          <a:effectRef idx="1">
            <a:schemeClr val="accent4"/>
          </a:effectRef>
          <a:fontRef idx="minor">
            <a:schemeClr val="dk1"/>
          </a:fontRef>
        </p:style>
        <p:txBody>
          <a:bodyPr>
            <a:prstTxWarp prst="textNoShape">
              <a:avLst/>
            </a:prstTxWarp>
            <a:spAutoFit/>
          </a:bodyPr>
          <a:lstStyle/>
          <a:p>
            <a:pPr>
              <a:buFont typeface="Arial" charset="0"/>
              <a:buChar char="•"/>
              <a:defRPr/>
            </a:pPr>
            <a:r>
              <a:rPr lang="nb-NO" sz="2800" dirty="0">
                <a:solidFill>
                  <a:srgbClr val="FFFFFF"/>
                </a:solidFill>
                <a:latin typeface="Comic Sans MS" charset="0"/>
                <a:ea typeface="Comic Sans MS" charset="0"/>
                <a:cs typeface="Comic Sans MS" charset="0"/>
              </a:rPr>
              <a:t>Visualisere eller beskrive begrep</a:t>
            </a:r>
          </a:p>
          <a:p>
            <a:pPr>
              <a:buFont typeface="Arial" charset="0"/>
              <a:buChar char="•"/>
              <a:defRPr/>
            </a:pPr>
            <a:r>
              <a:rPr lang="nb-NO" sz="2800" dirty="0" smtClean="0">
                <a:solidFill>
                  <a:srgbClr val="FFFFFF"/>
                </a:solidFill>
                <a:latin typeface="Comic Sans MS" charset="0"/>
                <a:ea typeface="Comic Sans MS" charset="0"/>
                <a:cs typeface="Comic Sans MS" charset="0"/>
              </a:rPr>
              <a:t>Gi </a:t>
            </a:r>
            <a:r>
              <a:rPr lang="nb-NO" sz="2800" dirty="0">
                <a:solidFill>
                  <a:srgbClr val="FFFFFF"/>
                </a:solidFill>
                <a:latin typeface="Comic Sans MS" charset="0"/>
                <a:ea typeface="Comic Sans MS" charset="0"/>
                <a:cs typeface="Comic Sans MS" charset="0"/>
              </a:rPr>
              <a:t>ordre, instruere</a:t>
            </a:r>
          </a:p>
          <a:p>
            <a:pPr>
              <a:buFont typeface="Arial" charset="0"/>
              <a:buChar char="•"/>
              <a:defRPr/>
            </a:pPr>
            <a:endParaRPr lang="nb-NO" sz="2800" dirty="0">
              <a:solidFill>
                <a:srgbClr val="FF0000"/>
              </a:solidFill>
              <a:latin typeface="Comic Sans MS" charset="0"/>
              <a:ea typeface="Comic Sans MS" charset="0"/>
              <a:cs typeface="Comic Sans MS" charset="0"/>
            </a:endParaRPr>
          </a:p>
          <a:p>
            <a:pPr>
              <a:buFont typeface="Arial" charset="0"/>
              <a:buChar char="•"/>
              <a:defRPr/>
            </a:pPr>
            <a:endParaRPr lang="nb-NO" sz="2800" dirty="0">
              <a:solidFill>
                <a:srgbClr val="FF0000"/>
              </a:solidFill>
              <a:latin typeface="Comic Sans MS" charset="0"/>
              <a:ea typeface="Comic Sans MS" charset="0"/>
              <a:cs typeface="Comic Sans MS" charset="0"/>
            </a:endParaRPr>
          </a:p>
        </p:txBody>
      </p:sp>
      <p:sp>
        <p:nvSpPr>
          <p:cNvPr id="82948" name="Slide Number Placeholder 4"/>
          <p:cNvSpPr>
            <a:spLocks noGrp="1"/>
          </p:cNvSpPr>
          <p:nvPr>
            <p:ph type="sldNum" sz="quarter" idx="12"/>
          </p:nvPr>
        </p:nvSpPr>
        <p:spPr>
          <a:noFill/>
        </p:spPr>
        <p:txBody>
          <a:bodyPr/>
          <a:lstStyle/>
          <a:p>
            <a:fld id="{F20C9BAA-379E-7742-9F3A-F8E5FC757FF0}" type="slidenum">
              <a:rPr lang="en-GB" smtClean="0"/>
              <a:pPr/>
              <a:t>29</a:t>
            </a:fld>
            <a:endParaRPr lang="en-GB" smtClean="0"/>
          </a:p>
        </p:txBody>
      </p:sp>
      <p:pic>
        <p:nvPicPr>
          <p:cNvPr id="82949" name="Picture 4"/>
          <p:cNvPicPr>
            <a:picLocks noChangeAspect="1"/>
          </p:cNvPicPr>
          <p:nvPr/>
        </p:nvPicPr>
        <p:blipFill>
          <a:blip r:embed="rId3"/>
          <a:srcRect/>
          <a:stretch>
            <a:fillRect/>
          </a:stretch>
        </p:blipFill>
        <p:spPr bwMode="auto">
          <a:xfrm>
            <a:off x="7086600" y="304800"/>
            <a:ext cx="1778000" cy="2082800"/>
          </a:xfrm>
          <a:prstGeom prst="rect">
            <a:avLst/>
          </a:prstGeom>
          <a:noFill/>
          <a:ln w="9525">
            <a:noFill/>
            <a:miter lim="800000"/>
            <a:headEnd/>
            <a:tailEnd/>
          </a:ln>
        </p:spPr>
      </p:pic>
    </p:spTree>
    <p:extLst>
      <p:ext uri="{BB962C8B-B14F-4D97-AF65-F5344CB8AC3E}">
        <p14:creationId xmlns:p14="http://schemas.microsoft.com/office/powerpoint/2010/main" val="205336703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85800" y="438448"/>
            <a:ext cx="7772400" cy="1143000"/>
          </a:xfrm>
        </p:spPr>
        <p:txBody>
          <a:bodyPr>
            <a:normAutofit fontScale="90000"/>
          </a:bodyPr>
          <a:lstStyle/>
          <a:p>
            <a:r>
              <a:rPr lang="nb-NO" dirty="0" smtClean="0"/>
              <a:t>Den estetiske dimensjonen</a:t>
            </a:r>
            <a:br>
              <a:rPr lang="nb-NO" dirty="0" smtClean="0"/>
            </a:br>
            <a:endParaRPr lang="nb-NO" dirty="0" smtClean="0"/>
          </a:p>
        </p:txBody>
      </p:sp>
      <p:sp>
        <p:nvSpPr>
          <p:cNvPr id="3" name="Text Placeholder 2"/>
          <p:cNvSpPr>
            <a:spLocks noGrp="1"/>
          </p:cNvSpPr>
          <p:nvPr>
            <p:ph type="body" idx="1"/>
          </p:nvPr>
        </p:nvSpPr>
        <p:spPr>
          <a:xfrm>
            <a:off x="685800" y="2174876"/>
            <a:ext cx="3657600" cy="2411448"/>
          </a:xfrm>
        </p:spPr>
        <p:txBody>
          <a:bodyPr>
            <a:normAutofit/>
          </a:bodyPr>
          <a:lstStyle/>
          <a:p>
            <a:r>
              <a:rPr lang="nb-NO" dirty="0">
                <a:latin typeface="+mn-lt"/>
                <a:hlinkClick r:id="rId3"/>
              </a:rPr>
              <a:t>http://youtu.be/tIdIqbv7SPo</a:t>
            </a:r>
            <a:endParaRPr lang="nb-NO" dirty="0">
              <a:latin typeface="+mn-lt"/>
              <a:hlinkClick r:id=""/>
            </a:endParaRPr>
          </a:p>
          <a:p>
            <a:endParaRPr lang="nb-NO" dirty="0">
              <a:latin typeface="+mn-lt"/>
              <a:hlinkClick r:id="rId4"/>
            </a:endParaRPr>
          </a:p>
          <a:p>
            <a:r>
              <a:rPr lang="nb-NO" dirty="0">
                <a:latin typeface="+mn-lt"/>
                <a:hlinkClick r:id="rId4"/>
              </a:rPr>
              <a:t>http://www.youtube.com/watch?v=waoZzjwbr-I</a:t>
            </a:r>
            <a:r>
              <a:rPr lang="nb-NO" dirty="0">
                <a:latin typeface="+mn-lt"/>
              </a:rPr>
              <a:t> </a:t>
            </a:r>
            <a:r>
              <a:rPr lang="nb-NO" dirty="0" err="1">
                <a:latin typeface="+mn-lt"/>
              </a:rPr>
              <a:t>dialogue</a:t>
            </a:r>
            <a:r>
              <a:rPr lang="nb-NO" dirty="0">
                <a:latin typeface="+mn-lt"/>
              </a:rPr>
              <a:t> </a:t>
            </a:r>
            <a:r>
              <a:rPr lang="nb-NO" dirty="0" err="1">
                <a:latin typeface="+mn-lt"/>
              </a:rPr>
              <a:t>francais</a:t>
            </a:r>
            <a:r>
              <a:rPr lang="nb-NO" dirty="0">
                <a:latin typeface="+mn-lt"/>
              </a:rPr>
              <a:t> </a:t>
            </a:r>
            <a:r>
              <a:rPr lang="nb-NO" dirty="0" err="1">
                <a:latin typeface="+mn-lt"/>
              </a:rPr>
              <a:t>facile</a:t>
            </a:r>
            <a:endParaRPr lang="nb-NO" dirty="0">
              <a:latin typeface="+mn-lt"/>
            </a:endParaRPr>
          </a:p>
          <a:p>
            <a:endParaRPr lang="en-GB" dirty="0"/>
          </a:p>
        </p:txBody>
      </p:sp>
      <p:sp>
        <p:nvSpPr>
          <p:cNvPr id="4" name="Text Placeholder 3"/>
          <p:cNvSpPr>
            <a:spLocks noGrp="1"/>
          </p:cNvSpPr>
          <p:nvPr>
            <p:ph type="body" sz="quarter" idx="3"/>
          </p:nvPr>
        </p:nvSpPr>
        <p:spPr/>
        <p:txBody>
          <a:bodyPr/>
          <a:lstStyle/>
          <a:p>
            <a:endParaRPr lang="en-GB" dirty="0"/>
          </a:p>
        </p:txBody>
      </p:sp>
      <p:sp>
        <p:nvSpPr>
          <p:cNvPr id="17412" name="Slide Number Placeholder 3"/>
          <p:cNvSpPr>
            <a:spLocks noGrp="1"/>
          </p:cNvSpPr>
          <p:nvPr>
            <p:ph type="sldNum" sz="quarter" idx="12"/>
          </p:nvPr>
        </p:nvSpPr>
        <p:spPr>
          <a:noFill/>
        </p:spPr>
        <p:txBody>
          <a:bodyPr/>
          <a:lstStyle/>
          <a:p>
            <a:fld id="{FC75C18C-3CC9-1841-B3A5-B47FAAB106A1}" type="slidenum">
              <a:rPr lang="en-GB" smtClean="0"/>
              <a:pPr/>
              <a:t>3</a:t>
            </a:fld>
            <a:endParaRPr lang="en-GB" smtClean="0"/>
          </a:p>
        </p:txBody>
      </p:sp>
      <p:pic>
        <p:nvPicPr>
          <p:cNvPr id="8" name="Content Placeholder 7"/>
          <p:cNvPicPr>
            <a:picLocks noGrp="1" noChangeAspect="1"/>
          </p:cNvPicPr>
          <p:nvPr>
            <p:ph sz="quarter" idx="14"/>
          </p:nvPr>
        </p:nvPicPr>
        <p:blipFill>
          <a:blip r:embed="rId5"/>
          <a:srcRect t="4864" b="4864"/>
          <a:stretch>
            <a:fillRect/>
          </a:stretch>
        </p:blipFill>
        <p:spPr/>
      </p:pic>
      <p:sp>
        <p:nvSpPr>
          <p:cNvPr id="7" name="TekstSylinder 6"/>
          <p:cNvSpPr txBox="1"/>
          <p:nvPr/>
        </p:nvSpPr>
        <p:spPr>
          <a:xfrm>
            <a:off x="685800" y="5955010"/>
            <a:ext cx="7586956" cy="461665"/>
          </a:xfrm>
          <a:prstGeom prst="rect">
            <a:avLst/>
          </a:prstGeom>
          <a:noFill/>
        </p:spPr>
        <p:txBody>
          <a:bodyPr wrap="square" rtlCol="0">
            <a:spAutoFit/>
          </a:bodyPr>
          <a:lstStyle/>
          <a:p>
            <a:r>
              <a:rPr lang="nb-NO" sz="2400" b="1" dirty="0" smtClean="0">
                <a:solidFill>
                  <a:srgbClr val="F9B268"/>
                </a:solidFill>
              </a:rPr>
              <a:t>Lytting, refleksjon, berøring</a:t>
            </a:r>
            <a:endParaRPr lang="nb-NO" sz="2400" b="1" dirty="0">
              <a:solidFill>
                <a:srgbClr val="F9B268"/>
              </a:solidFill>
            </a:endParaRPr>
          </a:p>
        </p:txBody>
      </p:sp>
    </p:spTree>
    <p:extLst>
      <p:ext uri="{BB962C8B-B14F-4D97-AF65-F5344CB8AC3E}">
        <p14:creationId xmlns:p14="http://schemas.microsoft.com/office/powerpoint/2010/main" val="127789728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457200" y="5791200"/>
            <a:ext cx="6520712" cy="400050"/>
          </a:xfrm>
          <a:prstGeom prst="rect">
            <a:avLst/>
          </a:prstGeom>
          <a:ln>
            <a:headEnd/>
            <a:tailEnd/>
          </a:ln>
        </p:spPr>
        <p:style>
          <a:lnRef idx="1">
            <a:schemeClr val="dk1"/>
          </a:lnRef>
          <a:fillRef idx="3">
            <a:schemeClr val="dk1"/>
          </a:fillRef>
          <a:effectRef idx="2">
            <a:schemeClr val="dk1"/>
          </a:effectRef>
          <a:fontRef idx="minor">
            <a:schemeClr val="lt1"/>
          </a:fontRef>
        </p:style>
        <p:txBody>
          <a:bodyPr wrap="square">
            <a:prstTxWarp prst="textNoShape">
              <a:avLst/>
            </a:prstTxWarp>
            <a:spAutoFit/>
          </a:bodyPr>
          <a:lstStyle/>
          <a:p>
            <a:r>
              <a:rPr lang="en-US" sz="2000" dirty="0">
                <a:latin typeface="Comic Sans MS" charset="0"/>
              </a:rPr>
              <a:t>1. </a:t>
            </a:r>
            <a:r>
              <a:rPr lang="en-US" sz="2000" dirty="0" err="1">
                <a:latin typeface="Comic Sans MS" charset="0"/>
              </a:rPr>
              <a:t>Juni</a:t>
            </a:r>
            <a:r>
              <a:rPr lang="en-US" sz="2000" dirty="0">
                <a:latin typeface="Comic Sans MS" charset="0"/>
              </a:rPr>
              <a:t> 1944 – Charles de Gaulle </a:t>
            </a:r>
            <a:r>
              <a:rPr lang="en-US" sz="2000" dirty="0" err="1">
                <a:latin typeface="Comic Sans MS" charset="0"/>
              </a:rPr>
              <a:t>og</a:t>
            </a:r>
            <a:r>
              <a:rPr lang="en-US" sz="2000" dirty="0">
                <a:latin typeface="Comic Sans MS" charset="0"/>
              </a:rPr>
              <a:t> </a:t>
            </a:r>
            <a:r>
              <a:rPr lang="en-US" sz="2000" dirty="0" smtClean="0">
                <a:latin typeface="Comic Sans MS" charset="0"/>
              </a:rPr>
              <a:t>General </a:t>
            </a:r>
            <a:r>
              <a:rPr lang="en-US" sz="2000" dirty="0">
                <a:latin typeface="Comic Sans MS" charset="0"/>
              </a:rPr>
              <a:t>Marshall</a:t>
            </a:r>
            <a:endParaRPr lang="nb-NO" sz="2000" dirty="0">
              <a:latin typeface="Comic Sans MS" charset="0"/>
            </a:endParaRPr>
          </a:p>
        </p:txBody>
      </p:sp>
      <p:sp>
        <p:nvSpPr>
          <p:cNvPr id="87043" name="TextBox 4"/>
          <p:cNvSpPr txBox="1">
            <a:spLocks noChangeArrowheads="1"/>
          </p:cNvSpPr>
          <p:nvPr/>
        </p:nvSpPr>
        <p:spPr bwMode="auto">
          <a:xfrm>
            <a:off x="381000" y="304800"/>
            <a:ext cx="8229600" cy="523220"/>
          </a:xfrm>
          <a:prstGeom prst="rect">
            <a:avLst/>
          </a:prstGeom>
          <a:noFill/>
          <a:ln w="9525">
            <a:noFill/>
            <a:miter lim="800000"/>
            <a:headEnd/>
            <a:tailEnd/>
          </a:ln>
        </p:spPr>
        <p:txBody>
          <a:bodyPr>
            <a:prstTxWarp prst="textNoShape">
              <a:avLst/>
            </a:prstTxWarp>
            <a:spAutoFit/>
          </a:bodyPr>
          <a:lstStyle/>
          <a:p>
            <a:pPr>
              <a:spcAft>
                <a:spcPts val="1800"/>
              </a:spcAft>
            </a:pPr>
            <a:r>
              <a:rPr lang="nb-NO" sz="2800" dirty="0">
                <a:latin typeface="Comic Sans MS" charset="0"/>
                <a:ea typeface="Comic Sans MS" charset="0"/>
                <a:cs typeface="Comic Sans MS" charset="0"/>
              </a:rPr>
              <a:t>Visualisere øyeblikk </a:t>
            </a:r>
            <a:r>
              <a:rPr lang="nb-NO" sz="2800" dirty="0" smtClean="0">
                <a:latin typeface="Comic Sans MS" charset="0"/>
                <a:ea typeface="Comic Sans MS" charset="0"/>
                <a:cs typeface="Comic Sans MS" charset="0"/>
              </a:rPr>
              <a:t>(</a:t>
            </a:r>
            <a:r>
              <a:rPr lang="nb-NO" sz="2400" dirty="0" smtClean="0">
                <a:latin typeface="Comic Sans MS" charset="0"/>
                <a:ea typeface="Comic Sans MS" charset="0"/>
                <a:cs typeface="Comic Sans MS" charset="0"/>
              </a:rPr>
              <a:t>still opp 4 </a:t>
            </a:r>
            <a:r>
              <a:rPr lang="nb-NO" sz="2400" dirty="0" err="1" smtClean="0">
                <a:latin typeface="Comic Sans MS" charset="0"/>
                <a:ea typeface="Comic Sans MS" charset="0"/>
                <a:cs typeface="Comic Sans MS" charset="0"/>
              </a:rPr>
              <a:t>stk</a:t>
            </a:r>
            <a:r>
              <a:rPr lang="nb-NO" sz="2400" dirty="0" smtClean="0">
                <a:latin typeface="Comic Sans MS" charset="0"/>
                <a:ea typeface="Comic Sans MS" charset="0"/>
                <a:cs typeface="Comic Sans MS" charset="0"/>
              </a:rPr>
              <a:t> + 1 forklarer)</a:t>
            </a:r>
            <a:endParaRPr lang="nb-NO" sz="2400" i="1" dirty="0">
              <a:solidFill>
                <a:srgbClr val="000090"/>
              </a:solidFill>
              <a:latin typeface="Comic Sans MS" charset="0"/>
              <a:ea typeface="Comic Sans MS" charset="0"/>
              <a:cs typeface="Comic Sans MS" charset="0"/>
            </a:endParaRPr>
          </a:p>
        </p:txBody>
      </p:sp>
      <p:sp>
        <p:nvSpPr>
          <p:cNvPr id="87044" name="Slide Number Placeholder 6"/>
          <p:cNvSpPr>
            <a:spLocks noGrp="1"/>
          </p:cNvSpPr>
          <p:nvPr>
            <p:ph type="sldNum" sz="quarter" idx="12"/>
          </p:nvPr>
        </p:nvSpPr>
        <p:spPr>
          <a:noFill/>
        </p:spPr>
        <p:txBody>
          <a:bodyPr/>
          <a:lstStyle/>
          <a:p>
            <a:fld id="{A6160F24-AF3B-8743-ADEC-94B76C63D6FF}" type="slidenum">
              <a:rPr lang="en-GB" smtClean="0"/>
              <a:pPr/>
              <a:t>30</a:t>
            </a:fld>
            <a:endParaRPr lang="en-GB" smtClean="0"/>
          </a:p>
        </p:txBody>
      </p:sp>
      <p:pic>
        <p:nvPicPr>
          <p:cNvPr id="87045" name="Bilde 6"/>
          <p:cNvPicPr>
            <a:picLocks noChangeAspect="1"/>
          </p:cNvPicPr>
          <p:nvPr/>
        </p:nvPicPr>
        <p:blipFill>
          <a:blip r:embed="rId3"/>
          <a:srcRect/>
          <a:stretch>
            <a:fillRect/>
          </a:stretch>
        </p:blipFill>
        <p:spPr bwMode="auto">
          <a:xfrm>
            <a:off x="2133600" y="990600"/>
            <a:ext cx="5372100" cy="4341813"/>
          </a:xfrm>
          <a:prstGeom prst="rect">
            <a:avLst/>
          </a:prstGeom>
          <a:noFill/>
          <a:ln w="9525">
            <a:noFill/>
            <a:miter lim="800000"/>
            <a:headEnd/>
            <a:tailEnd/>
          </a:ln>
        </p:spPr>
      </p:pic>
    </p:spTree>
    <p:extLst>
      <p:ext uri="{BB962C8B-B14F-4D97-AF65-F5344CB8AC3E}">
        <p14:creationId xmlns:p14="http://schemas.microsoft.com/office/powerpoint/2010/main" val="27989508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381000" y="800100"/>
            <a:ext cx="8458200" cy="685800"/>
          </a:xfrm>
        </p:spPr>
        <p:txBody>
          <a:bodyPr>
            <a:normAutofit fontScale="90000"/>
          </a:bodyPr>
          <a:lstStyle/>
          <a:p>
            <a:r>
              <a:rPr lang="nb-NO" sz="2800" dirty="0" smtClean="0">
                <a:latin typeface="Comic Sans MS" charset="0"/>
                <a:ea typeface="Comic Sans MS" charset="0"/>
                <a:cs typeface="Comic Sans MS" charset="0"/>
              </a:rPr>
              <a:t>Visualisere begrep (en forklarer og en tegner)</a:t>
            </a:r>
            <a:r>
              <a:rPr lang="nb-NO" i="1" dirty="0" smtClean="0">
                <a:solidFill>
                  <a:srgbClr val="000090"/>
                </a:solidFill>
                <a:latin typeface="Comic Sans MS" charset="0"/>
                <a:ea typeface="Comic Sans MS" charset="0"/>
                <a:cs typeface="Comic Sans MS" charset="0"/>
              </a:rPr>
              <a:t/>
            </a:r>
            <a:br>
              <a:rPr lang="nb-NO" i="1" dirty="0" smtClean="0">
                <a:solidFill>
                  <a:srgbClr val="000090"/>
                </a:solidFill>
                <a:latin typeface="Comic Sans MS" charset="0"/>
                <a:ea typeface="Comic Sans MS" charset="0"/>
                <a:cs typeface="Comic Sans MS" charset="0"/>
              </a:rPr>
            </a:br>
            <a:endParaRPr lang="nb-NO" dirty="0" smtClean="0">
              <a:latin typeface="Comic Sans MS" charset="0"/>
            </a:endParaRPr>
          </a:p>
        </p:txBody>
      </p:sp>
      <p:sp>
        <p:nvSpPr>
          <p:cNvPr id="86019" name="Slide Number Placeholder 4"/>
          <p:cNvSpPr>
            <a:spLocks noGrp="1"/>
          </p:cNvSpPr>
          <p:nvPr>
            <p:ph type="sldNum" sz="quarter" idx="12"/>
          </p:nvPr>
        </p:nvSpPr>
        <p:spPr>
          <a:noFill/>
        </p:spPr>
        <p:txBody>
          <a:bodyPr/>
          <a:lstStyle/>
          <a:p>
            <a:fld id="{25BAA155-E16B-324D-BD8D-EBB43ABB8AEC}" type="slidenum">
              <a:rPr lang="en-GB" smtClean="0"/>
              <a:pPr/>
              <a:t>31</a:t>
            </a:fld>
            <a:endParaRPr lang="en-GB" smtClean="0"/>
          </a:p>
        </p:txBody>
      </p:sp>
      <p:pic>
        <p:nvPicPr>
          <p:cNvPr id="86020" name="Bilde 5"/>
          <p:cNvPicPr>
            <a:picLocks noChangeAspect="1"/>
          </p:cNvPicPr>
          <p:nvPr/>
        </p:nvPicPr>
        <p:blipFill>
          <a:blip r:embed="rId3"/>
          <a:srcRect/>
          <a:stretch>
            <a:fillRect/>
          </a:stretch>
        </p:blipFill>
        <p:spPr bwMode="auto">
          <a:xfrm>
            <a:off x="2540000" y="2139950"/>
            <a:ext cx="4064000" cy="2578100"/>
          </a:xfrm>
          <a:prstGeom prst="rect">
            <a:avLst/>
          </a:prstGeom>
          <a:noFill/>
          <a:ln w="9525">
            <a:noFill/>
            <a:miter lim="800000"/>
            <a:headEnd/>
            <a:tailEnd/>
          </a:ln>
        </p:spPr>
      </p:pic>
      <p:sp>
        <p:nvSpPr>
          <p:cNvPr id="5" name="TekstSylinder 4"/>
          <p:cNvSpPr txBox="1"/>
          <p:nvPr/>
        </p:nvSpPr>
        <p:spPr>
          <a:xfrm>
            <a:off x="777969" y="2139950"/>
            <a:ext cx="1475854" cy="2031325"/>
          </a:xfrm>
          <a:prstGeom prst="rect">
            <a:avLst/>
          </a:prstGeom>
          <a:noFill/>
        </p:spPr>
        <p:txBody>
          <a:bodyPr wrap="square" rtlCol="0">
            <a:spAutoFit/>
          </a:bodyPr>
          <a:lstStyle/>
          <a:p>
            <a:r>
              <a:rPr lang="nb-NO" dirty="0" err="1" smtClean="0"/>
              <a:t>Cuillère</a:t>
            </a:r>
            <a:endParaRPr lang="nb-NO" dirty="0" smtClean="0"/>
          </a:p>
          <a:p>
            <a:r>
              <a:rPr lang="nb-NO" dirty="0" err="1" smtClean="0"/>
              <a:t>Couteau</a:t>
            </a:r>
            <a:endParaRPr lang="nb-NO" dirty="0" smtClean="0"/>
          </a:p>
          <a:p>
            <a:r>
              <a:rPr lang="nb-NO" dirty="0" err="1" smtClean="0"/>
              <a:t>Fourchette</a:t>
            </a:r>
            <a:endParaRPr lang="nb-NO" dirty="0" smtClean="0"/>
          </a:p>
          <a:p>
            <a:r>
              <a:rPr lang="nb-NO" dirty="0" err="1" smtClean="0"/>
              <a:t>Serviette</a:t>
            </a:r>
            <a:endParaRPr lang="nb-NO" dirty="0" smtClean="0"/>
          </a:p>
          <a:p>
            <a:r>
              <a:rPr lang="nb-NO" dirty="0" err="1" smtClean="0"/>
              <a:t>Assiette</a:t>
            </a:r>
            <a:endParaRPr lang="nb-NO" dirty="0" smtClean="0"/>
          </a:p>
          <a:p>
            <a:r>
              <a:rPr lang="nb-NO" dirty="0" smtClean="0"/>
              <a:t>Verre à vin</a:t>
            </a:r>
          </a:p>
          <a:p>
            <a:endParaRPr lang="nb-NO" dirty="0"/>
          </a:p>
        </p:txBody>
      </p:sp>
      <p:sp>
        <p:nvSpPr>
          <p:cNvPr id="6" name="TekstSylinder 5"/>
          <p:cNvSpPr txBox="1"/>
          <p:nvPr/>
        </p:nvSpPr>
        <p:spPr>
          <a:xfrm>
            <a:off x="777969" y="4171275"/>
            <a:ext cx="1475854" cy="1477328"/>
          </a:xfrm>
          <a:prstGeom prst="rect">
            <a:avLst/>
          </a:prstGeom>
          <a:noFill/>
        </p:spPr>
        <p:txBody>
          <a:bodyPr wrap="square" rtlCol="0">
            <a:spAutoFit/>
          </a:bodyPr>
          <a:lstStyle/>
          <a:p>
            <a:r>
              <a:rPr lang="nb-NO" dirty="0" smtClean="0"/>
              <a:t>À </a:t>
            </a:r>
            <a:r>
              <a:rPr lang="nb-NO" dirty="0" err="1" smtClean="0"/>
              <a:t>gauche</a:t>
            </a:r>
            <a:endParaRPr lang="nb-NO" dirty="0" smtClean="0"/>
          </a:p>
          <a:p>
            <a:r>
              <a:rPr lang="nb-NO" dirty="0" smtClean="0"/>
              <a:t>À </a:t>
            </a:r>
            <a:r>
              <a:rPr lang="nb-NO" dirty="0" err="1" smtClean="0"/>
              <a:t>droite</a:t>
            </a:r>
            <a:endParaRPr lang="nb-NO" dirty="0" smtClean="0"/>
          </a:p>
          <a:p>
            <a:r>
              <a:rPr lang="nb-NO" dirty="0" smtClean="0"/>
              <a:t>Au </a:t>
            </a:r>
            <a:r>
              <a:rPr lang="nb-NO" dirty="0" err="1" smtClean="0"/>
              <a:t>centre</a:t>
            </a:r>
            <a:endParaRPr lang="nb-NO" dirty="0" smtClean="0"/>
          </a:p>
          <a:p>
            <a:r>
              <a:rPr lang="nb-NO" dirty="0" smtClean="0"/>
              <a:t>En </a:t>
            </a:r>
            <a:r>
              <a:rPr lang="nb-NO" dirty="0" err="1" smtClean="0"/>
              <a:t>haut</a:t>
            </a:r>
            <a:endParaRPr lang="nb-NO" dirty="0" smtClean="0"/>
          </a:p>
          <a:p>
            <a:r>
              <a:rPr lang="nb-NO" dirty="0" smtClean="0"/>
              <a:t>En bas…..</a:t>
            </a:r>
            <a:endParaRPr lang="nb-NO" dirty="0"/>
          </a:p>
        </p:txBody>
      </p:sp>
      <p:sp>
        <p:nvSpPr>
          <p:cNvPr id="7" name="TekstSylinder 6"/>
          <p:cNvSpPr txBox="1"/>
          <p:nvPr/>
        </p:nvSpPr>
        <p:spPr>
          <a:xfrm>
            <a:off x="3157640" y="1485900"/>
            <a:ext cx="3066115" cy="369332"/>
          </a:xfrm>
          <a:prstGeom prst="rect">
            <a:avLst/>
          </a:prstGeom>
          <a:noFill/>
        </p:spPr>
        <p:txBody>
          <a:bodyPr wrap="square" rtlCol="0">
            <a:spAutoFit/>
          </a:bodyPr>
          <a:lstStyle/>
          <a:p>
            <a:r>
              <a:rPr lang="nb-NO" dirty="0" smtClean="0"/>
              <a:t>Sur la </a:t>
            </a:r>
            <a:r>
              <a:rPr lang="nb-NO" dirty="0" err="1" smtClean="0"/>
              <a:t>table</a:t>
            </a:r>
            <a:r>
              <a:rPr lang="nb-NO" dirty="0" smtClean="0"/>
              <a:t> il y a…</a:t>
            </a:r>
            <a:endParaRPr lang="nb-NO" dirty="0"/>
          </a:p>
        </p:txBody>
      </p:sp>
    </p:spTree>
    <p:extLst>
      <p:ext uri="{BB962C8B-B14F-4D97-AF65-F5344CB8AC3E}">
        <p14:creationId xmlns:p14="http://schemas.microsoft.com/office/powerpoint/2010/main" val="221699055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tren_tanken_maria.pdf"/>
          <p:cNvPicPr>
            <a:picLocks noChangeAspect="1"/>
          </p:cNvPicPr>
          <p:nvPr/>
        </p:nvPicPr>
        <p:blipFill>
          <a:blip r:embed="rId2"/>
          <a:srcRect/>
          <a:stretch>
            <a:fillRect/>
          </a:stretch>
        </p:blipFill>
        <p:spPr bwMode="auto">
          <a:xfrm>
            <a:off x="1212717" y="1188529"/>
            <a:ext cx="6818673" cy="4091204"/>
          </a:xfrm>
          <a:prstGeom prst="rect">
            <a:avLst/>
          </a:prstGeom>
          <a:noFill/>
          <a:ln w="9525">
            <a:noFill/>
            <a:miter lim="800000"/>
            <a:headEnd/>
            <a:tailEnd/>
          </a:ln>
        </p:spPr>
      </p:pic>
      <p:sp>
        <p:nvSpPr>
          <p:cNvPr id="84995" name="TextBox 2"/>
          <p:cNvSpPr txBox="1">
            <a:spLocks noChangeArrowheads="1"/>
          </p:cNvSpPr>
          <p:nvPr/>
        </p:nvSpPr>
        <p:spPr bwMode="auto">
          <a:xfrm>
            <a:off x="152400" y="228600"/>
            <a:ext cx="8839200" cy="461963"/>
          </a:xfrm>
          <a:prstGeom prst="rect">
            <a:avLst/>
          </a:prstGeom>
          <a:noFill/>
          <a:ln w="9525">
            <a:noFill/>
            <a:miter lim="800000"/>
            <a:headEnd/>
            <a:tailEnd/>
          </a:ln>
        </p:spPr>
        <p:txBody>
          <a:bodyPr>
            <a:prstTxWarp prst="textNoShape">
              <a:avLst/>
            </a:prstTxWarp>
            <a:spAutoFit/>
          </a:bodyPr>
          <a:lstStyle/>
          <a:p>
            <a:pPr>
              <a:spcAft>
                <a:spcPts val="1800"/>
              </a:spcAft>
            </a:pPr>
            <a:r>
              <a:rPr lang="nb-NO">
                <a:latin typeface="Comic Sans MS" charset="0"/>
                <a:ea typeface="Comic Sans MS" charset="0"/>
                <a:cs typeface="Comic Sans MS" charset="0"/>
              </a:rPr>
              <a:t>Visualisere begrep (tegn og forklar din forståelse av noe):</a:t>
            </a:r>
            <a:endParaRPr lang="nb-NO" i="1">
              <a:solidFill>
                <a:srgbClr val="000090"/>
              </a:solidFill>
              <a:latin typeface="Comic Sans MS" charset="0"/>
              <a:ea typeface="Comic Sans MS" charset="0"/>
              <a:cs typeface="Comic Sans MS" charset="0"/>
            </a:endParaRPr>
          </a:p>
        </p:txBody>
      </p:sp>
      <p:sp>
        <p:nvSpPr>
          <p:cNvPr id="84996" name="Slide Number Placeholder 4"/>
          <p:cNvSpPr>
            <a:spLocks noGrp="1"/>
          </p:cNvSpPr>
          <p:nvPr>
            <p:ph type="sldNum" sz="quarter" idx="12"/>
          </p:nvPr>
        </p:nvSpPr>
        <p:spPr>
          <a:noFill/>
        </p:spPr>
        <p:txBody>
          <a:bodyPr/>
          <a:lstStyle/>
          <a:p>
            <a:fld id="{C96E4993-F5BF-DD43-AB6C-763E56C16805}" type="slidenum">
              <a:rPr lang="en-GB" smtClean="0"/>
              <a:pPr/>
              <a:t>32</a:t>
            </a:fld>
            <a:endParaRPr lang="en-GB" smtClean="0"/>
          </a:p>
        </p:txBody>
      </p:sp>
    </p:spTree>
    <p:extLst>
      <p:ext uri="{BB962C8B-B14F-4D97-AF65-F5344CB8AC3E}">
        <p14:creationId xmlns:p14="http://schemas.microsoft.com/office/powerpoint/2010/main" val="229674112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341385" y="285728"/>
            <a:ext cx="8331128" cy="5000660"/>
          </a:xfrm>
        </p:spPr>
        <p:txBody>
          <a:bodyPr>
            <a:normAutofit fontScale="90000"/>
          </a:bodyPr>
          <a:lstStyle/>
          <a:p>
            <a:r>
              <a:rPr lang="nb-NO" dirty="0" smtClean="0">
                <a:solidFill>
                  <a:srgbClr val="FF0000"/>
                </a:solidFill>
                <a:latin typeface="Comic Sans MS" charset="0"/>
              </a:rPr>
              <a:t/>
            </a:r>
            <a:br>
              <a:rPr lang="nb-NO" dirty="0" smtClean="0">
                <a:solidFill>
                  <a:srgbClr val="FF0000"/>
                </a:solidFill>
                <a:latin typeface="Comic Sans MS" charset="0"/>
              </a:rPr>
            </a:br>
            <a:r>
              <a:rPr lang="nb-NO" dirty="0" smtClean="0">
                <a:solidFill>
                  <a:srgbClr val="FF0000"/>
                </a:solidFill>
                <a:latin typeface="Comic Sans MS" charset="0"/>
              </a:rPr>
              <a:t/>
            </a:r>
            <a:br>
              <a:rPr lang="nb-NO" dirty="0" smtClean="0">
                <a:solidFill>
                  <a:srgbClr val="FF0000"/>
                </a:solidFill>
                <a:latin typeface="Comic Sans MS" charset="0"/>
              </a:rPr>
            </a:br>
            <a:r>
              <a:rPr lang="nb-NO" dirty="0" smtClean="0">
                <a:solidFill>
                  <a:srgbClr val="FF0000"/>
                </a:solidFill>
                <a:latin typeface="Comic Sans MS" charset="0"/>
              </a:rPr>
              <a:t/>
            </a:r>
            <a:br>
              <a:rPr lang="nb-NO" dirty="0" smtClean="0">
                <a:solidFill>
                  <a:srgbClr val="FF0000"/>
                </a:solidFill>
                <a:latin typeface="Comic Sans MS" charset="0"/>
              </a:rPr>
            </a:br>
            <a:r>
              <a:rPr lang="nb-NO" dirty="0" smtClean="0">
                <a:solidFill>
                  <a:srgbClr val="FF0000"/>
                </a:solidFill>
                <a:latin typeface="Comic Sans MS" charset="0"/>
              </a:rPr>
              <a:t/>
            </a:r>
            <a:br>
              <a:rPr lang="nb-NO" dirty="0" smtClean="0">
                <a:solidFill>
                  <a:srgbClr val="FF0000"/>
                </a:solidFill>
                <a:latin typeface="Comic Sans MS" charset="0"/>
              </a:rPr>
            </a:br>
            <a:r>
              <a:rPr lang="nb-NO" dirty="0" smtClean="0">
                <a:solidFill>
                  <a:srgbClr val="000000"/>
                </a:solidFill>
                <a:latin typeface="Comic Sans MS" charset="0"/>
              </a:rPr>
              <a:t/>
            </a:r>
            <a:br>
              <a:rPr lang="nb-NO" dirty="0" smtClean="0">
                <a:solidFill>
                  <a:srgbClr val="000000"/>
                </a:solidFill>
                <a:latin typeface="Comic Sans MS" charset="0"/>
              </a:rPr>
            </a:br>
            <a:r>
              <a:rPr lang="nb-NO" dirty="0" smtClean="0">
                <a:solidFill>
                  <a:srgbClr val="000000"/>
                </a:solidFill>
                <a:latin typeface="Comic Sans MS" charset="0"/>
              </a:rPr>
              <a:t/>
            </a:r>
            <a:br>
              <a:rPr lang="nb-NO" dirty="0" smtClean="0">
                <a:solidFill>
                  <a:srgbClr val="000000"/>
                </a:solidFill>
                <a:latin typeface="Comic Sans MS" charset="0"/>
              </a:rPr>
            </a:br>
            <a:r>
              <a:rPr lang="nb-NO" dirty="0" smtClean="0">
                <a:solidFill>
                  <a:srgbClr val="000000"/>
                </a:solidFill>
                <a:latin typeface="Comic Sans MS" charset="0"/>
              </a:rPr>
              <a:t/>
            </a:r>
            <a:br>
              <a:rPr lang="nb-NO" dirty="0" smtClean="0">
                <a:solidFill>
                  <a:srgbClr val="000000"/>
                </a:solidFill>
                <a:latin typeface="Comic Sans MS" charset="0"/>
              </a:rPr>
            </a:br>
            <a:r>
              <a:rPr lang="nb-NO" dirty="0" smtClean="0">
                <a:solidFill>
                  <a:srgbClr val="000000"/>
                </a:solidFill>
                <a:latin typeface="Comic Sans MS" charset="0"/>
              </a:rPr>
              <a:t/>
            </a:r>
            <a:br>
              <a:rPr lang="nb-NO" dirty="0" smtClean="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a:solidFill>
                  <a:srgbClr val="000000"/>
                </a:solidFill>
                <a:latin typeface="Comic Sans MS" charset="0"/>
              </a:rPr>
              <a:t/>
            </a:r>
            <a:br>
              <a:rPr lang="nb-NO" sz="2400" dirty="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a:solidFill>
                  <a:srgbClr val="000000"/>
                </a:solidFill>
                <a:latin typeface="Comic Sans MS" charset="0"/>
              </a:rPr>
              <a:t/>
            </a:r>
            <a:br>
              <a:rPr lang="nb-NO" sz="2400" dirty="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a:solidFill>
                  <a:srgbClr val="000000"/>
                </a:solidFill>
                <a:latin typeface="Comic Sans MS" charset="0"/>
              </a:rPr>
              <a:t/>
            </a:r>
            <a:br>
              <a:rPr lang="nb-NO" sz="2400" dirty="0">
                <a:solidFill>
                  <a:srgbClr val="000000"/>
                </a:solidFill>
                <a:latin typeface="Comic Sans MS" charset="0"/>
              </a:rPr>
            </a:br>
            <a:r>
              <a:rPr lang="nb-NO" sz="2400" dirty="0" smtClean="0">
                <a:solidFill>
                  <a:srgbClr val="000000"/>
                </a:solidFill>
                <a:latin typeface="Comic Sans MS" charset="0"/>
              </a:rPr>
              <a:t/>
            </a:r>
            <a:br>
              <a:rPr lang="nb-NO" sz="2400" dirty="0" smtClean="0">
                <a:solidFill>
                  <a:srgbClr val="000000"/>
                </a:solidFill>
                <a:latin typeface="Comic Sans MS" charset="0"/>
              </a:rPr>
            </a:br>
            <a:r>
              <a:rPr lang="nb-NO" sz="2400" dirty="0" err="1" smtClean="0"/>
              <a:t>Cognitive</a:t>
            </a:r>
            <a:r>
              <a:rPr lang="nb-NO" sz="2400" dirty="0" smtClean="0"/>
              <a:t> </a:t>
            </a:r>
            <a:r>
              <a:rPr lang="nb-NO" sz="2400" dirty="0" err="1" smtClean="0"/>
              <a:t>apprenticeship</a:t>
            </a:r>
            <a:r>
              <a:rPr lang="nb-NO" sz="2400" dirty="0" smtClean="0"/>
              <a:t/>
            </a:r>
            <a:br>
              <a:rPr lang="nb-NO" sz="2400" dirty="0" smtClean="0"/>
            </a:br>
            <a:r>
              <a:rPr lang="en-US" sz="1600" dirty="0" smtClean="0">
                <a:latin typeface="Comic Sans MS" charset="0"/>
              </a:rPr>
              <a:t>(</a:t>
            </a:r>
            <a:r>
              <a:rPr lang="en-US" sz="1600" dirty="0" err="1" smtClean="0">
                <a:latin typeface="Comic Sans MS" charset="0"/>
              </a:rPr>
              <a:t>Heinich</a:t>
            </a:r>
            <a:r>
              <a:rPr lang="en-US" sz="1600" dirty="0" smtClean="0">
                <a:latin typeface="Comic Sans MS" charset="0"/>
              </a:rPr>
              <a:t> et al. 2002)</a:t>
            </a:r>
            <a:r>
              <a:rPr lang="en-US" dirty="0" smtClean="0">
                <a:latin typeface="Comic Sans MS" charset="0"/>
              </a:rPr>
              <a:t/>
            </a:r>
            <a:br>
              <a:rPr lang="en-US" dirty="0" smtClean="0">
                <a:latin typeface="Comic Sans MS" charset="0"/>
              </a:rPr>
            </a:br>
            <a:r>
              <a:rPr lang="nb-NO" dirty="0" smtClean="0"/>
              <a:t/>
            </a:r>
            <a:br>
              <a:rPr lang="nb-NO" dirty="0" smtClean="0"/>
            </a:br>
            <a:r>
              <a:rPr lang="nb-NO" dirty="0" smtClean="0">
                <a:solidFill>
                  <a:srgbClr val="000000"/>
                </a:solidFill>
                <a:latin typeface="Comic Sans MS" charset="0"/>
              </a:rPr>
              <a:t/>
            </a:r>
            <a:br>
              <a:rPr lang="nb-NO" dirty="0" smtClean="0">
                <a:solidFill>
                  <a:srgbClr val="000000"/>
                </a:solidFill>
                <a:latin typeface="Comic Sans MS" charset="0"/>
              </a:rPr>
            </a:br>
            <a:endParaRPr lang="nb-NO" dirty="0" smtClean="0">
              <a:solidFill>
                <a:srgbClr val="000000"/>
              </a:solidFill>
              <a:latin typeface="Comic Sans MS" charset="0"/>
            </a:endParaRPr>
          </a:p>
        </p:txBody>
      </p:sp>
      <p:sp>
        <p:nvSpPr>
          <p:cNvPr id="48131" name="Slide Number Placeholder 2"/>
          <p:cNvSpPr>
            <a:spLocks noGrp="1"/>
          </p:cNvSpPr>
          <p:nvPr>
            <p:ph type="sldNum" sz="quarter" idx="12"/>
          </p:nvPr>
        </p:nvSpPr>
        <p:spPr>
          <a:noFill/>
        </p:spPr>
        <p:txBody>
          <a:bodyPr/>
          <a:lstStyle/>
          <a:p>
            <a:fld id="{8FA92BE7-6A81-4D51-8A28-123CEBD2C226}" type="slidenum">
              <a:rPr lang="en-GB"/>
              <a:pPr/>
              <a:t>33</a:t>
            </a:fld>
            <a:endParaRPr lang="en-GB" dirty="0"/>
          </a:p>
        </p:txBody>
      </p:sp>
      <p:pic>
        <p:nvPicPr>
          <p:cNvPr id="4" name="Bilde 3" descr="Cognitive_9.gif"/>
          <p:cNvPicPr>
            <a:picLocks noChangeAspect="1"/>
          </p:cNvPicPr>
          <p:nvPr/>
        </p:nvPicPr>
        <p:blipFill>
          <a:blip r:embed="rId2"/>
          <a:stretch>
            <a:fillRect/>
          </a:stretch>
        </p:blipFill>
        <p:spPr>
          <a:xfrm>
            <a:off x="1714480" y="2143116"/>
            <a:ext cx="5939667" cy="2419361"/>
          </a:xfrm>
          <a:prstGeom prst="rect">
            <a:avLst/>
          </a:prstGeom>
        </p:spPr>
      </p:pic>
      <p:sp>
        <p:nvSpPr>
          <p:cNvPr id="6" name="Rektangel 5"/>
          <p:cNvSpPr/>
          <p:nvPr/>
        </p:nvSpPr>
        <p:spPr>
          <a:xfrm rot="19727029">
            <a:off x="123722" y="1854421"/>
            <a:ext cx="2357438" cy="584775"/>
          </a:xfrm>
          <a:prstGeom prst="rect">
            <a:avLst/>
          </a:prstGeom>
        </p:spPr>
        <p:txBody>
          <a:bodyPr wrap="square">
            <a:spAutoFit/>
          </a:bodyPr>
          <a:lstStyle/>
          <a:p>
            <a:pPr marL="342900" indent="-342900"/>
            <a:r>
              <a:rPr lang="en-US" sz="1600" dirty="0" smtClean="0">
                <a:latin typeface="Comic Sans MS" charset="0"/>
              </a:rPr>
              <a:t>Presentation</a:t>
            </a:r>
          </a:p>
          <a:p>
            <a:pPr marL="342900" indent="-342900"/>
            <a:r>
              <a:rPr lang="en-US" sz="1600" dirty="0" smtClean="0">
                <a:latin typeface="Comic Sans MS" charset="0"/>
              </a:rPr>
              <a:t>Demonstration</a:t>
            </a:r>
            <a:endParaRPr lang="en-US" sz="1600" dirty="0">
              <a:latin typeface="Comic Sans MS" charset="0"/>
            </a:endParaRPr>
          </a:p>
        </p:txBody>
      </p:sp>
      <p:sp>
        <p:nvSpPr>
          <p:cNvPr id="7" name="Rektangel 6"/>
          <p:cNvSpPr/>
          <p:nvPr/>
        </p:nvSpPr>
        <p:spPr>
          <a:xfrm rot="1298284">
            <a:off x="4235875" y="4633602"/>
            <a:ext cx="1173719" cy="338554"/>
          </a:xfrm>
          <a:prstGeom prst="rect">
            <a:avLst/>
          </a:prstGeom>
        </p:spPr>
        <p:txBody>
          <a:bodyPr wrap="none">
            <a:spAutoFit/>
          </a:bodyPr>
          <a:lstStyle/>
          <a:p>
            <a:r>
              <a:rPr lang="en-US" sz="1600" dirty="0" smtClean="0">
                <a:latin typeface="Comic Sans MS" charset="0"/>
              </a:rPr>
              <a:t>Discussion</a:t>
            </a:r>
            <a:endParaRPr lang="nb-NO" sz="1600" dirty="0"/>
          </a:p>
        </p:txBody>
      </p:sp>
      <p:sp>
        <p:nvSpPr>
          <p:cNvPr id="8" name="Rektangel 7"/>
          <p:cNvSpPr/>
          <p:nvPr/>
        </p:nvSpPr>
        <p:spPr>
          <a:xfrm rot="20307230">
            <a:off x="2898600" y="1113639"/>
            <a:ext cx="1896673" cy="584775"/>
          </a:xfrm>
          <a:prstGeom prst="rect">
            <a:avLst/>
          </a:prstGeom>
        </p:spPr>
        <p:txBody>
          <a:bodyPr wrap="none">
            <a:spAutoFit/>
          </a:bodyPr>
          <a:lstStyle/>
          <a:p>
            <a:r>
              <a:rPr lang="en-US" sz="1600" dirty="0" smtClean="0">
                <a:latin typeface="Comic Sans MS" charset="0"/>
              </a:rPr>
              <a:t>Drill-and-practice</a:t>
            </a:r>
          </a:p>
          <a:p>
            <a:r>
              <a:rPr lang="en-US" sz="1600" dirty="0" smtClean="0">
                <a:latin typeface="Comic Sans MS" charset="0"/>
              </a:rPr>
              <a:t>simulation</a:t>
            </a:r>
            <a:endParaRPr lang="nb-NO" sz="1600" dirty="0"/>
          </a:p>
        </p:txBody>
      </p:sp>
      <p:sp>
        <p:nvSpPr>
          <p:cNvPr id="9" name="Rektangel 8"/>
          <p:cNvSpPr/>
          <p:nvPr/>
        </p:nvSpPr>
        <p:spPr>
          <a:xfrm rot="1417260">
            <a:off x="2908801" y="4535283"/>
            <a:ext cx="982961" cy="461665"/>
          </a:xfrm>
          <a:prstGeom prst="rect">
            <a:avLst/>
          </a:prstGeom>
        </p:spPr>
        <p:txBody>
          <a:bodyPr wrap="none">
            <a:spAutoFit/>
          </a:bodyPr>
          <a:lstStyle/>
          <a:p>
            <a:r>
              <a:rPr lang="en-US" sz="1600" dirty="0" smtClean="0">
                <a:latin typeface="Comic Sans MS" charset="0"/>
              </a:rPr>
              <a:t>Tutoria</a:t>
            </a:r>
            <a:r>
              <a:rPr lang="en-US" dirty="0" smtClean="0">
                <a:latin typeface="Comic Sans MS" charset="0"/>
              </a:rPr>
              <a:t>l</a:t>
            </a:r>
            <a:endParaRPr lang="nb-NO" dirty="0"/>
          </a:p>
        </p:txBody>
      </p:sp>
      <p:sp>
        <p:nvSpPr>
          <p:cNvPr id="10" name="Rektangel 9"/>
          <p:cNvSpPr/>
          <p:nvPr/>
        </p:nvSpPr>
        <p:spPr>
          <a:xfrm rot="20227970">
            <a:off x="4779293" y="859258"/>
            <a:ext cx="3070071" cy="584775"/>
          </a:xfrm>
          <a:prstGeom prst="rect">
            <a:avLst/>
          </a:prstGeom>
        </p:spPr>
        <p:txBody>
          <a:bodyPr wrap="none">
            <a:spAutoFit/>
          </a:bodyPr>
          <a:lstStyle/>
          <a:p>
            <a:r>
              <a:rPr lang="en-US" sz="1600" dirty="0" smtClean="0">
                <a:latin typeface="Comic Sans MS" charset="0"/>
              </a:rPr>
              <a:t>Cooperative Learning, gaming, </a:t>
            </a:r>
          </a:p>
          <a:p>
            <a:r>
              <a:rPr lang="en-US" sz="1600" dirty="0" smtClean="0">
                <a:latin typeface="Comic Sans MS" charset="0"/>
              </a:rPr>
              <a:t>problem solving, discovery</a:t>
            </a:r>
            <a:endParaRPr lang="nb-NO" sz="1600" dirty="0"/>
          </a:p>
        </p:txBody>
      </p:sp>
      <p:sp>
        <p:nvSpPr>
          <p:cNvPr id="11" name="Rektangel 10"/>
          <p:cNvSpPr/>
          <p:nvPr/>
        </p:nvSpPr>
        <p:spPr>
          <a:xfrm>
            <a:off x="1142976" y="5786454"/>
            <a:ext cx="7286676" cy="338554"/>
          </a:xfrm>
          <a:prstGeom prst="rect">
            <a:avLst/>
          </a:prstGeom>
        </p:spPr>
        <p:txBody>
          <a:bodyPr wrap="square">
            <a:spAutoFit/>
          </a:bodyPr>
          <a:lstStyle/>
          <a:p>
            <a:r>
              <a:rPr lang="en-US" sz="1600" dirty="0" smtClean="0">
                <a:hlinkClick r:id="rId3"/>
              </a:rPr>
              <a:t>http://saisd.net/ADMIN/curric/curricms/documents/springb/link-oral-lit-strat.pdf</a:t>
            </a:r>
            <a:r>
              <a:rPr lang="en-US" sz="1600" dirty="0" smtClean="0"/>
              <a:t> </a:t>
            </a:r>
            <a:endParaRPr lang="nb-NO" sz="1600" dirty="0"/>
          </a:p>
        </p:txBody>
      </p:sp>
    </p:spTree>
    <p:extLst>
      <p:ext uri="{BB962C8B-B14F-4D97-AF65-F5344CB8AC3E}">
        <p14:creationId xmlns:p14="http://schemas.microsoft.com/office/powerpoint/2010/main" val="161871942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pPr algn="l"/>
            <a:r>
              <a:rPr lang="nb-NO" smtClean="0">
                <a:latin typeface="Comic Sans MS" charset="0"/>
              </a:rPr>
              <a:t>Story telling</a:t>
            </a:r>
          </a:p>
        </p:txBody>
      </p:sp>
      <p:sp>
        <p:nvSpPr>
          <p:cNvPr id="114691" name="TextBox 2"/>
          <p:cNvSpPr txBox="1">
            <a:spLocks noChangeArrowheads="1"/>
          </p:cNvSpPr>
          <p:nvPr/>
        </p:nvSpPr>
        <p:spPr bwMode="auto">
          <a:xfrm>
            <a:off x="838200" y="2286000"/>
            <a:ext cx="7696200" cy="1477328"/>
          </a:xfrm>
          <a:prstGeom prst="rect">
            <a:avLst/>
          </a:prstGeom>
          <a:noFill/>
          <a:ln w="9525">
            <a:noFill/>
            <a:miter lim="800000"/>
            <a:headEnd/>
            <a:tailEnd/>
          </a:ln>
        </p:spPr>
        <p:txBody>
          <a:bodyPr>
            <a:spAutoFit/>
          </a:bodyPr>
          <a:lstStyle/>
          <a:p>
            <a:r>
              <a:rPr lang="en-GB" b="1" dirty="0">
                <a:latin typeface="Comic Sans MS" charset="0"/>
              </a:rPr>
              <a:t>Fairy tales consist of the following elements:</a:t>
            </a:r>
          </a:p>
          <a:p>
            <a:endParaRPr lang="en-GB" dirty="0">
              <a:solidFill>
                <a:srgbClr val="FF0000"/>
              </a:solidFill>
              <a:latin typeface="Comic Sans MS" charset="0"/>
            </a:endParaRPr>
          </a:p>
          <a:p>
            <a:r>
              <a:rPr lang="en-GB" dirty="0">
                <a:solidFill>
                  <a:schemeClr val="tx1">
                    <a:lumMod val="85000"/>
                  </a:schemeClr>
                </a:solidFill>
                <a:latin typeface="Comic Sans MS" charset="0"/>
              </a:rPr>
              <a:t>Once upon a time – one hero – mission – three challenges - adversaries – magic (object/animal) – happily ever after</a:t>
            </a:r>
          </a:p>
          <a:p>
            <a:endParaRPr lang="en-GB" dirty="0">
              <a:latin typeface="Comic Sans MS" charset="0"/>
            </a:endParaRPr>
          </a:p>
        </p:txBody>
      </p:sp>
      <p:sp>
        <p:nvSpPr>
          <p:cNvPr id="114692" name="Slide Number Placeholder 4"/>
          <p:cNvSpPr>
            <a:spLocks noGrp="1"/>
          </p:cNvSpPr>
          <p:nvPr>
            <p:ph type="sldNum" sz="quarter" idx="12"/>
          </p:nvPr>
        </p:nvSpPr>
        <p:spPr>
          <a:noFill/>
        </p:spPr>
        <p:txBody>
          <a:bodyPr/>
          <a:lstStyle/>
          <a:p>
            <a:fld id="{609A4330-7AA3-47C5-B80B-C3A1E1AF1DF2}" type="slidenum">
              <a:rPr lang="en-GB"/>
              <a:pPr/>
              <a:t>34</a:t>
            </a:fld>
            <a:endParaRPr lang="en-GB"/>
          </a:p>
        </p:txBody>
      </p:sp>
    </p:spTree>
    <p:extLst>
      <p:ext uri="{BB962C8B-B14F-4D97-AF65-F5344CB8AC3E}">
        <p14:creationId xmlns:p14="http://schemas.microsoft.com/office/powerpoint/2010/main" val="335924594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pPr algn="l"/>
            <a:r>
              <a:rPr lang="nb-NO" smtClean="0">
                <a:latin typeface="Comic Sans MS" charset="0"/>
              </a:rPr>
              <a:t>Photo Story</a:t>
            </a:r>
          </a:p>
        </p:txBody>
      </p:sp>
      <p:sp>
        <p:nvSpPr>
          <p:cNvPr id="92163" name="TextBox 2"/>
          <p:cNvSpPr txBox="1">
            <a:spLocks noChangeArrowheads="1"/>
          </p:cNvSpPr>
          <p:nvPr/>
        </p:nvSpPr>
        <p:spPr bwMode="auto">
          <a:xfrm>
            <a:off x="685800" y="1752600"/>
            <a:ext cx="7848600" cy="2893100"/>
          </a:xfrm>
          <a:prstGeom prst="rect">
            <a:avLst/>
          </a:prstGeom>
          <a:solidFill>
            <a:schemeClr val="bg1">
              <a:lumMod val="95000"/>
            </a:schemeClr>
          </a:solidFill>
          <a:ln w="9525">
            <a:noFill/>
            <a:miter lim="800000"/>
            <a:headEnd/>
            <a:tailEnd/>
          </a:ln>
        </p:spPr>
        <p:txBody>
          <a:bodyPr>
            <a:spAutoFit/>
          </a:bodyPr>
          <a:lstStyle/>
          <a:p>
            <a:r>
              <a:rPr lang="en-US" sz="2000" dirty="0">
                <a:latin typeface="Comic Sans MS" charset="0"/>
              </a:rPr>
              <a:t>Here's what Dana </a:t>
            </a:r>
            <a:r>
              <a:rPr lang="en-US" sz="2000" dirty="0" err="1">
                <a:latin typeface="Comic Sans MS" charset="0"/>
              </a:rPr>
              <a:t>Atchley</a:t>
            </a:r>
            <a:r>
              <a:rPr lang="en-US" sz="2000" dirty="0">
                <a:latin typeface="Comic Sans MS" charset="0"/>
              </a:rPr>
              <a:t> said about digital storytelling:</a:t>
            </a:r>
          </a:p>
          <a:p>
            <a:endParaRPr lang="en-US" dirty="0">
              <a:latin typeface="Comic Sans MS" charset="0"/>
            </a:endParaRPr>
          </a:p>
          <a:p>
            <a:r>
              <a:rPr lang="en-US" dirty="0">
                <a:latin typeface="Comic Sans MS" charset="0"/>
              </a:rPr>
              <a:t>    "...digital storytelling combines the best of two worlds: the '</a:t>
            </a:r>
            <a:r>
              <a:rPr lang="en-US" dirty="0">
                <a:solidFill>
                  <a:srgbClr val="FF0000"/>
                </a:solidFill>
                <a:latin typeface="Comic Sans MS" charset="0"/>
              </a:rPr>
              <a:t>new world' </a:t>
            </a:r>
            <a:r>
              <a:rPr lang="en-US" dirty="0">
                <a:latin typeface="Comic Sans MS" charset="0"/>
              </a:rPr>
              <a:t>of digitized video, photography and art, and the </a:t>
            </a:r>
            <a:r>
              <a:rPr lang="en-US" dirty="0">
                <a:solidFill>
                  <a:srgbClr val="FF0000"/>
                </a:solidFill>
                <a:latin typeface="Comic Sans MS" charset="0"/>
              </a:rPr>
              <a:t>"old world" </a:t>
            </a:r>
            <a:r>
              <a:rPr lang="en-US" dirty="0">
                <a:latin typeface="Comic Sans MS" charset="0"/>
              </a:rPr>
              <a:t>of telling stories. </a:t>
            </a:r>
          </a:p>
          <a:p>
            <a:endParaRPr lang="en-US" dirty="0">
              <a:latin typeface="Comic Sans MS" charset="0"/>
            </a:endParaRPr>
          </a:p>
          <a:p>
            <a:r>
              <a:rPr lang="en-US" dirty="0">
                <a:latin typeface="Comic Sans MS" charset="0"/>
              </a:rPr>
              <a:t>This means the "old world" of PowerPoint slides filled with bullet point statements will be replaced by a "new world" of examples via stories, accompanied by evocative images and sounds.”</a:t>
            </a:r>
          </a:p>
          <a:p>
            <a:endParaRPr lang="nb-NO" dirty="0">
              <a:solidFill>
                <a:srgbClr val="FF0000"/>
              </a:solidFill>
              <a:latin typeface="Comic Sans MS" charset="0"/>
            </a:endParaRPr>
          </a:p>
        </p:txBody>
      </p:sp>
      <p:sp>
        <p:nvSpPr>
          <p:cNvPr id="117764" name="Slide Number Placeholder 4"/>
          <p:cNvSpPr>
            <a:spLocks noGrp="1"/>
          </p:cNvSpPr>
          <p:nvPr>
            <p:ph type="sldNum" sz="quarter" idx="12"/>
          </p:nvPr>
        </p:nvSpPr>
        <p:spPr>
          <a:noFill/>
        </p:spPr>
        <p:txBody>
          <a:bodyPr/>
          <a:lstStyle/>
          <a:p>
            <a:fld id="{37EB6D16-F371-4C3C-B8B0-EBA55702082C}" type="slidenum">
              <a:rPr lang="en-GB"/>
              <a:pPr/>
              <a:t>35</a:t>
            </a:fld>
            <a:endParaRPr lang="en-GB"/>
          </a:p>
        </p:txBody>
      </p:sp>
    </p:spTree>
    <p:extLst>
      <p:ext uri="{BB962C8B-B14F-4D97-AF65-F5344CB8AC3E}">
        <p14:creationId xmlns:p14="http://schemas.microsoft.com/office/powerpoint/2010/main" val="160565933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pPr algn="l"/>
            <a:r>
              <a:rPr lang="nb-NO" dirty="0" smtClean="0">
                <a:latin typeface="Comic Sans MS" charset="0"/>
              </a:rPr>
              <a:t>Instruksjon</a:t>
            </a:r>
          </a:p>
        </p:txBody>
      </p:sp>
      <p:sp>
        <p:nvSpPr>
          <p:cNvPr id="124931" name="TextBox 2"/>
          <p:cNvSpPr txBox="1">
            <a:spLocks noChangeArrowheads="1"/>
          </p:cNvSpPr>
          <p:nvPr/>
        </p:nvSpPr>
        <p:spPr bwMode="auto">
          <a:xfrm>
            <a:off x="762000" y="1981200"/>
            <a:ext cx="8153400" cy="2308324"/>
          </a:xfrm>
          <a:prstGeom prst="rect">
            <a:avLst/>
          </a:prstGeom>
          <a:noFill/>
          <a:ln w="9525">
            <a:noFill/>
            <a:miter lim="800000"/>
            <a:headEnd/>
            <a:tailEnd/>
          </a:ln>
        </p:spPr>
        <p:txBody>
          <a:bodyPr>
            <a:spAutoFit/>
          </a:bodyPr>
          <a:lstStyle/>
          <a:p>
            <a:r>
              <a:rPr lang="nb-NO" dirty="0">
                <a:solidFill>
                  <a:schemeClr val="accent1">
                    <a:lumMod val="20000"/>
                    <a:lumOff val="80000"/>
                  </a:schemeClr>
                </a:solidFill>
                <a:latin typeface="Comic Sans MS" charset="0"/>
              </a:rPr>
              <a:t>Hva kjennetegner en god instruksjon?</a:t>
            </a:r>
          </a:p>
          <a:p>
            <a:endParaRPr lang="nb-NO" dirty="0">
              <a:solidFill>
                <a:srgbClr val="FF0000"/>
              </a:solidFill>
              <a:latin typeface="Comic Sans MS" charset="0"/>
            </a:endParaRPr>
          </a:p>
          <a:p>
            <a:r>
              <a:rPr lang="en-US" dirty="0" err="1" smtClean="0">
                <a:latin typeface="Comic Sans MS" charset="0"/>
              </a:rPr>
              <a:t>Når</a:t>
            </a:r>
            <a:r>
              <a:rPr lang="en-US" dirty="0" smtClean="0">
                <a:latin typeface="Comic Sans MS" charset="0"/>
              </a:rPr>
              <a:t> du </a:t>
            </a:r>
            <a:r>
              <a:rPr lang="en-US" dirty="0" err="1" smtClean="0">
                <a:latin typeface="Comic Sans MS" charset="0"/>
              </a:rPr>
              <a:t>forteller</a:t>
            </a:r>
            <a:r>
              <a:rPr lang="en-US" dirty="0" smtClean="0">
                <a:latin typeface="Comic Sans MS" charset="0"/>
              </a:rPr>
              <a:t> </a:t>
            </a:r>
            <a:r>
              <a:rPr lang="en-US" dirty="0" err="1" smtClean="0">
                <a:latin typeface="Comic Sans MS" charset="0"/>
              </a:rPr>
              <a:t>noen</a:t>
            </a:r>
            <a:r>
              <a:rPr lang="en-US" dirty="0" smtClean="0">
                <a:latin typeface="Comic Sans MS" charset="0"/>
              </a:rPr>
              <a:t> </a:t>
            </a:r>
            <a:r>
              <a:rPr lang="en-US" dirty="0" err="1" smtClean="0">
                <a:latin typeface="Comic Sans MS" charset="0"/>
              </a:rPr>
              <a:t>hva</a:t>
            </a:r>
            <a:r>
              <a:rPr lang="en-US" dirty="0" smtClean="0">
                <a:latin typeface="Comic Sans MS" charset="0"/>
              </a:rPr>
              <a:t> du </a:t>
            </a:r>
            <a:r>
              <a:rPr lang="en-US" dirty="0" err="1" smtClean="0">
                <a:latin typeface="Comic Sans MS" charset="0"/>
              </a:rPr>
              <a:t>vil</a:t>
            </a:r>
            <a:r>
              <a:rPr lang="en-US" dirty="0" smtClean="0">
                <a:latin typeface="Comic Sans MS" charset="0"/>
              </a:rPr>
              <a:t> ha </a:t>
            </a:r>
            <a:r>
              <a:rPr lang="en-US" dirty="0" err="1" smtClean="0">
                <a:latin typeface="Comic Sans MS" charset="0"/>
              </a:rPr>
              <a:t>gjort</a:t>
            </a:r>
            <a:r>
              <a:rPr lang="en-US" dirty="0" smtClean="0">
                <a:latin typeface="Comic Sans MS" charset="0"/>
              </a:rPr>
              <a:t> </a:t>
            </a:r>
            <a:r>
              <a:rPr lang="en-US" dirty="0" err="1" smtClean="0">
                <a:latin typeface="Comic Sans MS" charset="0"/>
              </a:rPr>
              <a:t>i</a:t>
            </a:r>
            <a:r>
              <a:rPr lang="en-US" dirty="0" smtClean="0">
                <a:latin typeface="Comic Sans MS" charset="0"/>
              </a:rPr>
              <a:t> </a:t>
            </a:r>
            <a:r>
              <a:rPr lang="en-US" dirty="0" err="1" smtClean="0">
                <a:latin typeface="Comic Sans MS" charset="0"/>
              </a:rPr>
              <a:t>stedet</a:t>
            </a:r>
            <a:r>
              <a:rPr lang="en-US" dirty="0" smtClean="0">
                <a:latin typeface="Comic Sans MS" charset="0"/>
              </a:rPr>
              <a:t> for </a:t>
            </a:r>
            <a:r>
              <a:rPr lang="en-US" dirty="0" err="1" smtClean="0">
                <a:latin typeface="Comic Sans MS" charset="0"/>
              </a:rPr>
              <a:t>å</a:t>
            </a:r>
            <a:r>
              <a:rPr lang="en-US" dirty="0" smtClean="0">
                <a:latin typeface="Comic Sans MS" charset="0"/>
              </a:rPr>
              <a:t> </a:t>
            </a:r>
            <a:r>
              <a:rPr lang="en-US" dirty="0" err="1" smtClean="0">
                <a:latin typeface="Comic Sans MS" charset="0"/>
              </a:rPr>
              <a:t>gi</a:t>
            </a:r>
            <a:r>
              <a:rPr lang="en-US" dirty="0" smtClean="0">
                <a:latin typeface="Comic Sans MS" charset="0"/>
              </a:rPr>
              <a:t> en </a:t>
            </a:r>
            <a:r>
              <a:rPr lang="en-US" dirty="0" err="1" smtClean="0">
                <a:latin typeface="Comic Sans MS" charset="0"/>
              </a:rPr>
              <a:t>ordre</a:t>
            </a:r>
            <a:r>
              <a:rPr lang="en-US" dirty="0" smtClean="0">
                <a:latin typeface="Comic Sans MS" charset="0"/>
              </a:rPr>
              <a:t>, </a:t>
            </a:r>
            <a:r>
              <a:rPr lang="en-US" dirty="0" err="1" smtClean="0">
                <a:latin typeface="Comic Sans MS" charset="0"/>
              </a:rPr>
              <a:t>så</a:t>
            </a:r>
            <a:r>
              <a:rPr lang="en-US" dirty="0" smtClean="0">
                <a:latin typeface="Comic Sans MS" charset="0"/>
              </a:rPr>
              <a:t> </a:t>
            </a:r>
            <a:r>
              <a:rPr lang="en-US" dirty="0" err="1" smtClean="0">
                <a:latin typeface="Comic Sans MS" charset="0"/>
              </a:rPr>
              <a:t>gir</a:t>
            </a:r>
            <a:r>
              <a:rPr lang="en-US" dirty="0" smtClean="0">
                <a:latin typeface="Comic Sans MS" charset="0"/>
              </a:rPr>
              <a:t> folk </a:t>
            </a:r>
            <a:r>
              <a:rPr lang="en-US" dirty="0" err="1" smtClean="0">
                <a:latin typeface="Comic Sans MS" charset="0"/>
              </a:rPr>
              <a:t>frihet</a:t>
            </a:r>
            <a:r>
              <a:rPr lang="en-US" dirty="0" smtClean="0">
                <a:latin typeface="Comic Sans MS" charset="0"/>
              </a:rPr>
              <a:t> </a:t>
            </a:r>
            <a:r>
              <a:rPr lang="en-US" dirty="0" err="1" smtClean="0">
                <a:latin typeface="Comic Sans MS" charset="0"/>
              </a:rPr>
              <a:t>til</a:t>
            </a:r>
            <a:r>
              <a:rPr lang="en-US" dirty="0" smtClean="0">
                <a:latin typeface="Comic Sans MS" charset="0"/>
              </a:rPr>
              <a:t> </a:t>
            </a:r>
            <a:r>
              <a:rPr lang="en-US" dirty="0" err="1" smtClean="0">
                <a:latin typeface="Comic Sans MS" charset="0"/>
              </a:rPr>
              <a:t>selv</a:t>
            </a:r>
            <a:r>
              <a:rPr lang="en-US" dirty="0" smtClean="0">
                <a:latin typeface="Comic Sans MS" charset="0"/>
              </a:rPr>
              <a:t> </a:t>
            </a:r>
            <a:r>
              <a:rPr lang="en-US" dirty="0" err="1" smtClean="0">
                <a:latin typeface="Comic Sans MS" charset="0"/>
              </a:rPr>
              <a:t>å</a:t>
            </a:r>
            <a:r>
              <a:rPr lang="en-US" dirty="0" smtClean="0">
                <a:latin typeface="Comic Sans MS" charset="0"/>
              </a:rPr>
              <a:t> </a:t>
            </a:r>
            <a:r>
              <a:rPr lang="en-US" dirty="0" err="1" smtClean="0">
                <a:latin typeface="Comic Sans MS" charset="0"/>
              </a:rPr>
              <a:t>komme</a:t>
            </a:r>
            <a:r>
              <a:rPr lang="en-US" dirty="0" smtClean="0">
                <a:latin typeface="Comic Sans MS" charset="0"/>
              </a:rPr>
              <a:t> </a:t>
            </a:r>
            <a:r>
              <a:rPr lang="en-US" dirty="0" err="1" smtClean="0">
                <a:latin typeface="Comic Sans MS" charset="0"/>
              </a:rPr>
              <a:t>frem</a:t>
            </a:r>
            <a:r>
              <a:rPr lang="en-US" dirty="0" smtClean="0">
                <a:latin typeface="Comic Sans MS" charset="0"/>
              </a:rPr>
              <a:t> </a:t>
            </a:r>
            <a:r>
              <a:rPr lang="en-US" dirty="0" err="1" smtClean="0">
                <a:latin typeface="Comic Sans MS" charset="0"/>
              </a:rPr>
              <a:t>til</a:t>
            </a:r>
            <a:r>
              <a:rPr lang="en-US" dirty="0" smtClean="0">
                <a:latin typeface="Comic Sans MS" charset="0"/>
              </a:rPr>
              <a:t> sin </a:t>
            </a:r>
            <a:r>
              <a:rPr lang="en-US" dirty="0" err="1" smtClean="0">
                <a:latin typeface="Comic Sans MS" charset="0"/>
              </a:rPr>
              <a:t>måte</a:t>
            </a:r>
            <a:r>
              <a:rPr lang="en-US" dirty="0" smtClean="0">
                <a:latin typeface="Comic Sans MS" charset="0"/>
              </a:rPr>
              <a:t> </a:t>
            </a:r>
            <a:r>
              <a:rPr lang="en-US" dirty="0" err="1" smtClean="0">
                <a:latin typeface="Comic Sans MS" charset="0"/>
              </a:rPr>
              <a:t>å</a:t>
            </a:r>
            <a:r>
              <a:rPr lang="en-US" dirty="0" smtClean="0">
                <a:latin typeface="Comic Sans MS" charset="0"/>
              </a:rPr>
              <a:t> </a:t>
            </a:r>
            <a:r>
              <a:rPr lang="en-US" dirty="0" err="1" smtClean="0">
                <a:latin typeface="Comic Sans MS" charset="0"/>
              </a:rPr>
              <a:t>gjøre</a:t>
            </a:r>
            <a:r>
              <a:rPr lang="en-US" dirty="0" smtClean="0">
                <a:latin typeface="Comic Sans MS" charset="0"/>
              </a:rPr>
              <a:t> </a:t>
            </a:r>
            <a:r>
              <a:rPr lang="en-US" dirty="0" err="1" smtClean="0">
                <a:latin typeface="Comic Sans MS" charset="0"/>
              </a:rPr>
              <a:t>jobben</a:t>
            </a:r>
            <a:r>
              <a:rPr lang="en-US" dirty="0" smtClean="0">
                <a:latin typeface="Comic Sans MS" charset="0"/>
              </a:rPr>
              <a:t> </a:t>
            </a:r>
            <a:r>
              <a:rPr lang="en-US" dirty="0" err="1" smtClean="0">
                <a:latin typeface="Comic Sans MS" charset="0"/>
              </a:rPr>
              <a:t>på</a:t>
            </a:r>
            <a:r>
              <a:rPr lang="en-US" dirty="0" smtClean="0">
                <a:latin typeface="Comic Sans MS" charset="0"/>
              </a:rPr>
              <a:t>. </a:t>
            </a:r>
            <a:r>
              <a:rPr lang="en-US" dirty="0" err="1" smtClean="0">
                <a:latin typeface="Comic Sans MS" charset="0"/>
              </a:rPr>
              <a:t>Det</a:t>
            </a:r>
            <a:r>
              <a:rPr lang="en-US" dirty="0" smtClean="0">
                <a:latin typeface="Comic Sans MS" charset="0"/>
              </a:rPr>
              <a:t> </a:t>
            </a:r>
            <a:r>
              <a:rPr lang="en-US" dirty="0" err="1" smtClean="0">
                <a:latin typeface="Comic Sans MS" charset="0"/>
              </a:rPr>
              <a:t>er</a:t>
            </a:r>
            <a:r>
              <a:rPr lang="en-US" dirty="0" smtClean="0">
                <a:latin typeface="Comic Sans MS" charset="0"/>
              </a:rPr>
              <a:t> </a:t>
            </a:r>
            <a:r>
              <a:rPr lang="en-US" dirty="0" err="1" smtClean="0">
                <a:latin typeface="Comic Sans MS" charset="0"/>
              </a:rPr>
              <a:t>ikke</a:t>
            </a:r>
            <a:r>
              <a:rPr lang="en-US" dirty="0" smtClean="0">
                <a:latin typeface="Comic Sans MS" charset="0"/>
              </a:rPr>
              <a:t> </a:t>
            </a:r>
            <a:r>
              <a:rPr lang="en-US" dirty="0" err="1" smtClean="0">
                <a:latin typeface="Comic Sans MS" charset="0"/>
              </a:rPr>
              <a:t>alltid</a:t>
            </a:r>
            <a:r>
              <a:rPr lang="en-US" dirty="0" smtClean="0">
                <a:latin typeface="Comic Sans MS" charset="0"/>
              </a:rPr>
              <a:t> den </a:t>
            </a:r>
            <a:r>
              <a:rPr lang="en-US" dirty="0" err="1" smtClean="0">
                <a:latin typeface="Comic Sans MS" charset="0"/>
              </a:rPr>
              <a:t>beste</a:t>
            </a:r>
            <a:r>
              <a:rPr lang="en-US" dirty="0" smtClean="0">
                <a:latin typeface="Comic Sans MS" charset="0"/>
              </a:rPr>
              <a:t> </a:t>
            </a:r>
            <a:r>
              <a:rPr lang="en-US" dirty="0" err="1" smtClean="0">
                <a:latin typeface="Comic Sans MS" charset="0"/>
              </a:rPr>
              <a:t>måten</a:t>
            </a:r>
            <a:r>
              <a:rPr lang="en-US" dirty="0" smtClean="0">
                <a:latin typeface="Comic Sans MS" charset="0"/>
              </a:rPr>
              <a:t>, </a:t>
            </a:r>
            <a:r>
              <a:rPr lang="en-US" dirty="0" err="1" smtClean="0">
                <a:latin typeface="Comic Sans MS" charset="0"/>
              </a:rPr>
              <a:t>og</a:t>
            </a:r>
            <a:r>
              <a:rPr lang="en-US" dirty="0" smtClean="0">
                <a:latin typeface="Comic Sans MS" charset="0"/>
              </a:rPr>
              <a:t> </a:t>
            </a:r>
            <a:r>
              <a:rPr lang="en-US" dirty="0" err="1" smtClean="0">
                <a:latin typeface="Comic Sans MS" charset="0"/>
              </a:rPr>
              <a:t>det</a:t>
            </a:r>
            <a:r>
              <a:rPr lang="en-US" dirty="0" smtClean="0">
                <a:latin typeface="Comic Sans MS" charset="0"/>
              </a:rPr>
              <a:t> </a:t>
            </a:r>
            <a:r>
              <a:rPr lang="en-US" dirty="0" err="1" smtClean="0">
                <a:latin typeface="Comic Sans MS" charset="0"/>
              </a:rPr>
              <a:t>kan</a:t>
            </a:r>
            <a:r>
              <a:rPr lang="en-US" dirty="0" smtClean="0">
                <a:latin typeface="Comic Sans MS" charset="0"/>
              </a:rPr>
              <a:t> </a:t>
            </a:r>
            <a:r>
              <a:rPr lang="en-US" dirty="0" err="1" smtClean="0">
                <a:latin typeface="Comic Sans MS" charset="0"/>
              </a:rPr>
              <a:t>hende</a:t>
            </a:r>
            <a:r>
              <a:rPr lang="en-US" dirty="0" smtClean="0">
                <a:latin typeface="Comic Sans MS" charset="0"/>
              </a:rPr>
              <a:t> du </a:t>
            </a:r>
            <a:r>
              <a:rPr lang="en-US" dirty="0" err="1" smtClean="0">
                <a:latin typeface="Comic Sans MS" charset="0"/>
              </a:rPr>
              <a:t>må</a:t>
            </a:r>
            <a:r>
              <a:rPr lang="en-US" dirty="0" smtClean="0">
                <a:latin typeface="Comic Sans MS" charset="0"/>
              </a:rPr>
              <a:t> </a:t>
            </a:r>
            <a:r>
              <a:rPr lang="en-US" dirty="0" err="1" smtClean="0">
                <a:latin typeface="Comic Sans MS" charset="0"/>
              </a:rPr>
              <a:t>hjelpe</a:t>
            </a:r>
            <a:r>
              <a:rPr lang="en-US" dirty="0" smtClean="0">
                <a:latin typeface="Comic Sans MS" charset="0"/>
              </a:rPr>
              <a:t> </a:t>
            </a:r>
            <a:r>
              <a:rPr lang="en-US" dirty="0" err="1" smtClean="0">
                <a:latin typeface="Comic Sans MS" charset="0"/>
              </a:rPr>
              <a:t>til</a:t>
            </a:r>
            <a:r>
              <a:rPr lang="en-US" dirty="0" smtClean="0">
                <a:latin typeface="Comic Sans MS" charset="0"/>
              </a:rPr>
              <a:t> </a:t>
            </a:r>
            <a:r>
              <a:rPr lang="en-US" dirty="0" err="1" smtClean="0">
                <a:latin typeface="Comic Sans MS" charset="0"/>
              </a:rPr>
              <a:t>og</a:t>
            </a:r>
            <a:r>
              <a:rPr lang="en-US" dirty="0" smtClean="0">
                <a:latin typeface="Comic Sans MS" charset="0"/>
              </a:rPr>
              <a:t> </a:t>
            </a:r>
            <a:r>
              <a:rPr lang="en-US" dirty="0" err="1" smtClean="0">
                <a:latin typeface="Comic Sans MS" charset="0"/>
              </a:rPr>
              <a:t>veilede</a:t>
            </a:r>
            <a:r>
              <a:rPr lang="en-US" dirty="0" smtClean="0">
                <a:latin typeface="Comic Sans MS" charset="0"/>
              </a:rPr>
              <a:t>, men </a:t>
            </a:r>
            <a:r>
              <a:rPr lang="en-US" dirty="0" err="1" smtClean="0">
                <a:latin typeface="Comic Sans MS" charset="0"/>
              </a:rPr>
              <a:t>det</a:t>
            </a:r>
            <a:r>
              <a:rPr lang="en-US" dirty="0" smtClean="0">
                <a:latin typeface="Comic Sans MS" charset="0"/>
              </a:rPr>
              <a:t> </a:t>
            </a:r>
            <a:r>
              <a:rPr lang="en-US" dirty="0" err="1" smtClean="0">
                <a:latin typeface="Comic Sans MS" charset="0"/>
              </a:rPr>
              <a:t>er</a:t>
            </a:r>
            <a:r>
              <a:rPr lang="en-US" dirty="0" smtClean="0">
                <a:latin typeface="Comic Sans MS" charset="0"/>
              </a:rPr>
              <a:t> </a:t>
            </a:r>
            <a:r>
              <a:rPr lang="en-US" dirty="0" err="1" smtClean="0">
                <a:latin typeface="Comic Sans MS" charset="0"/>
              </a:rPr>
              <a:t>også</a:t>
            </a:r>
            <a:r>
              <a:rPr lang="en-US" dirty="0" smtClean="0">
                <a:latin typeface="Comic Sans MS" charset="0"/>
              </a:rPr>
              <a:t> </a:t>
            </a:r>
            <a:r>
              <a:rPr lang="en-US" dirty="0" err="1" smtClean="0">
                <a:latin typeface="Comic Sans MS" charset="0"/>
              </a:rPr>
              <a:t>sjanser</a:t>
            </a:r>
            <a:r>
              <a:rPr lang="en-US" dirty="0" smtClean="0">
                <a:latin typeface="Comic Sans MS" charset="0"/>
              </a:rPr>
              <a:t> for at de </a:t>
            </a:r>
            <a:r>
              <a:rPr lang="en-US" dirty="0" err="1" smtClean="0">
                <a:latin typeface="Comic Sans MS" charset="0"/>
              </a:rPr>
              <a:t>vil</a:t>
            </a:r>
            <a:r>
              <a:rPr lang="en-US" dirty="0" smtClean="0">
                <a:latin typeface="Comic Sans MS" charset="0"/>
              </a:rPr>
              <a:t> </a:t>
            </a:r>
            <a:r>
              <a:rPr lang="en-US" dirty="0" err="1" smtClean="0">
                <a:latin typeface="Comic Sans MS" charset="0"/>
              </a:rPr>
              <a:t>komme</a:t>
            </a:r>
            <a:r>
              <a:rPr lang="en-US" dirty="0" smtClean="0">
                <a:latin typeface="Comic Sans MS" charset="0"/>
              </a:rPr>
              <a:t> </a:t>
            </a:r>
            <a:r>
              <a:rPr lang="en-US" dirty="0" err="1" smtClean="0">
                <a:latin typeface="Comic Sans MS" charset="0"/>
              </a:rPr>
              <a:t>opp</a:t>
            </a:r>
            <a:r>
              <a:rPr lang="en-US" dirty="0" smtClean="0">
                <a:latin typeface="Comic Sans MS" charset="0"/>
              </a:rPr>
              <a:t> med </a:t>
            </a:r>
            <a:r>
              <a:rPr lang="en-US" dirty="0" err="1" smtClean="0">
                <a:latin typeface="Comic Sans MS" charset="0"/>
              </a:rPr>
              <a:t>noe</a:t>
            </a:r>
            <a:r>
              <a:rPr lang="en-US" dirty="0" smtClean="0">
                <a:latin typeface="Comic Sans MS" charset="0"/>
              </a:rPr>
              <a:t> </a:t>
            </a:r>
            <a:r>
              <a:rPr lang="en-US" dirty="0" err="1" smtClean="0">
                <a:latin typeface="Comic Sans MS" charset="0"/>
              </a:rPr>
              <a:t>som</a:t>
            </a:r>
            <a:r>
              <a:rPr lang="en-US" dirty="0" smtClean="0">
                <a:latin typeface="Comic Sans MS" charset="0"/>
              </a:rPr>
              <a:t> </a:t>
            </a:r>
            <a:r>
              <a:rPr lang="en-US" dirty="0" err="1" smtClean="0">
                <a:latin typeface="Comic Sans MS" charset="0"/>
              </a:rPr>
              <a:t>er</a:t>
            </a:r>
            <a:r>
              <a:rPr lang="en-US" dirty="0" smtClean="0">
                <a:latin typeface="Comic Sans MS" charset="0"/>
              </a:rPr>
              <a:t> </a:t>
            </a:r>
            <a:r>
              <a:rPr lang="en-US" dirty="0" err="1" smtClean="0">
                <a:latin typeface="Comic Sans MS" charset="0"/>
              </a:rPr>
              <a:t>bedre</a:t>
            </a:r>
            <a:r>
              <a:rPr lang="en-US" dirty="0" smtClean="0">
                <a:latin typeface="Comic Sans MS" charset="0"/>
              </a:rPr>
              <a:t> </a:t>
            </a:r>
            <a:r>
              <a:rPr lang="en-US" dirty="0" err="1" smtClean="0">
                <a:latin typeface="Comic Sans MS" charset="0"/>
              </a:rPr>
              <a:t>enn</a:t>
            </a:r>
            <a:r>
              <a:rPr lang="en-US" dirty="0" smtClean="0">
                <a:latin typeface="Comic Sans MS" charset="0"/>
              </a:rPr>
              <a:t> </a:t>
            </a:r>
            <a:r>
              <a:rPr lang="en-US" dirty="0" err="1" smtClean="0">
                <a:latin typeface="Comic Sans MS" charset="0"/>
              </a:rPr>
              <a:t>det</a:t>
            </a:r>
            <a:r>
              <a:rPr lang="en-US" dirty="0" smtClean="0">
                <a:latin typeface="Comic Sans MS" charset="0"/>
              </a:rPr>
              <a:t> du </a:t>
            </a:r>
            <a:r>
              <a:rPr lang="en-US" dirty="0" err="1" smtClean="0">
                <a:latin typeface="Comic Sans MS" charset="0"/>
              </a:rPr>
              <a:t>planla</a:t>
            </a:r>
            <a:r>
              <a:rPr lang="en-US" dirty="0" smtClean="0">
                <a:latin typeface="Comic Sans MS" charset="0"/>
              </a:rPr>
              <a:t>..</a:t>
            </a:r>
            <a:endParaRPr lang="en-US" dirty="0">
              <a:latin typeface="Comic Sans MS" charset="0"/>
            </a:endParaRPr>
          </a:p>
          <a:p>
            <a:endParaRPr lang="nb-NO" dirty="0">
              <a:latin typeface="Comic Sans MS" charset="0"/>
            </a:endParaRPr>
          </a:p>
        </p:txBody>
      </p:sp>
      <p:sp>
        <p:nvSpPr>
          <p:cNvPr id="124932" name="TextBox 3"/>
          <p:cNvSpPr txBox="1">
            <a:spLocks noChangeArrowheads="1"/>
          </p:cNvSpPr>
          <p:nvPr/>
        </p:nvSpPr>
        <p:spPr bwMode="auto">
          <a:xfrm rot="1390598">
            <a:off x="5345113" y="720725"/>
            <a:ext cx="3713162" cy="1200150"/>
          </a:xfrm>
          <a:prstGeom prst="rect">
            <a:avLst/>
          </a:prstGeom>
          <a:noFill/>
          <a:ln w="9525">
            <a:noFill/>
            <a:miter lim="800000"/>
            <a:headEnd/>
            <a:tailEnd/>
          </a:ln>
        </p:spPr>
        <p:txBody>
          <a:bodyPr>
            <a:spAutoFit/>
          </a:bodyPr>
          <a:lstStyle/>
          <a:p>
            <a:r>
              <a:rPr lang="nb-NO" sz="1800">
                <a:latin typeface="Comic Sans MS" charset="0"/>
              </a:rPr>
              <a:t>Can you please tell me the way to the castle?</a:t>
            </a:r>
          </a:p>
          <a:p>
            <a:r>
              <a:rPr lang="nb-NO" sz="1800">
                <a:latin typeface="Comic Sans MS" charset="0"/>
              </a:rPr>
              <a:t>Oh, I would not start from here if I were you.</a:t>
            </a:r>
          </a:p>
        </p:txBody>
      </p:sp>
      <p:sp>
        <p:nvSpPr>
          <p:cNvPr id="124933" name="TextBox 4"/>
          <p:cNvSpPr txBox="1">
            <a:spLocks noChangeArrowheads="1"/>
          </p:cNvSpPr>
          <p:nvPr/>
        </p:nvSpPr>
        <p:spPr bwMode="auto">
          <a:xfrm>
            <a:off x="5867400" y="6019800"/>
            <a:ext cx="2819400" cy="830263"/>
          </a:xfrm>
          <a:prstGeom prst="rect">
            <a:avLst/>
          </a:prstGeom>
          <a:noFill/>
          <a:ln w="9525">
            <a:noFill/>
            <a:miter lim="800000"/>
            <a:headEnd/>
            <a:tailEnd/>
          </a:ln>
        </p:spPr>
        <p:txBody>
          <a:bodyPr>
            <a:spAutoFit/>
          </a:bodyPr>
          <a:lstStyle/>
          <a:p>
            <a:r>
              <a:rPr lang="en-US">
                <a:latin typeface="Comic Sans MS" charset="0"/>
                <a:hlinkClick r:id="rId3"/>
              </a:rPr>
              <a:t>Hot tips- (business)</a:t>
            </a:r>
            <a:endParaRPr lang="nb-NO">
              <a:latin typeface="Comic Sans MS" charset="0"/>
            </a:endParaRPr>
          </a:p>
        </p:txBody>
      </p:sp>
      <p:sp>
        <p:nvSpPr>
          <p:cNvPr id="124934" name="Slide Number Placeholder 6"/>
          <p:cNvSpPr>
            <a:spLocks noGrp="1"/>
          </p:cNvSpPr>
          <p:nvPr>
            <p:ph type="sldNum" sz="quarter" idx="12"/>
          </p:nvPr>
        </p:nvSpPr>
        <p:spPr>
          <a:noFill/>
        </p:spPr>
        <p:txBody>
          <a:bodyPr/>
          <a:lstStyle/>
          <a:p>
            <a:fld id="{97654D9A-27B4-4938-8CAC-066581A1D9C1}" type="slidenum">
              <a:rPr lang="en-GB"/>
              <a:pPr/>
              <a:t>36</a:t>
            </a:fld>
            <a:endParaRPr lang="en-GB"/>
          </a:p>
        </p:txBody>
      </p:sp>
    </p:spTree>
    <p:extLst>
      <p:ext uri="{BB962C8B-B14F-4D97-AF65-F5344CB8AC3E}">
        <p14:creationId xmlns:p14="http://schemas.microsoft.com/office/powerpoint/2010/main" val="63576902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Den </a:t>
            </a:r>
            <a:r>
              <a:rPr lang="en-GB" dirty="0" err="1" smtClean="0"/>
              <a:t>dannende</a:t>
            </a:r>
            <a:r>
              <a:rPr lang="en-GB" dirty="0" smtClean="0"/>
              <a:t> </a:t>
            </a:r>
            <a:r>
              <a:rPr lang="en-GB" dirty="0" err="1" smtClean="0"/>
              <a:t>dimensjonen</a:t>
            </a:r>
            <a:r>
              <a:rPr lang="en-GB" dirty="0" smtClean="0"/>
              <a:t> </a:t>
            </a:r>
            <a:endParaRPr lang="en-GB" dirty="0"/>
          </a:p>
        </p:txBody>
      </p:sp>
      <p:sp>
        <p:nvSpPr>
          <p:cNvPr id="3" name="Text Placeholder 2"/>
          <p:cNvSpPr>
            <a:spLocks noGrp="1"/>
          </p:cNvSpPr>
          <p:nvPr>
            <p:ph type="body" idx="1"/>
          </p:nvPr>
        </p:nvSpPr>
        <p:spPr/>
        <p:txBody>
          <a:bodyPr/>
          <a:lstStyle/>
          <a:p>
            <a:r>
              <a:rPr lang="en-GB" dirty="0" smtClean="0"/>
              <a:t>Hegel: </a:t>
            </a:r>
            <a:r>
              <a:rPr lang="en-GB" dirty="0" err="1" smtClean="0"/>
              <a:t>Intrasubjektiv</a:t>
            </a:r>
            <a:r>
              <a:rPr lang="en-GB" dirty="0" smtClean="0"/>
              <a:t> </a:t>
            </a:r>
            <a:r>
              <a:rPr lang="en-GB" dirty="0" err="1" smtClean="0"/>
              <a:t>anerkjennelse</a:t>
            </a:r>
            <a:endParaRPr lang="en-GB" dirty="0"/>
          </a:p>
        </p:txBody>
      </p:sp>
      <p:sp>
        <p:nvSpPr>
          <p:cNvPr id="4" name="Text Placeholder 3"/>
          <p:cNvSpPr>
            <a:spLocks noGrp="1"/>
          </p:cNvSpPr>
          <p:nvPr>
            <p:ph type="body" sz="quarter" idx="3"/>
          </p:nvPr>
        </p:nvSpPr>
        <p:spPr/>
        <p:txBody>
          <a:bodyPr/>
          <a:lstStyle/>
          <a:p>
            <a:r>
              <a:rPr lang="en-GB" dirty="0" smtClean="0"/>
              <a:t>Mot </a:t>
            </a:r>
            <a:r>
              <a:rPr lang="en-GB" dirty="0" err="1" smtClean="0"/>
              <a:t>eller</a:t>
            </a:r>
            <a:r>
              <a:rPr lang="en-GB" dirty="0" smtClean="0"/>
              <a:t> </a:t>
            </a:r>
            <a:r>
              <a:rPr lang="en-GB" dirty="0" err="1" smtClean="0">
                <a:solidFill>
                  <a:schemeClr val="tx1">
                    <a:lumMod val="75000"/>
                  </a:schemeClr>
                </a:solidFill>
              </a:rPr>
              <a:t>feigskap</a:t>
            </a:r>
            <a:endParaRPr lang="en-GB" dirty="0">
              <a:solidFill>
                <a:schemeClr val="tx1">
                  <a:lumMod val="75000"/>
                </a:schemeClr>
              </a:solidFill>
            </a:endParaRPr>
          </a:p>
        </p:txBody>
      </p:sp>
      <p:sp>
        <p:nvSpPr>
          <p:cNvPr id="5" name="Content Placeholder 4"/>
          <p:cNvSpPr>
            <a:spLocks noGrp="1"/>
          </p:cNvSpPr>
          <p:nvPr>
            <p:ph sz="quarter" idx="13"/>
          </p:nvPr>
        </p:nvSpPr>
        <p:spPr>
          <a:xfrm>
            <a:off x="685800" y="2509447"/>
            <a:ext cx="3657600" cy="3200400"/>
          </a:xfrm>
        </p:spPr>
        <p:txBody>
          <a:bodyPr/>
          <a:lstStyle/>
          <a:p>
            <a:pPr marL="68580" indent="0">
              <a:buNone/>
            </a:pPr>
            <a:r>
              <a:rPr lang="en-GB" b="1" dirty="0" err="1" smtClean="0"/>
              <a:t>Danning</a:t>
            </a:r>
            <a:r>
              <a:rPr lang="en-GB" b="1" dirty="0" smtClean="0"/>
              <a:t> </a:t>
            </a:r>
            <a:r>
              <a:rPr lang="en-GB" b="1" dirty="0" err="1" smtClean="0"/>
              <a:t>er</a:t>
            </a:r>
            <a:r>
              <a:rPr lang="en-GB" b="1" dirty="0" smtClean="0"/>
              <a:t> </a:t>
            </a:r>
            <a:r>
              <a:rPr lang="en-GB" b="1" dirty="0" err="1" smtClean="0"/>
              <a:t>å</a:t>
            </a:r>
            <a:r>
              <a:rPr lang="en-GB" b="1" dirty="0" smtClean="0"/>
              <a:t> la </a:t>
            </a:r>
            <a:r>
              <a:rPr lang="en-GB" b="1" dirty="0" err="1" smtClean="0"/>
              <a:t>andre</a:t>
            </a:r>
            <a:r>
              <a:rPr lang="en-GB" b="1" dirty="0" smtClean="0"/>
              <a:t> </a:t>
            </a:r>
            <a:r>
              <a:rPr lang="en-GB" b="1" dirty="0" err="1" smtClean="0"/>
              <a:t>være</a:t>
            </a:r>
            <a:r>
              <a:rPr lang="en-GB" b="1" dirty="0" smtClean="0"/>
              <a:t> </a:t>
            </a:r>
            <a:r>
              <a:rPr lang="en-GB" b="1" dirty="0" err="1" smtClean="0"/>
              <a:t>virkelige</a:t>
            </a:r>
            <a:r>
              <a:rPr lang="en-GB" b="1" dirty="0" smtClean="0"/>
              <a:t>:</a:t>
            </a:r>
          </a:p>
          <a:p>
            <a:r>
              <a:rPr lang="en-GB" dirty="0" err="1" smtClean="0"/>
              <a:t>Kunnskaper</a:t>
            </a:r>
            <a:r>
              <a:rPr lang="en-GB" dirty="0" smtClean="0"/>
              <a:t> </a:t>
            </a:r>
            <a:r>
              <a:rPr lang="en-GB" dirty="0" err="1" smtClean="0"/>
              <a:t>om</a:t>
            </a:r>
            <a:r>
              <a:rPr lang="en-GB" dirty="0" smtClean="0"/>
              <a:t> </a:t>
            </a:r>
            <a:r>
              <a:rPr lang="en-GB" dirty="0" err="1" smtClean="0"/>
              <a:t>kultur</a:t>
            </a:r>
            <a:r>
              <a:rPr lang="en-GB" dirty="0" smtClean="0"/>
              <a:t> </a:t>
            </a:r>
            <a:r>
              <a:rPr lang="en-GB" dirty="0" err="1" smtClean="0"/>
              <a:t>og</a:t>
            </a:r>
            <a:r>
              <a:rPr lang="en-GB" dirty="0" smtClean="0"/>
              <a:t> </a:t>
            </a:r>
            <a:r>
              <a:rPr lang="en-GB" dirty="0" err="1" smtClean="0"/>
              <a:t>samfunn</a:t>
            </a:r>
            <a:endParaRPr lang="en-GB" dirty="0" smtClean="0"/>
          </a:p>
          <a:p>
            <a:r>
              <a:rPr lang="en-GB" dirty="0" err="1" smtClean="0"/>
              <a:t>Evne</a:t>
            </a:r>
            <a:r>
              <a:rPr lang="en-GB" dirty="0" smtClean="0"/>
              <a:t> </a:t>
            </a:r>
            <a:r>
              <a:rPr lang="en-GB" dirty="0" err="1" smtClean="0"/>
              <a:t>til</a:t>
            </a:r>
            <a:r>
              <a:rPr lang="en-GB" dirty="0" smtClean="0"/>
              <a:t> </a:t>
            </a:r>
            <a:r>
              <a:rPr lang="en-GB" dirty="0" err="1" smtClean="0"/>
              <a:t>kritikk</a:t>
            </a:r>
            <a:endParaRPr lang="en-GB" dirty="0" smtClean="0"/>
          </a:p>
          <a:p>
            <a:r>
              <a:rPr lang="en-GB" dirty="0" smtClean="0"/>
              <a:t>Et </a:t>
            </a:r>
            <a:r>
              <a:rPr lang="en-GB" dirty="0" err="1" smtClean="0"/>
              <a:t>moralsk</a:t>
            </a:r>
            <a:r>
              <a:rPr lang="en-GB" dirty="0" smtClean="0"/>
              <a:t> </a:t>
            </a:r>
            <a:r>
              <a:rPr lang="en-GB" dirty="0" err="1" smtClean="0"/>
              <a:t>selv</a:t>
            </a:r>
            <a:endParaRPr lang="en-GB" dirty="0"/>
          </a:p>
        </p:txBody>
      </p:sp>
      <p:sp>
        <p:nvSpPr>
          <p:cNvPr id="6" name="Content Placeholder 5"/>
          <p:cNvSpPr>
            <a:spLocks noGrp="1"/>
          </p:cNvSpPr>
          <p:nvPr>
            <p:ph sz="quarter" idx="14"/>
          </p:nvPr>
        </p:nvSpPr>
        <p:spPr>
          <a:xfrm>
            <a:off x="4800600" y="2209799"/>
            <a:ext cx="4343400" cy="3726071"/>
          </a:xfrm>
        </p:spPr>
        <p:txBody>
          <a:bodyPr>
            <a:normAutofit fontScale="92500" lnSpcReduction="20000"/>
          </a:bodyPr>
          <a:lstStyle/>
          <a:p>
            <a:r>
              <a:rPr lang="en-GB" dirty="0" err="1" smtClean="0"/>
              <a:t>Konkrete</a:t>
            </a:r>
            <a:r>
              <a:rPr lang="en-GB" dirty="0" smtClean="0"/>
              <a:t> </a:t>
            </a:r>
            <a:r>
              <a:rPr lang="en-GB" dirty="0" err="1" smtClean="0"/>
              <a:t>relasjoner</a:t>
            </a:r>
            <a:r>
              <a:rPr lang="en-GB" dirty="0" smtClean="0"/>
              <a:t> </a:t>
            </a:r>
            <a:r>
              <a:rPr lang="en-GB" dirty="0" err="1" smtClean="0"/>
              <a:t>til</a:t>
            </a:r>
            <a:r>
              <a:rPr lang="en-GB" dirty="0" smtClean="0"/>
              <a:t> </a:t>
            </a:r>
            <a:r>
              <a:rPr lang="en-GB" dirty="0" err="1" smtClean="0"/>
              <a:t>andre</a:t>
            </a:r>
            <a:endParaRPr lang="en-GB" dirty="0" smtClean="0"/>
          </a:p>
          <a:p>
            <a:r>
              <a:rPr lang="en-GB" dirty="0" err="1" smtClean="0"/>
              <a:t>Lar</a:t>
            </a:r>
            <a:r>
              <a:rPr lang="en-GB" dirty="0" smtClean="0"/>
              <a:t> </a:t>
            </a:r>
            <a:r>
              <a:rPr lang="en-GB" dirty="0" err="1" smtClean="0"/>
              <a:t>andre</a:t>
            </a:r>
            <a:r>
              <a:rPr lang="en-GB" dirty="0" smtClean="0"/>
              <a:t> </a:t>
            </a:r>
            <a:r>
              <a:rPr lang="en-GB" dirty="0" err="1" smtClean="0"/>
              <a:t>definere</a:t>
            </a:r>
            <a:r>
              <a:rPr lang="en-GB" dirty="0" smtClean="0"/>
              <a:t> </a:t>
            </a:r>
            <a:r>
              <a:rPr lang="en-GB" dirty="0" err="1" smtClean="0"/>
              <a:t>verden</a:t>
            </a:r>
            <a:endParaRPr lang="en-GB" dirty="0" smtClean="0"/>
          </a:p>
          <a:p>
            <a:r>
              <a:rPr lang="en-GB" dirty="0" err="1" smtClean="0"/>
              <a:t>Forstår</a:t>
            </a:r>
            <a:r>
              <a:rPr lang="en-GB" dirty="0" smtClean="0"/>
              <a:t> (</a:t>
            </a:r>
            <a:r>
              <a:rPr lang="en-GB" dirty="0" err="1" smtClean="0"/>
              <a:t>betydningen</a:t>
            </a:r>
            <a:r>
              <a:rPr lang="en-GB" dirty="0" smtClean="0"/>
              <a:t> </a:t>
            </a:r>
            <a:r>
              <a:rPr lang="en-GB" dirty="0" err="1" smtClean="0"/>
              <a:t>av</a:t>
            </a:r>
            <a:r>
              <a:rPr lang="en-GB" dirty="0" smtClean="0"/>
              <a:t> handling-</a:t>
            </a:r>
            <a:r>
              <a:rPr lang="en-GB" dirty="0" err="1" smtClean="0"/>
              <a:t>blir</a:t>
            </a:r>
            <a:r>
              <a:rPr lang="en-GB" dirty="0" smtClean="0"/>
              <a:t> </a:t>
            </a:r>
            <a:r>
              <a:rPr lang="en-GB" dirty="0" err="1" smtClean="0"/>
              <a:t>såret</a:t>
            </a:r>
            <a:r>
              <a:rPr lang="en-GB" dirty="0" smtClean="0"/>
              <a:t>, </a:t>
            </a:r>
            <a:r>
              <a:rPr lang="en-GB" dirty="0" err="1" smtClean="0"/>
              <a:t>ber</a:t>
            </a:r>
            <a:r>
              <a:rPr lang="en-GB" dirty="0" smtClean="0"/>
              <a:t> </a:t>
            </a:r>
            <a:r>
              <a:rPr lang="en-GB" dirty="0" err="1" smtClean="0"/>
              <a:t>om</a:t>
            </a:r>
            <a:r>
              <a:rPr lang="en-GB" dirty="0" smtClean="0"/>
              <a:t> </a:t>
            </a:r>
            <a:r>
              <a:rPr lang="en-GB" dirty="0" err="1" smtClean="0"/>
              <a:t>unnskyldning</a:t>
            </a:r>
            <a:r>
              <a:rPr lang="en-GB" dirty="0" smtClean="0"/>
              <a:t>)</a:t>
            </a:r>
          </a:p>
          <a:p>
            <a:r>
              <a:rPr lang="en-GB" dirty="0" err="1" smtClean="0"/>
              <a:t>Virkeligheten</a:t>
            </a:r>
            <a:r>
              <a:rPr lang="en-GB" dirty="0" smtClean="0"/>
              <a:t> </a:t>
            </a:r>
            <a:r>
              <a:rPr lang="en-GB" dirty="0" err="1" smtClean="0"/>
              <a:t>er</a:t>
            </a:r>
            <a:r>
              <a:rPr lang="en-GB" dirty="0" smtClean="0"/>
              <a:t> </a:t>
            </a:r>
            <a:r>
              <a:rPr lang="en-GB" dirty="0" err="1" smtClean="0"/>
              <a:t>forankret</a:t>
            </a:r>
            <a:r>
              <a:rPr lang="en-GB" dirty="0" smtClean="0"/>
              <a:t> </a:t>
            </a:r>
            <a:r>
              <a:rPr lang="en-GB" dirty="0" err="1" smtClean="0"/>
              <a:t>i</a:t>
            </a:r>
            <a:r>
              <a:rPr lang="en-GB" dirty="0" smtClean="0"/>
              <a:t> </a:t>
            </a:r>
            <a:r>
              <a:rPr lang="en-GB" dirty="0" err="1" smtClean="0"/>
              <a:t>andre</a:t>
            </a:r>
            <a:endParaRPr lang="en-GB" dirty="0" smtClean="0"/>
          </a:p>
          <a:p>
            <a:r>
              <a:rPr lang="en-GB" dirty="0" smtClean="0"/>
              <a:t>Mot </a:t>
            </a:r>
            <a:r>
              <a:rPr lang="en-GB" dirty="0" err="1" smtClean="0"/>
              <a:t>til</a:t>
            </a:r>
            <a:r>
              <a:rPr lang="en-GB" dirty="0" smtClean="0"/>
              <a:t> </a:t>
            </a:r>
            <a:r>
              <a:rPr lang="en-GB" dirty="0" err="1" smtClean="0"/>
              <a:t>å</a:t>
            </a:r>
            <a:r>
              <a:rPr lang="en-GB" dirty="0" smtClean="0"/>
              <a:t> </a:t>
            </a:r>
            <a:r>
              <a:rPr lang="en-GB" dirty="0" err="1" smtClean="0"/>
              <a:t>miste</a:t>
            </a:r>
            <a:r>
              <a:rPr lang="en-GB" dirty="0" smtClean="0"/>
              <a:t> </a:t>
            </a:r>
            <a:r>
              <a:rPr lang="en-GB" dirty="0" err="1" smtClean="0"/>
              <a:t>kontroll</a:t>
            </a:r>
            <a:endParaRPr lang="en-GB" dirty="0" smtClean="0"/>
          </a:p>
          <a:p>
            <a:endParaRPr lang="en-GB" dirty="0"/>
          </a:p>
          <a:p>
            <a:r>
              <a:rPr lang="en-GB" dirty="0" err="1" smtClean="0">
                <a:solidFill>
                  <a:srgbClr val="BFBFBF"/>
                </a:solidFill>
              </a:rPr>
              <a:t>Abstrakte</a:t>
            </a:r>
            <a:r>
              <a:rPr lang="en-GB" dirty="0" smtClean="0">
                <a:solidFill>
                  <a:srgbClr val="BFBFBF"/>
                </a:solidFill>
              </a:rPr>
              <a:t> </a:t>
            </a:r>
            <a:r>
              <a:rPr lang="en-GB" dirty="0" err="1" smtClean="0">
                <a:solidFill>
                  <a:srgbClr val="BFBFBF"/>
                </a:solidFill>
              </a:rPr>
              <a:t>relasjoner</a:t>
            </a:r>
            <a:r>
              <a:rPr lang="en-GB" dirty="0" smtClean="0">
                <a:solidFill>
                  <a:srgbClr val="BFBFBF"/>
                </a:solidFill>
              </a:rPr>
              <a:t> </a:t>
            </a:r>
            <a:r>
              <a:rPr lang="en-GB" dirty="0" err="1" smtClean="0">
                <a:solidFill>
                  <a:srgbClr val="BFBFBF"/>
                </a:solidFill>
              </a:rPr>
              <a:t>til</a:t>
            </a:r>
            <a:r>
              <a:rPr lang="en-GB" dirty="0" smtClean="0">
                <a:solidFill>
                  <a:srgbClr val="BFBFBF"/>
                </a:solidFill>
              </a:rPr>
              <a:t> </a:t>
            </a:r>
            <a:r>
              <a:rPr lang="en-GB" dirty="0" err="1" smtClean="0">
                <a:solidFill>
                  <a:srgbClr val="BFBFBF"/>
                </a:solidFill>
              </a:rPr>
              <a:t>andre</a:t>
            </a:r>
            <a:endParaRPr lang="en-GB" dirty="0" smtClean="0">
              <a:solidFill>
                <a:srgbClr val="BFBFBF"/>
              </a:solidFill>
            </a:endParaRPr>
          </a:p>
          <a:p>
            <a:r>
              <a:rPr lang="en-GB" dirty="0" err="1" smtClean="0">
                <a:solidFill>
                  <a:srgbClr val="BFBFBF"/>
                </a:solidFill>
              </a:rPr>
              <a:t>Lar</a:t>
            </a:r>
            <a:r>
              <a:rPr lang="en-GB" dirty="0" smtClean="0">
                <a:solidFill>
                  <a:srgbClr val="BFBFBF"/>
                </a:solidFill>
              </a:rPr>
              <a:t> </a:t>
            </a:r>
            <a:r>
              <a:rPr lang="en-GB" dirty="0" err="1" smtClean="0">
                <a:solidFill>
                  <a:srgbClr val="BFBFBF"/>
                </a:solidFill>
              </a:rPr>
              <a:t>ikke</a:t>
            </a:r>
            <a:r>
              <a:rPr lang="en-GB" dirty="0" smtClean="0">
                <a:solidFill>
                  <a:srgbClr val="BFBFBF"/>
                </a:solidFill>
              </a:rPr>
              <a:t> </a:t>
            </a:r>
            <a:r>
              <a:rPr lang="en-GB" dirty="0" err="1" smtClean="0">
                <a:solidFill>
                  <a:srgbClr val="BFBFBF"/>
                </a:solidFill>
              </a:rPr>
              <a:t>andre</a:t>
            </a:r>
            <a:r>
              <a:rPr lang="en-GB" dirty="0" smtClean="0">
                <a:solidFill>
                  <a:srgbClr val="BFBFBF"/>
                </a:solidFill>
              </a:rPr>
              <a:t> </a:t>
            </a:r>
            <a:r>
              <a:rPr lang="en-GB" dirty="0" err="1" smtClean="0">
                <a:solidFill>
                  <a:srgbClr val="BFBFBF"/>
                </a:solidFill>
              </a:rPr>
              <a:t>definere</a:t>
            </a:r>
            <a:r>
              <a:rPr lang="en-GB" dirty="0" smtClean="0">
                <a:solidFill>
                  <a:srgbClr val="BFBFBF"/>
                </a:solidFill>
              </a:rPr>
              <a:t> </a:t>
            </a:r>
            <a:r>
              <a:rPr lang="en-GB" dirty="0" err="1" smtClean="0">
                <a:solidFill>
                  <a:srgbClr val="BFBFBF"/>
                </a:solidFill>
              </a:rPr>
              <a:t>verden</a:t>
            </a:r>
            <a:endParaRPr lang="en-GB" dirty="0" smtClean="0">
              <a:solidFill>
                <a:srgbClr val="BFBFBF"/>
              </a:solidFill>
            </a:endParaRPr>
          </a:p>
          <a:p>
            <a:r>
              <a:rPr lang="en-GB" dirty="0" err="1" smtClean="0">
                <a:solidFill>
                  <a:srgbClr val="BFBFBF"/>
                </a:solidFill>
              </a:rPr>
              <a:t>Lar</a:t>
            </a:r>
            <a:r>
              <a:rPr lang="en-GB" dirty="0" smtClean="0">
                <a:solidFill>
                  <a:srgbClr val="BFBFBF"/>
                </a:solidFill>
              </a:rPr>
              <a:t> </a:t>
            </a:r>
            <a:r>
              <a:rPr lang="en-GB" dirty="0" err="1" smtClean="0">
                <a:solidFill>
                  <a:srgbClr val="BFBFBF"/>
                </a:solidFill>
              </a:rPr>
              <a:t>ikke</a:t>
            </a:r>
            <a:r>
              <a:rPr lang="en-GB" dirty="0" smtClean="0">
                <a:solidFill>
                  <a:srgbClr val="BFBFBF"/>
                </a:solidFill>
              </a:rPr>
              <a:t> </a:t>
            </a:r>
            <a:r>
              <a:rPr lang="en-GB" dirty="0" err="1" smtClean="0">
                <a:solidFill>
                  <a:srgbClr val="BFBFBF"/>
                </a:solidFill>
              </a:rPr>
              <a:t>andre</a:t>
            </a:r>
            <a:r>
              <a:rPr lang="en-GB" dirty="0" smtClean="0">
                <a:solidFill>
                  <a:srgbClr val="BFBFBF"/>
                </a:solidFill>
              </a:rPr>
              <a:t> </a:t>
            </a:r>
            <a:r>
              <a:rPr lang="en-GB" dirty="0" err="1" smtClean="0">
                <a:solidFill>
                  <a:srgbClr val="BFBFBF"/>
                </a:solidFill>
              </a:rPr>
              <a:t>påvirke</a:t>
            </a:r>
            <a:r>
              <a:rPr lang="en-GB" dirty="0" smtClean="0">
                <a:solidFill>
                  <a:srgbClr val="BFBFBF"/>
                </a:solidFill>
              </a:rPr>
              <a:t> </a:t>
            </a:r>
            <a:r>
              <a:rPr lang="en-GB" dirty="0" err="1" smtClean="0">
                <a:solidFill>
                  <a:srgbClr val="BFBFBF"/>
                </a:solidFill>
              </a:rPr>
              <a:t>deg</a:t>
            </a:r>
            <a:endParaRPr lang="en-GB" dirty="0" smtClean="0">
              <a:solidFill>
                <a:srgbClr val="BFBFBF"/>
              </a:solidFill>
            </a:endParaRPr>
          </a:p>
          <a:p>
            <a:r>
              <a:rPr lang="en-GB" dirty="0" err="1" smtClean="0">
                <a:solidFill>
                  <a:srgbClr val="BFBFBF"/>
                </a:solidFill>
              </a:rPr>
              <a:t>Virkeligheten</a:t>
            </a:r>
            <a:r>
              <a:rPr lang="en-GB" dirty="0" smtClean="0">
                <a:solidFill>
                  <a:srgbClr val="BFBFBF"/>
                </a:solidFill>
              </a:rPr>
              <a:t> </a:t>
            </a:r>
            <a:r>
              <a:rPr lang="en-GB" dirty="0" err="1" smtClean="0">
                <a:solidFill>
                  <a:srgbClr val="BFBFBF"/>
                </a:solidFill>
              </a:rPr>
              <a:t>er</a:t>
            </a:r>
            <a:r>
              <a:rPr lang="en-GB" dirty="0" smtClean="0">
                <a:solidFill>
                  <a:srgbClr val="BFBFBF"/>
                </a:solidFill>
              </a:rPr>
              <a:t> </a:t>
            </a:r>
            <a:r>
              <a:rPr lang="en-GB" dirty="0" err="1" smtClean="0">
                <a:solidFill>
                  <a:srgbClr val="BFBFBF"/>
                </a:solidFill>
              </a:rPr>
              <a:t>forankret</a:t>
            </a:r>
            <a:r>
              <a:rPr lang="en-GB" dirty="0" smtClean="0">
                <a:solidFill>
                  <a:srgbClr val="BFBFBF"/>
                </a:solidFill>
              </a:rPr>
              <a:t> </a:t>
            </a:r>
            <a:r>
              <a:rPr lang="en-GB" dirty="0" err="1" smtClean="0">
                <a:solidFill>
                  <a:srgbClr val="BFBFBF"/>
                </a:solidFill>
              </a:rPr>
              <a:t>i</a:t>
            </a:r>
            <a:r>
              <a:rPr lang="en-GB" dirty="0" smtClean="0">
                <a:solidFill>
                  <a:srgbClr val="BFBFBF"/>
                </a:solidFill>
              </a:rPr>
              <a:t> </a:t>
            </a:r>
            <a:r>
              <a:rPr lang="en-GB" dirty="0" err="1" smtClean="0">
                <a:solidFill>
                  <a:srgbClr val="BFBFBF"/>
                </a:solidFill>
              </a:rPr>
              <a:t>noe</a:t>
            </a:r>
            <a:r>
              <a:rPr lang="en-GB" dirty="0" smtClean="0">
                <a:solidFill>
                  <a:srgbClr val="BFBFBF"/>
                </a:solidFill>
              </a:rPr>
              <a:t> </a:t>
            </a:r>
            <a:r>
              <a:rPr lang="en-GB" dirty="0" err="1" smtClean="0">
                <a:solidFill>
                  <a:srgbClr val="BFBFBF"/>
                </a:solidFill>
              </a:rPr>
              <a:t>abstrakt</a:t>
            </a:r>
            <a:endParaRPr lang="en-GB" dirty="0" smtClean="0">
              <a:solidFill>
                <a:srgbClr val="BFBFBF"/>
              </a:solidFill>
            </a:endParaRPr>
          </a:p>
          <a:p>
            <a:endParaRPr lang="en-GB" dirty="0">
              <a:solidFill>
                <a:srgbClr val="BFBFBF"/>
              </a:solidFill>
            </a:endParaRPr>
          </a:p>
        </p:txBody>
      </p:sp>
      <p:sp>
        <p:nvSpPr>
          <p:cNvPr id="7" name="Rectangle 6"/>
          <p:cNvSpPr/>
          <p:nvPr/>
        </p:nvSpPr>
        <p:spPr>
          <a:xfrm>
            <a:off x="685800" y="5657671"/>
            <a:ext cx="7340471" cy="1200329"/>
          </a:xfrm>
          <a:prstGeom prst="rect">
            <a:avLst/>
          </a:prstGeom>
        </p:spPr>
        <p:txBody>
          <a:bodyPr wrap="none">
            <a:spAutoFit/>
          </a:bodyPr>
          <a:lstStyle/>
          <a:p>
            <a:r>
              <a:rPr lang="en-GB" dirty="0">
                <a:hlinkClick r:id="rId3"/>
              </a:rPr>
              <a:t>http://www.nrk.no/nett-tv/klipp/796903</a:t>
            </a:r>
            <a:r>
              <a:rPr lang="en-GB" dirty="0" smtClean="0">
                <a:hlinkClick r:id="rId3"/>
              </a:rPr>
              <a:t>/</a:t>
            </a:r>
            <a:r>
              <a:rPr lang="en-GB" dirty="0" smtClean="0"/>
              <a:t> </a:t>
            </a:r>
          </a:p>
          <a:p>
            <a:r>
              <a:rPr lang="en-GB" dirty="0">
                <a:hlinkClick r:id="rId4"/>
              </a:rPr>
              <a:t>http://youtu.be/</a:t>
            </a:r>
            <a:r>
              <a:rPr lang="en-GB" dirty="0" smtClean="0">
                <a:hlinkClick r:id="rId4"/>
              </a:rPr>
              <a:t>WCyJRXvPNRo</a:t>
            </a:r>
            <a:r>
              <a:rPr lang="en-GB" dirty="0" smtClean="0"/>
              <a:t> </a:t>
            </a:r>
          </a:p>
          <a:p>
            <a:r>
              <a:rPr lang="en-GB" dirty="0">
                <a:hlinkClick r:id="rId5"/>
              </a:rPr>
              <a:t>http://youtu.be/</a:t>
            </a:r>
            <a:r>
              <a:rPr lang="en-GB" dirty="0" smtClean="0">
                <a:hlinkClick r:id="rId5"/>
              </a:rPr>
              <a:t>W2yIkDVs0cA</a:t>
            </a:r>
            <a:r>
              <a:rPr lang="en-GB" dirty="0" smtClean="0"/>
              <a:t> </a:t>
            </a:r>
          </a:p>
          <a:p>
            <a:r>
              <a:rPr lang="en-GB" dirty="0">
                <a:hlinkClick r:id="rId6"/>
              </a:rPr>
              <a:t>http://www.nrk.no/video/heller_facebook_enn_venner/8523BEB08B81AE68</a:t>
            </a:r>
            <a:r>
              <a:rPr lang="en-GB" dirty="0" smtClean="0">
                <a:hlinkClick r:id="rId6"/>
              </a:rPr>
              <a:t>/</a:t>
            </a:r>
            <a:r>
              <a:rPr lang="en-GB" dirty="0" smtClean="0"/>
              <a:t> </a:t>
            </a:r>
            <a:endParaRPr lang="en-GB" dirty="0"/>
          </a:p>
        </p:txBody>
      </p:sp>
    </p:spTree>
    <p:extLst>
      <p:ext uri="{BB962C8B-B14F-4D97-AF65-F5344CB8AC3E}">
        <p14:creationId xmlns:p14="http://schemas.microsoft.com/office/powerpoint/2010/main" val="40050973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Den </a:t>
            </a:r>
            <a:r>
              <a:rPr lang="en-GB" dirty="0" err="1" smtClean="0"/>
              <a:t>dannende</a:t>
            </a:r>
            <a:r>
              <a:rPr lang="en-GB" dirty="0" smtClean="0"/>
              <a:t> </a:t>
            </a:r>
            <a:r>
              <a:rPr lang="en-GB" dirty="0" err="1" smtClean="0"/>
              <a:t>dimensjonen</a:t>
            </a:r>
            <a:r>
              <a:rPr lang="en-GB" dirty="0" smtClean="0"/>
              <a:t> </a:t>
            </a:r>
            <a:endParaRPr lang="en-GB" dirty="0"/>
          </a:p>
        </p:txBody>
      </p:sp>
      <p:sp>
        <p:nvSpPr>
          <p:cNvPr id="3" name="Text Placeholder 2"/>
          <p:cNvSpPr>
            <a:spLocks noGrp="1"/>
          </p:cNvSpPr>
          <p:nvPr>
            <p:ph type="body" idx="1"/>
          </p:nvPr>
        </p:nvSpPr>
        <p:spPr/>
        <p:txBody>
          <a:bodyPr/>
          <a:lstStyle/>
          <a:p>
            <a:r>
              <a:rPr lang="en-GB" dirty="0" smtClean="0"/>
              <a:t>Hegel: </a:t>
            </a:r>
            <a:r>
              <a:rPr lang="en-GB" dirty="0" err="1" smtClean="0"/>
              <a:t>Intrasubjektiv</a:t>
            </a:r>
            <a:r>
              <a:rPr lang="en-GB" dirty="0" smtClean="0"/>
              <a:t> </a:t>
            </a:r>
            <a:r>
              <a:rPr lang="en-GB" dirty="0" err="1" smtClean="0"/>
              <a:t>anerkjennelse</a:t>
            </a:r>
            <a:endParaRPr lang="en-GB" dirty="0"/>
          </a:p>
        </p:txBody>
      </p:sp>
      <p:sp>
        <p:nvSpPr>
          <p:cNvPr id="4" name="Text Placeholder 3"/>
          <p:cNvSpPr>
            <a:spLocks noGrp="1"/>
          </p:cNvSpPr>
          <p:nvPr>
            <p:ph type="body" sz="quarter" idx="3"/>
          </p:nvPr>
        </p:nvSpPr>
        <p:spPr/>
        <p:txBody>
          <a:bodyPr/>
          <a:lstStyle/>
          <a:p>
            <a:r>
              <a:rPr lang="en-GB" dirty="0" smtClean="0"/>
              <a:t>Digital </a:t>
            </a:r>
            <a:r>
              <a:rPr lang="en-GB" dirty="0" err="1" smtClean="0"/>
              <a:t>danning</a:t>
            </a:r>
            <a:r>
              <a:rPr lang="en-GB" dirty="0" smtClean="0"/>
              <a:t> / </a:t>
            </a:r>
            <a:r>
              <a:rPr lang="en-GB" dirty="0" err="1" smtClean="0"/>
              <a:t>sosialweb</a:t>
            </a:r>
            <a:endParaRPr lang="en-GB" dirty="0"/>
          </a:p>
        </p:txBody>
      </p:sp>
      <p:sp>
        <p:nvSpPr>
          <p:cNvPr id="5" name="Content Placeholder 4"/>
          <p:cNvSpPr>
            <a:spLocks noGrp="1"/>
          </p:cNvSpPr>
          <p:nvPr>
            <p:ph sz="quarter" idx="13"/>
          </p:nvPr>
        </p:nvSpPr>
        <p:spPr>
          <a:xfrm>
            <a:off x="685800" y="2509447"/>
            <a:ext cx="3657600" cy="3200400"/>
          </a:xfrm>
        </p:spPr>
        <p:txBody>
          <a:bodyPr/>
          <a:lstStyle/>
          <a:p>
            <a:pPr marL="68580" indent="0">
              <a:buNone/>
            </a:pPr>
            <a:r>
              <a:rPr lang="en-GB" b="1" dirty="0" err="1" smtClean="0"/>
              <a:t>Danning</a:t>
            </a:r>
            <a:r>
              <a:rPr lang="en-GB" b="1" dirty="0" smtClean="0"/>
              <a:t> </a:t>
            </a:r>
            <a:r>
              <a:rPr lang="en-GB" b="1" dirty="0" err="1" smtClean="0"/>
              <a:t>er</a:t>
            </a:r>
            <a:r>
              <a:rPr lang="en-GB" b="1" dirty="0" smtClean="0"/>
              <a:t> </a:t>
            </a:r>
            <a:r>
              <a:rPr lang="en-GB" b="1" dirty="0" err="1" smtClean="0"/>
              <a:t>å</a:t>
            </a:r>
            <a:r>
              <a:rPr lang="en-GB" b="1" dirty="0" smtClean="0"/>
              <a:t> la </a:t>
            </a:r>
            <a:r>
              <a:rPr lang="en-GB" b="1" dirty="0" err="1" smtClean="0"/>
              <a:t>andre</a:t>
            </a:r>
            <a:r>
              <a:rPr lang="en-GB" b="1" dirty="0" smtClean="0"/>
              <a:t> </a:t>
            </a:r>
            <a:r>
              <a:rPr lang="en-GB" b="1" dirty="0" err="1" smtClean="0"/>
              <a:t>være</a:t>
            </a:r>
            <a:r>
              <a:rPr lang="en-GB" b="1" dirty="0" smtClean="0"/>
              <a:t> </a:t>
            </a:r>
            <a:r>
              <a:rPr lang="en-GB" b="1" dirty="0" err="1" smtClean="0"/>
              <a:t>virkelige</a:t>
            </a:r>
            <a:r>
              <a:rPr lang="en-GB" b="1" dirty="0" smtClean="0"/>
              <a:t>:</a:t>
            </a:r>
          </a:p>
          <a:p>
            <a:r>
              <a:rPr lang="en-GB" dirty="0" err="1" smtClean="0"/>
              <a:t>Kunnskaper</a:t>
            </a:r>
            <a:r>
              <a:rPr lang="en-GB" dirty="0" smtClean="0"/>
              <a:t> </a:t>
            </a:r>
            <a:r>
              <a:rPr lang="en-GB" dirty="0" err="1" smtClean="0"/>
              <a:t>om</a:t>
            </a:r>
            <a:r>
              <a:rPr lang="en-GB" dirty="0" smtClean="0"/>
              <a:t> </a:t>
            </a:r>
            <a:r>
              <a:rPr lang="en-GB" dirty="0" err="1" smtClean="0"/>
              <a:t>kultur</a:t>
            </a:r>
            <a:r>
              <a:rPr lang="en-GB" dirty="0" smtClean="0"/>
              <a:t> </a:t>
            </a:r>
            <a:r>
              <a:rPr lang="en-GB" dirty="0" err="1" smtClean="0"/>
              <a:t>og</a:t>
            </a:r>
            <a:r>
              <a:rPr lang="en-GB" dirty="0" smtClean="0"/>
              <a:t> </a:t>
            </a:r>
            <a:r>
              <a:rPr lang="en-GB" dirty="0" err="1" smtClean="0"/>
              <a:t>samfunn</a:t>
            </a:r>
            <a:endParaRPr lang="en-GB" dirty="0" smtClean="0"/>
          </a:p>
          <a:p>
            <a:r>
              <a:rPr lang="en-GB" dirty="0" err="1" smtClean="0"/>
              <a:t>Evne</a:t>
            </a:r>
            <a:r>
              <a:rPr lang="en-GB" dirty="0" smtClean="0"/>
              <a:t> </a:t>
            </a:r>
            <a:r>
              <a:rPr lang="en-GB" dirty="0" err="1" smtClean="0"/>
              <a:t>til</a:t>
            </a:r>
            <a:r>
              <a:rPr lang="en-GB" dirty="0" smtClean="0"/>
              <a:t> </a:t>
            </a:r>
            <a:r>
              <a:rPr lang="en-GB" dirty="0" err="1" smtClean="0"/>
              <a:t>kritikk</a:t>
            </a:r>
            <a:endParaRPr lang="en-GB" dirty="0" smtClean="0"/>
          </a:p>
          <a:p>
            <a:r>
              <a:rPr lang="en-GB" dirty="0" smtClean="0"/>
              <a:t>Et </a:t>
            </a:r>
            <a:r>
              <a:rPr lang="en-GB" dirty="0" err="1" smtClean="0"/>
              <a:t>moralsk</a:t>
            </a:r>
            <a:r>
              <a:rPr lang="en-GB" dirty="0" smtClean="0"/>
              <a:t> </a:t>
            </a:r>
            <a:r>
              <a:rPr lang="en-GB" dirty="0" err="1" smtClean="0"/>
              <a:t>selv</a:t>
            </a:r>
            <a:endParaRPr lang="en-GB" dirty="0"/>
          </a:p>
        </p:txBody>
      </p:sp>
      <p:sp>
        <p:nvSpPr>
          <p:cNvPr id="6" name="Content Placeholder 5"/>
          <p:cNvSpPr>
            <a:spLocks noGrp="1"/>
          </p:cNvSpPr>
          <p:nvPr>
            <p:ph sz="quarter" idx="14"/>
          </p:nvPr>
        </p:nvSpPr>
        <p:spPr>
          <a:xfrm>
            <a:off x="4800600" y="2209800"/>
            <a:ext cx="3947386" cy="3200400"/>
          </a:xfrm>
        </p:spPr>
        <p:txBody>
          <a:bodyPr>
            <a:normAutofit fontScale="92500" lnSpcReduction="10000"/>
          </a:bodyPr>
          <a:lstStyle/>
          <a:p>
            <a:r>
              <a:rPr lang="en-GB" dirty="0" err="1" smtClean="0"/>
              <a:t>Det</a:t>
            </a:r>
            <a:r>
              <a:rPr lang="en-GB" dirty="0" smtClean="0"/>
              <a:t> </a:t>
            </a:r>
            <a:r>
              <a:rPr lang="en-GB" dirty="0" err="1" smtClean="0"/>
              <a:t>digitale</a:t>
            </a:r>
            <a:r>
              <a:rPr lang="en-GB" dirty="0" smtClean="0"/>
              <a:t> </a:t>
            </a:r>
            <a:r>
              <a:rPr lang="en-GB" dirty="0" err="1" smtClean="0"/>
              <a:t>selvbildet</a:t>
            </a:r>
            <a:r>
              <a:rPr lang="en-GB" dirty="0" smtClean="0"/>
              <a:t> </a:t>
            </a:r>
            <a:r>
              <a:rPr lang="en-GB" dirty="0" err="1" smtClean="0"/>
              <a:t>er</a:t>
            </a:r>
            <a:r>
              <a:rPr lang="en-GB" dirty="0" smtClean="0"/>
              <a:t> </a:t>
            </a:r>
            <a:r>
              <a:rPr lang="en-GB" dirty="0" err="1" smtClean="0"/>
              <a:t>abstrakt</a:t>
            </a:r>
            <a:endParaRPr lang="en-GB" dirty="0" smtClean="0"/>
          </a:p>
          <a:p>
            <a:r>
              <a:rPr lang="en-GB" dirty="0" smtClean="0"/>
              <a:t>Skillet </a:t>
            </a:r>
            <a:r>
              <a:rPr lang="en-GB" dirty="0" err="1" smtClean="0"/>
              <a:t>mellom</a:t>
            </a:r>
            <a:r>
              <a:rPr lang="en-GB" dirty="0" smtClean="0"/>
              <a:t> mot </a:t>
            </a:r>
            <a:r>
              <a:rPr lang="en-GB" dirty="0" err="1" smtClean="0"/>
              <a:t>og</a:t>
            </a:r>
            <a:r>
              <a:rPr lang="en-GB" dirty="0" smtClean="0"/>
              <a:t> </a:t>
            </a:r>
            <a:r>
              <a:rPr lang="en-GB" dirty="0" err="1" smtClean="0"/>
              <a:t>feigskap</a:t>
            </a:r>
            <a:r>
              <a:rPr lang="en-GB" dirty="0" smtClean="0"/>
              <a:t> </a:t>
            </a:r>
            <a:r>
              <a:rPr lang="en-GB" dirty="0" err="1" smtClean="0"/>
              <a:t>hviskes</a:t>
            </a:r>
            <a:r>
              <a:rPr lang="en-GB" dirty="0" smtClean="0"/>
              <a:t> </a:t>
            </a:r>
            <a:r>
              <a:rPr lang="en-GB" dirty="0" err="1" smtClean="0"/>
              <a:t>ut</a:t>
            </a:r>
            <a:endParaRPr lang="en-GB" dirty="0" smtClean="0"/>
          </a:p>
          <a:p>
            <a:r>
              <a:rPr lang="en-GB" dirty="0" err="1" smtClean="0"/>
              <a:t>Det</a:t>
            </a:r>
            <a:r>
              <a:rPr lang="en-GB" dirty="0" smtClean="0"/>
              <a:t> </a:t>
            </a:r>
            <a:r>
              <a:rPr lang="en-GB" dirty="0" err="1" smtClean="0"/>
              <a:t>digitale</a:t>
            </a:r>
            <a:r>
              <a:rPr lang="en-GB" dirty="0" smtClean="0"/>
              <a:t> </a:t>
            </a:r>
            <a:r>
              <a:rPr lang="en-GB" dirty="0" err="1" smtClean="0"/>
              <a:t>kan</a:t>
            </a:r>
            <a:r>
              <a:rPr lang="en-GB" dirty="0" smtClean="0"/>
              <a:t> </a:t>
            </a:r>
            <a:r>
              <a:rPr lang="en-GB" dirty="0" err="1" smtClean="0"/>
              <a:t>aldri</a:t>
            </a:r>
            <a:r>
              <a:rPr lang="en-GB" dirty="0" smtClean="0"/>
              <a:t> </a:t>
            </a:r>
            <a:r>
              <a:rPr lang="en-GB" dirty="0" err="1" smtClean="0"/>
              <a:t>erstatte</a:t>
            </a:r>
            <a:r>
              <a:rPr lang="en-GB" dirty="0" smtClean="0"/>
              <a:t> </a:t>
            </a:r>
            <a:r>
              <a:rPr lang="en-GB" dirty="0" err="1" smtClean="0"/>
              <a:t>menneskelige</a:t>
            </a:r>
            <a:r>
              <a:rPr lang="en-GB" dirty="0" smtClean="0"/>
              <a:t> </a:t>
            </a:r>
            <a:r>
              <a:rPr lang="en-GB" dirty="0" err="1" smtClean="0"/>
              <a:t>relasjoner</a:t>
            </a:r>
            <a:endParaRPr lang="en-GB" dirty="0" smtClean="0"/>
          </a:p>
          <a:p>
            <a:pPr marL="68580" indent="0" algn="r">
              <a:buNone/>
            </a:pPr>
            <a:r>
              <a:rPr lang="en-GB" dirty="0" smtClean="0"/>
              <a:t>Odin </a:t>
            </a:r>
            <a:r>
              <a:rPr lang="en-GB" dirty="0" err="1" smtClean="0"/>
              <a:t>Fauskevåg</a:t>
            </a:r>
            <a:endParaRPr lang="en-GB" dirty="0" smtClean="0"/>
          </a:p>
          <a:p>
            <a:pPr marL="68580" indent="0">
              <a:buNone/>
            </a:pPr>
            <a:r>
              <a:rPr lang="en-GB" dirty="0" err="1" smtClean="0"/>
              <a:t>FoIk</a:t>
            </a:r>
            <a:r>
              <a:rPr lang="en-GB" dirty="0" smtClean="0"/>
              <a:t> </a:t>
            </a:r>
            <a:r>
              <a:rPr lang="en-GB" dirty="0" err="1" smtClean="0"/>
              <a:t>som</a:t>
            </a:r>
            <a:r>
              <a:rPr lang="en-GB" dirty="0" smtClean="0"/>
              <a:t> </a:t>
            </a:r>
            <a:r>
              <a:rPr lang="en-GB" dirty="0" err="1" smtClean="0"/>
              <a:t>ikke</a:t>
            </a:r>
            <a:r>
              <a:rPr lang="en-GB" dirty="0" smtClean="0"/>
              <a:t> </a:t>
            </a:r>
            <a:r>
              <a:rPr lang="en-GB" dirty="0" err="1" smtClean="0"/>
              <a:t>snakker</a:t>
            </a:r>
            <a:r>
              <a:rPr lang="en-GB" dirty="0" smtClean="0"/>
              <a:t> </a:t>
            </a:r>
            <a:r>
              <a:rPr lang="en-GB" dirty="0" err="1" smtClean="0"/>
              <a:t>blir</a:t>
            </a:r>
            <a:r>
              <a:rPr lang="en-GB" dirty="0" smtClean="0"/>
              <a:t> </a:t>
            </a:r>
            <a:r>
              <a:rPr lang="en-GB" dirty="0" err="1" smtClean="0"/>
              <a:t>ødelagt</a:t>
            </a:r>
            <a:r>
              <a:rPr lang="en-GB" dirty="0" smtClean="0"/>
              <a:t> </a:t>
            </a:r>
            <a:r>
              <a:rPr lang="en-GB" dirty="0" err="1" smtClean="0"/>
              <a:t>som</a:t>
            </a:r>
            <a:r>
              <a:rPr lang="en-GB" dirty="0" smtClean="0"/>
              <a:t> </a:t>
            </a:r>
            <a:r>
              <a:rPr lang="en-GB" dirty="0" err="1" smtClean="0"/>
              <a:t>menneske</a:t>
            </a:r>
            <a:r>
              <a:rPr lang="en-GB" dirty="0" smtClean="0"/>
              <a:t>. I </a:t>
            </a:r>
            <a:r>
              <a:rPr lang="en-GB" dirty="0" err="1" smtClean="0"/>
              <a:t>samtalen</a:t>
            </a:r>
            <a:r>
              <a:rPr lang="en-GB" dirty="0" smtClean="0"/>
              <a:t> </a:t>
            </a:r>
            <a:r>
              <a:rPr lang="en-GB" dirty="0" err="1" smtClean="0"/>
              <a:t>er</a:t>
            </a:r>
            <a:r>
              <a:rPr lang="en-GB" dirty="0" smtClean="0"/>
              <a:t> </a:t>
            </a:r>
            <a:r>
              <a:rPr lang="en-GB" dirty="0" err="1" smtClean="0"/>
              <a:t>mennesket</a:t>
            </a:r>
            <a:r>
              <a:rPr lang="en-GB" dirty="0" smtClean="0"/>
              <a:t> </a:t>
            </a:r>
            <a:r>
              <a:rPr lang="en-GB" dirty="0" err="1" smtClean="0"/>
              <a:t>virkelig</a:t>
            </a:r>
            <a:endParaRPr lang="en-GB" dirty="0" smtClean="0"/>
          </a:p>
          <a:p>
            <a:pPr marL="68580" indent="0" algn="r">
              <a:buNone/>
            </a:pPr>
            <a:r>
              <a:rPr lang="en-GB" dirty="0" smtClean="0"/>
              <a:t>S. </a:t>
            </a:r>
            <a:r>
              <a:rPr lang="en-GB" dirty="0" err="1" smtClean="0"/>
              <a:t>Lomheim</a:t>
            </a:r>
            <a:endParaRPr lang="en-GB" dirty="0" smtClean="0"/>
          </a:p>
          <a:p>
            <a:endParaRPr lang="en-GB" dirty="0"/>
          </a:p>
        </p:txBody>
      </p:sp>
      <p:sp>
        <p:nvSpPr>
          <p:cNvPr id="7" name="TextBox 6"/>
          <p:cNvSpPr txBox="1"/>
          <p:nvPr/>
        </p:nvSpPr>
        <p:spPr>
          <a:xfrm>
            <a:off x="285415" y="5964409"/>
            <a:ext cx="5337271" cy="461665"/>
          </a:xfrm>
          <a:prstGeom prst="rect">
            <a:avLst/>
          </a:prstGeom>
          <a:noFill/>
        </p:spPr>
        <p:txBody>
          <a:bodyPr wrap="square" rtlCol="0">
            <a:spAutoFit/>
          </a:bodyPr>
          <a:lstStyle/>
          <a:p>
            <a:r>
              <a:rPr lang="en-GB" sz="2400" b="1" dirty="0" err="1" smtClean="0">
                <a:solidFill>
                  <a:schemeClr val="bg1">
                    <a:lumMod val="65000"/>
                    <a:lumOff val="35000"/>
                  </a:schemeClr>
                </a:solidFill>
              </a:rPr>
              <a:t>Holdninger</a:t>
            </a:r>
            <a:r>
              <a:rPr lang="en-GB" sz="2400" b="1" dirty="0" smtClean="0">
                <a:solidFill>
                  <a:schemeClr val="bg1">
                    <a:lumMod val="65000"/>
                    <a:lumOff val="35000"/>
                  </a:schemeClr>
                </a:solidFill>
              </a:rPr>
              <a:t> </a:t>
            </a:r>
            <a:r>
              <a:rPr lang="en-GB" sz="2400" b="1" dirty="0" err="1" smtClean="0">
                <a:solidFill>
                  <a:schemeClr val="bg1">
                    <a:lumMod val="65000"/>
                    <a:lumOff val="35000"/>
                  </a:schemeClr>
                </a:solidFill>
              </a:rPr>
              <a:t>til</a:t>
            </a:r>
            <a:r>
              <a:rPr lang="en-GB" sz="2400" b="1" dirty="0" smtClean="0">
                <a:solidFill>
                  <a:schemeClr val="bg1">
                    <a:lumMod val="65000"/>
                    <a:lumOff val="35000"/>
                  </a:schemeClr>
                </a:solidFill>
              </a:rPr>
              <a:t> </a:t>
            </a:r>
            <a:r>
              <a:rPr lang="en-GB" sz="2400" b="1" dirty="0" err="1" smtClean="0">
                <a:solidFill>
                  <a:schemeClr val="bg1">
                    <a:lumMod val="65000"/>
                    <a:lumOff val="35000"/>
                  </a:schemeClr>
                </a:solidFill>
              </a:rPr>
              <a:t>andre</a:t>
            </a:r>
            <a:r>
              <a:rPr lang="en-GB" sz="2400" b="1" dirty="0" smtClean="0">
                <a:solidFill>
                  <a:schemeClr val="bg1">
                    <a:lumMod val="65000"/>
                    <a:lumOff val="35000"/>
                  </a:schemeClr>
                </a:solidFill>
              </a:rPr>
              <a:t> </a:t>
            </a:r>
            <a:r>
              <a:rPr lang="en-GB" sz="2400" b="1" dirty="0" err="1" smtClean="0">
                <a:solidFill>
                  <a:schemeClr val="bg1">
                    <a:lumMod val="65000"/>
                    <a:lumOff val="35000"/>
                  </a:schemeClr>
                </a:solidFill>
              </a:rPr>
              <a:t>i</a:t>
            </a:r>
            <a:r>
              <a:rPr lang="en-GB" sz="2400" b="1" dirty="0" smtClean="0">
                <a:solidFill>
                  <a:schemeClr val="bg1">
                    <a:lumMod val="65000"/>
                    <a:lumOff val="35000"/>
                  </a:schemeClr>
                </a:solidFill>
              </a:rPr>
              <a:t> </a:t>
            </a:r>
            <a:r>
              <a:rPr lang="en-GB" sz="2400" b="1" dirty="0" err="1" smtClean="0">
                <a:solidFill>
                  <a:schemeClr val="bg1">
                    <a:lumMod val="65000"/>
                    <a:lumOff val="35000"/>
                  </a:schemeClr>
                </a:solidFill>
              </a:rPr>
              <a:t>dialogen</a:t>
            </a:r>
            <a:endParaRPr lang="en-GB" sz="2400" b="1" dirty="0">
              <a:solidFill>
                <a:schemeClr val="bg1">
                  <a:lumMod val="65000"/>
                  <a:lumOff val="35000"/>
                </a:schemeClr>
              </a:solidFill>
            </a:endParaRPr>
          </a:p>
        </p:txBody>
      </p:sp>
    </p:spTree>
    <p:extLst>
      <p:ext uri="{BB962C8B-B14F-4D97-AF65-F5344CB8AC3E}">
        <p14:creationId xmlns:p14="http://schemas.microsoft.com/office/powerpoint/2010/main" val="69385754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Spørsmål</a:t>
            </a:r>
            <a:r>
              <a:rPr lang="en-GB" dirty="0" smtClean="0"/>
              <a:t> </a:t>
            </a:r>
            <a:r>
              <a:rPr lang="en-GB" dirty="0" err="1" smtClean="0"/>
              <a:t>til</a:t>
            </a:r>
            <a:r>
              <a:rPr lang="en-GB" dirty="0" smtClean="0"/>
              <a:t> </a:t>
            </a:r>
            <a:r>
              <a:rPr lang="en-GB" dirty="0" err="1" smtClean="0"/>
              <a:t>dere</a:t>
            </a:r>
            <a:endParaRPr lang="en-GB" dirty="0"/>
          </a:p>
        </p:txBody>
      </p:sp>
      <p:sp>
        <p:nvSpPr>
          <p:cNvPr id="3" name="Text Placeholder 2"/>
          <p:cNvSpPr>
            <a:spLocks noGrp="1"/>
          </p:cNvSpPr>
          <p:nvPr>
            <p:ph type="body" idx="1"/>
          </p:nvPr>
        </p:nvSpPr>
        <p:spPr>
          <a:xfrm>
            <a:off x="685799" y="1535113"/>
            <a:ext cx="3809495" cy="639762"/>
          </a:xfrm>
        </p:spPr>
        <p:txBody>
          <a:bodyPr>
            <a:normAutofit/>
          </a:bodyPr>
          <a:lstStyle/>
          <a:p>
            <a:r>
              <a:rPr lang="en-GB" dirty="0" err="1" smtClean="0"/>
              <a:t>Hva</a:t>
            </a:r>
            <a:r>
              <a:rPr lang="en-GB" dirty="0" smtClean="0"/>
              <a:t> </a:t>
            </a:r>
            <a:r>
              <a:rPr lang="en-GB" dirty="0" err="1" smtClean="0"/>
              <a:t>kjennetegner</a:t>
            </a:r>
            <a:r>
              <a:rPr lang="en-GB" dirty="0" smtClean="0"/>
              <a:t> </a:t>
            </a:r>
            <a:r>
              <a:rPr lang="en-GB" dirty="0" err="1" smtClean="0"/>
              <a:t>dialogen</a:t>
            </a:r>
            <a:r>
              <a:rPr lang="en-GB" dirty="0" smtClean="0"/>
              <a:t>?</a:t>
            </a:r>
            <a:endParaRPr lang="en-GB" dirty="0"/>
          </a:p>
        </p:txBody>
      </p:sp>
      <p:sp>
        <p:nvSpPr>
          <p:cNvPr id="4" name="Text Placeholder 3"/>
          <p:cNvSpPr>
            <a:spLocks noGrp="1"/>
          </p:cNvSpPr>
          <p:nvPr>
            <p:ph type="body" sz="quarter" idx="3"/>
          </p:nvPr>
        </p:nvSpPr>
        <p:spPr/>
        <p:txBody>
          <a:bodyPr/>
          <a:lstStyle/>
          <a:p>
            <a:r>
              <a:rPr lang="en-GB" dirty="0" err="1" smtClean="0"/>
              <a:t>Hva</a:t>
            </a:r>
            <a:r>
              <a:rPr lang="en-GB" dirty="0" smtClean="0"/>
              <a:t> </a:t>
            </a:r>
            <a:r>
              <a:rPr lang="en-GB" dirty="0" err="1" smtClean="0"/>
              <a:t>skjer</a:t>
            </a:r>
            <a:r>
              <a:rPr lang="en-GB" dirty="0" smtClean="0"/>
              <a:t> </a:t>
            </a:r>
            <a:r>
              <a:rPr lang="en-GB" dirty="0" err="1" smtClean="0"/>
              <a:t>i</a:t>
            </a:r>
            <a:r>
              <a:rPr lang="en-GB" dirty="0" smtClean="0"/>
              <a:t> </a:t>
            </a:r>
            <a:r>
              <a:rPr lang="en-GB" dirty="0" err="1" smtClean="0"/>
              <a:t>ditt</a:t>
            </a:r>
            <a:r>
              <a:rPr lang="en-GB" dirty="0" smtClean="0"/>
              <a:t> </a:t>
            </a:r>
            <a:r>
              <a:rPr lang="en-GB" dirty="0" err="1" smtClean="0"/>
              <a:t>klasserom</a:t>
            </a:r>
            <a:r>
              <a:rPr lang="en-GB" dirty="0" smtClean="0"/>
              <a:t>?</a:t>
            </a:r>
            <a:endParaRPr lang="en-GB" dirty="0"/>
          </a:p>
        </p:txBody>
      </p:sp>
      <p:sp>
        <p:nvSpPr>
          <p:cNvPr id="5" name="Content Placeholder 4"/>
          <p:cNvSpPr>
            <a:spLocks noGrp="1"/>
          </p:cNvSpPr>
          <p:nvPr>
            <p:ph sz="quarter" idx="13"/>
          </p:nvPr>
        </p:nvSpPr>
        <p:spPr/>
        <p:txBody>
          <a:bodyPr/>
          <a:lstStyle/>
          <a:p>
            <a:r>
              <a:rPr lang="en-GB" dirty="0" err="1" smtClean="0"/>
              <a:t>Lærer-elev</a:t>
            </a:r>
            <a:endParaRPr lang="en-GB" dirty="0" smtClean="0"/>
          </a:p>
          <a:p>
            <a:r>
              <a:rPr lang="en-GB" dirty="0" err="1" smtClean="0"/>
              <a:t>Elev-elev</a:t>
            </a:r>
            <a:endParaRPr lang="en-GB" dirty="0" smtClean="0"/>
          </a:p>
          <a:p>
            <a:r>
              <a:rPr lang="en-GB" dirty="0" err="1" smtClean="0"/>
              <a:t>Elev-teknologi</a:t>
            </a:r>
            <a:endParaRPr lang="en-GB" dirty="0"/>
          </a:p>
        </p:txBody>
      </p:sp>
      <p:sp>
        <p:nvSpPr>
          <p:cNvPr id="6" name="Content Placeholder 5"/>
          <p:cNvSpPr>
            <a:spLocks noGrp="1"/>
          </p:cNvSpPr>
          <p:nvPr>
            <p:ph sz="quarter" idx="14"/>
          </p:nvPr>
        </p:nvSpPr>
        <p:spPr/>
        <p:txBody>
          <a:bodyPr/>
          <a:lstStyle/>
          <a:p>
            <a:endParaRPr lang="en-GB"/>
          </a:p>
        </p:txBody>
      </p:sp>
    </p:spTree>
    <p:extLst>
      <p:ext uri="{BB962C8B-B14F-4D97-AF65-F5344CB8AC3E}">
        <p14:creationId xmlns:p14="http://schemas.microsoft.com/office/powerpoint/2010/main" val="75050787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Kroppsspråk</a:t>
            </a:r>
            <a:endParaRPr lang="en-GB" dirty="0"/>
          </a:p>
        </p:txBody>
      </p:sp>
      <p:sp>
        <p:nvSpPr>
          <p:cNvPr id="3" name="Text Placeholder 2"/>
          <p:cNvSpPr>
            <a:spLocks noGrp="1"/>
          </p:cNvSpPr>
          <p:nvPr>
            <p:ph type="body" idx="1"/>
          </p:nvPr>
        </p:nvSpPr>
        <p:spPr/>
        <p:txBody>
          <a:bodyPr/>
          <a:lstStyle/>
          <a:p>
            <a:r>
              <a:rPr lang="en-GB" dirty="0" smtClean="0"/>
              <a:t>Think-pair-share</a:t>
            </a:r>
            <a:endParaRPr lang="en-GB" dirty="0"/>
          </a:p>
        </p:txBody>
      </p:sp>
      <p:sp>
        <p:nvSpPr>
          <p:cNvPr id="4" name="Text Placeholder 3"/>
          <p:cNvSpPr>
            <a:spLocks noGrp="1"/>
          </p:cNvSpPr>
          <p:nvPr>
            <p:ph type="body" sz="quarter" idx="3"/>
          </p:nvPr>
        </p:nvSpPr>
        <p:spPr/>
        <p:txBody>
          <a:bodyPr/>
          <a:lstStyle/>
          <a:p>
            <a:endParaRPr lang="en-GB"/>
          </a:p>
        </p:txBody>
      </p:sp>
      <p:sp>
        <p:nvSpPr>
          <p:cNvPr id="5" name="Content Placeholder 4"/>
          <p:cNvSpPr>
            <a:spLocks noGrp="1"/>
          </p:cNvSpPr>
          <p:nvPr>
            <p:ph sz="quarter" idx="13"/>
          </p:nvPr>
        </p:nvSpPr>
        <p:spPr/>
        <p:txBody>
          <a:bodyPr/>
          <a:lstStyle/>
          <a:p>
            <a:r>
              <a:rPr lang="en-GB" dirty="0" smtClean="0"/>
              <a:t>Les din del </a:t>
            </a:r>
            <a:r>
              <a:rPr lang="en-GB" dirty="0" err="1" smtClean="0"/>
              <a:t>av</a:t>
            </a:r>
            <a:r>
              <a:rPr lang="en-GB" dirty="0" smtClean="0"/>
              <a:t> </a:t>
            </a:r>
            <a:r>
              <a:rPr lang="en-GB" dirty="0" err="1" smtClean="0"/>
              <a:t>artikkelen</a:t>
            </a:r>
            <a:r>
              <a:rPr lang="en-GB" dirty="0" smtClean="0"/>
              <a:t> </a:t>
            </a:r>
            <a:r>
              <a:rPr lang="en-GB" dirty="0" err="1" smtClean="0"/>
              <a:t>og</a:t>
            </a:r>
            <a:r>
              <a:rPr lang="en-GB" dirty="0" smtClean="0"/>
              <a:t> del med de </a:t>
            </a:r>
            <a:r>
              <a:rPr lang="en-GB" dirty="0" err="1" smtClean="0"/>
              <a:t>andre</a:t>
            </a:r>
            <a:r>
              <a:rPr lang="en-GB" dirty="0" smtClean="0"/>
              <a:t> </a:t>
            </a:r>
            <a:r>
              <a:rPr lang="en-GB" dirty="0" err="1" smtClean="0"/>
              <a:t>i</a:t>
            </a:r>
            <a:r>
              <a:rPr lang="en-GB" dirty="0" smtClean="0"/>
              <a:t> </a:t>
            </a:r>
            <a:r>
              <a:rPr lang="en-GB" dirty="0" err="1" smtClean="0"/>
              <a:t>gruppa</a:t>
            </a:r>
            <a:r>
              <a:rPr lang="en-GB" dirty="0" smtClean="0"/>
              <a:t>.</a:t>
            </a:r>
          </a:p>
          <a:p>
            <a:r>
              <a:rPr lang="en-GB" dirty="0" err="1" smtClean="0"/>
              <a:t>Diskusjon</a:t>
            </a:r>
            <a:r>
              <a:rPr lang="en-GB" dirty="0" smtClean="0"/>
              <a:t>: </a:t>
            </a:r>
            <a:r>
              <a:rPr lang="en-GB" dirty="0" err="1" smtClean="0"/>
              <a:t>er</a:t>
            </a:r>
            <a:r>
              <a:rPr lang="en-GB" dirty="0" smtClean="0"/>
              <a:t> </a:t>
            </a:r>
            <a:r>
              <a:rPr lang="en-GB" dirty="0" err="1" smtClean="0"/>
              <a:t>kroppspråk</a:t>
            </a:r>
            <a:r>
              <a:rPr lang="en-GB" dirty="0" smtClean="0"/>
              <a:t> </a:t>
            </a:r>
            <a:r>
              <a:rPr lang="en-GB" dirty="0" err="1" smtClean="0"/>
              <a:t>noe</a:t>
            </a:r>
            <a:r>
              <a:rPr lang="en-GB" dirty="0" smtClean="0"/>
              <a:t> vi </a:t>
            </a:r>
            <a:r>
              <a:rPr lang="en-GB" dirty="0" err="1" smtClean="0"/>
              <a:t>bør</a:t>
            </a:r>
            <a:r>
              <a:rPr lang="en-GB" dirty="0" smtClean="0"/>
              <a:t> </a:t>
            </a:r>
            <a:r>
              <a:rPr lang="en-GB" dirty="0" err="1" smtClean="0"/>
              <a:t>fokusere</a:t>
            </a:r>
            <a:r>
              <a:rPr lang="en-GB" dirty="0" smtClean="0"/>
              <a:t> </a:t>
            </a:r>
            <a:r>
              <a:rPr lang="en-GB" dirty="0" err="1" smtClean="0"/>
              <a:t>på</a:t>
            </a:r>
            <a:r>
              <a:rPr lang="en-GB" dirty="0"/>
              <a:t> </a:t>
            </a:r>
            <a:r>
              <a:rPr lang="en-GB" dirty="0" err="1" smtClean="0"/>
              <a:t>i</a:t>
            </a:r>
            <a:r>
              <a:rPr lang="en-GB" dirty="0" smtClean="0"/>
              <a:t> </a:t>
            </a:r>
            <a:r>
              <a:rPr lang="en-GB" dirty="0" err="1" smtClean="0"/>
              <a:t>muntlige</a:t>
            </a:r>
            <a:r>
              <a:rPr lang="en-GB" dirty="0" smtClean="0"/>
              <a:t> </a:t>
            </a:r>
            <a:r>
              <a:rPr lang="en-GB" dirty="0" err="1" smtClean="0"/>
              <a:t>sammenhenger</a:t>
            </a:r>
            <a:r>
              <a:rPr lang="en-GB" dirty="0" smtClean="0"/>
              <a:t>?</a:t>
            </a:r>
            <a:endParaRPr lang="en-GB" dirty="0"/>
          </a:p>
        </p:txBody>
      </p:sp>
      <p:pic>
        <p:nvPicPr>
          <p:cNvPr id="7" name="Racism_in_the_Elevator_Official_Video.mp4">
            <a:hlinkClick r:id="" action="ppaction://media"/>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4"/>
          <a:stretch>
            <a:fillRect/>
          </a:stretch>
        </p:blipFill>
        <p:spPr>
          <a:xfrm>
            <a:off x="4800600" y="2424131"/>
            <a:ext cx="3657600" cy="2743200"/>
          </a:xfrm>
        </p:spPr>
      </p:pic>
    </p:spTree>
    <p:extLst>
      <p:ext uri="{BB962C8B-B14F-4D97-AF65-F5344CB8AC3E}">
        <p14:creationId xmlns:p14="http://schemas.microsoft.com/office/powerpoint/2010/main" val="366880116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err="1" smtClean="0"/>
              <a:t>Læreplanene</a:t>
            </a:r>
            <a:endParaRPr lang="en-GB" dirty="0"/>
          </a:p>
        </p:txBody>
      </p:sp>
      <p:sp>
        <p:nvSpPr>
          <p:cNvPr id="8" name="Text Placeholder 7"/>
          <p:cNvSpPr>
            <a:spLocks noGrp="1"/>
          </p:cNvSpPr>
          <p:nvPr>
            <p:ph type="body" idx="1"/>
          </p:nvPr>
        </p:nvSpPr>
        <p:spPr/>
        <p:txBody>
          <a:bodyPr/>
          <a:lstStyle/>
          <a:p>
            <a:r>
              <a:rPr lang="en-GB" dirty="0" err="1" smtClean="0"/>
              <a:t>Muntlighet</a:t>
            </a:r>
            <a:r>
              <a:rPr lang="en-GB" dirty="0" smtClean="0"/>
              <a:t> </a:t>
            </a:r>
            <a:r>
              <a:rPr lang="en-GB" dirty="0" err="1" smtClean="0"/>
              <a:t>i</a:t>
            </a:r>
            <a:r>
              <a:rPr lang="en-GB" dirty="0" smtClean="0"/>
              <a:t> </a:t>
            </a:r>
            <a:r>
              <a:rPr lang="en-GB" dirty="0" err="1" smtClean="0"/>
              <a:t>skolesammenheng</a:t>
            </a:r>
            <a:endParaRPr lang="en-GB" dirty="0"/>
          </a:p>
        </p:txBody>
      </p:sp>
    </p:spTree>
    <p:extLst>
      <p:ext uri="{BB962C8B-B14F-4D97-AF65-F5344CB8AC3E}">
        <p14:creationId xmlns:p14="http://schemas.microsoft.com/office/powerpoint/2010/main" val="41330681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err="1" smtClean="0"/>
              <a:t>Hvor</a:t>
            </a:r>
            <a:r>
              <a:rPr lang="en-GB" dirty="0" smtClean="0"/>
              <a:t> </a:t>
            </a:r>
            <a:r>
              <a:rPr lang="en-GB" dirty="0" err="1" smtClean="0"/>
              <a:t>hører</a:t>
            </a:r>
            <a:r>
              <a:rPr lang="en-GB" dirty="0" smtClean="0"/>
              <a:t> </a:t>
            </a:r>
            <a:r>
              <a:rPr lang="en-GB" dirty="0" err="1" smtClean="0"/>
              <a:t>muntlig</a:t>
            </a:r>
            <a:r>
              <a:rPr lang="en-GB" dirty="0" smtClean="0"/>
              <a:t> </a:t>
            </a:r>
            <a:r>
              <a:rPr lang="en-GB" dirty="0" err="1" smtClean="0"/>
              <a:t>hjemme</a:t>
            </a:r>
            <a:r>
              <a:rPr lang="en-GB" dirty="0" smtClean="0"/>
              <a:t> </a:t>
            </a:r>
            <a:r>
              <a:rPr lang="en-GB" dirty="0" err="1" smtClean="0"/>
              <a:t>i</a:t>
            </a:r>
            <a:r>
              <a:rPr lang="en-GB" dirty="0" smtClean="0"/>
              <a:t> </a:t>
            </a:r>
            <a:r>
              <a:rPr lang="en-GB" dirty="0" err="1" smtClean="0"/>
              <a:t>skolen</a:t>
            </a:r>
            <a:r>
              <a:rPr lang="en-GB" dirty="0" smtClean="0"/>
              <a:t>?</a:t>
            </a:r>
            <a:endParaRPr lang="en-GB" dirty="0"/>
          </a:p>
        </p:txBody>
      </p:sp>
      <p:sp>
        <p:nvSpPr>
          <p:cNvPr id="3" name="Plassholder for innhold 2"/>
          <p:cNvSpPr>
            <a:spLocks noGrp="1"/>
          </p:cNvSpPr>
          <p:nvPr>
            <p:ph idx="1"/>
          </p:nvPr>
        </p:nvSpPr>
        <p:spPr>
          <a:xfrm>
            <a:off x="685800" y="1600201"/>
            <a:ext cx="7772400" cy="3964678"/>
          </a:xfrm>
        </p:spPr>
        <p:txBody>
          <a:bodyPr>
            <a:normAutofit fontScale="92500" lnSpcReduction="20000"/>
          </a:bodyPr>
          <a:lstStyle/>
          <a:p>
            <a:r>
              <a:rPr lang="nb-NO" dirty="0" smtClean="0"/>
              <a:t>Historisk: </a:t>
            </a:r>
          </a:p>
          <a:p>
            <a:pPr lvl="1"/>
            <a:r>
              <a:rPr lang="nb-NO" sz="2000" dirty="0" smtClean="0"/>
              <a:t>I overgangen fra latin og gresk</a:t>
            </a:r>
          </a:p>
          <a:p>
            <a:r>
              <a:rPr lang="nb-NO" dirty="0" smtClean="0"/>
              <a:t>Teoretisk: </a:t>
            </a:r>
          </a:p>
          <a:p>
            <a:pPr lvl="1"/>
            <a:r>
              <a:rPr lang="nb-NO" sz="2000" dirty="0" smtClean="0"/>
              <a:t>Europarådet, språkkompetanse (5)</a:t>
            </a:r>
          </a:p>
          <a:p>
            <a:r>
              <a:rPr lang="nb-NO" dirty="0" smtClean="0"/>
              <a:t>Politisk: </a:t>
            </a:r>
          </a:p>
          <a:p>
            <a:pPr lvl="1"/>
            <a:r>
              <a:rPr lang="nb-NO" sz="2000" dirty="0" smtClean="0"/>
              <a:t>LK06 hovedområdet kommunikasjon (2 delt)</a:t>
            </a:r>
          </a:p>
          <a:p>
            <a:r>
              <a:rPr lang="nb-NO" dirty="0" smtClean="0"/>
              <a:t>Metodisk:</a:t>
            </a:r>
          </a:p>
          <a:p>
            <a:pPr lvl="1"/>
            <a:r>
              <a:rPr lang="nb-NO" sz="2000" dirty="0" err="1" smtClean="0"/>
              <a:t>Audiolingval</a:t>
            </a:r>
            <a:r>
              <a:rPr lang="nb-NO" sz="2000" dirty="0" smtClean="0"/>
              <a:t> metode med mer.</a:t>
            </a:r>
          </a:p>
          <a:p>
            <a:pPr lvl="1"/>
            <a:r>
              <a:rPr lang="nb-NO" sz="2000" dirty="0" smtClean="0"/>
              <a:t>Læring gjennom å bruke språket</a:t>
            </a:r>
          </a:p>
          <a:p>
            <a:pPr lvl="1"/>
            <a:r>
              <a:rPr lang="nb-NO" sz="2000" dirty="0" smtClean="0"/>
              <a:t>Digital kommunikasjon</a:t>
            </a:r>
          </a:p>
          <a:p>
            <a:r>
              <a:rPr lang="nb-NO" dirty="0" smtClean="0"/>
              <a:t>Personlig og samfunnsmessig:</a:t>
            </a:r>
          </a:p>
          <a:p>
            <a:pPr lvl="1"/>
            <a:r>
              <a:rPr lang="nb-NO" sz="2000" dirty="0" smtClean="0"/>
              <a:t> muntlig samhandling gir kulturmøter som danner mennesket</a:t>
            </a:r>
          </a:p>
        </p:txBody>
      </p:sp>
    </p:spTree>
    <p:extLst>
      <p:ext uri="{BB962C8B-B14F-4D97-AF65-F5344CB8AC3E}">
        <p14:creationId xmlns:p14="http://schemas.microsoft.com/office/powerpoint/2010/main" val="22891370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Bottom)">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lide(fromBottom)">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slide(fromBottom)">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slide(fromBottom)">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slide(fromBottom)">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theme/theme1.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Urban Pop.thmx</Template>
  <TotalTime>2557</TotalTime>
  <Words>2054</Words>
  <Application>Microsoft Macintosh PowerPoint</Application>
  <PresentationFormat>On-screen Show (4:3)</PresentationFormat>
  <Paragraphs>438</Paragraphs>
  <Slides>36</Slides>
  <Notes>28</Notes>
  <HiddenSlides>0</HiddenSlides>
  <MMClips>1</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Urban Pop</vt:lpstr>
      <vt:lpstr>Muntlig språkferdighet</vt:lpstr>
      <vt:lpstr>PowerPoint Presentation</vt:lpstr>
      <vt:lpstr>Den estetiske dimensjonen </vt:lpstr>
      <vt:lpstr>Den dannende dimensjonen </vt:lpstr>
      <vt:lpstr>Den dannende dimensjonen </vt:lpstr>
      <vt:lpstr>Spørsmål til dere</vt:lpstr>
      <vt:lpstr>Kroppsspråk</vt:lpstr>
      <vt:lpstr>Læreplanene</vt:lpstr>
      <vt:lpstr>Hvor hører muntlig hjemme i skolen?</vt:lpstr>
      <vt:lpstr> Europarådet - Rammeverket:  </vt:lpstr>
      <vt:lpstr>PowerPoint Presentation</vt:lpstr>
      <vt:lpstr>Muntlig i klassen?</vt:lpstr>
      <vt:lpstr>Motivasjon en pris man betaler</vt:lpstr>
      <vt:lpstr>Muntlig i klassen</vt:lpstr>
      <vt:lpstr>PowerPoint Presentation</vt:lpstr>
      <vt:lpstr>Kompetansemål</vt:lpstr>
      <vt:lpstr>Lo6 Muntlig innhold</vt:lpstr>
      <vt:lpstr>Muntlige sjangre  </vt:lpstr>
      <vt:lpstr>Metodiske tilnærminger</vt:lpstr>
      <vt:lpstr>Metoder – walk and talk</vt:lpstr>
      <vt:lpstr>Samarbeidslæring </vt:lpstr>
      <vt:lpstr>Metoder –oppgaver</vt:lpstr>
      <vt:lpstr>Tren tanken</vt:lpstr>
      <vt:lpstr>PowerPoint Presentation</vt:lpstr>
      <vt:lpstr>Tren tanken</vt:lpstr>
      <vt:lpstr>Tren tanken</vt:lpstr>
      <vt:lpstr>Tren tanken</vt:lpstr>
      <vt:lpstr>Tren tanken</vt:lpstr>
      <vt:lpstr>3 Visualisert kunnskap</vt:lpstr>
      <vt:lpstr>PowerPoint Presentation</vt:lpstr>
      <vt:lpstr>Visualisere begrep (en forklarer og en tegner) </vt:lpstr>
      <vt:lpstr>PowerPoint Presentation</vt:lpstr>
      <vt:lpstr>                  Cognitive apprenticeship (Heinich et al. 2002)   </vt:lpstr>
      <vt:lpstr>Story telling</vt:lpstr>
      <vt:lpstr>Photo Story</vt:lpstr>
      <vt:lpstr>Instruksjon</vt:lpstr>
    </vt:vector>
  </TitlesOfParts>
  <Company>NTNU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Muntlig</dc:title>
  <dc:creator>Inger Langseth</dc:creator>
  <cp:lastModifiedBy>Inger Langseth</cp:lastModifiedBy>
  <cp:revision>58</cp:revision>
  <dcterms:created xsi:type="dcterms:W3CDTF">2011-09-17T13:01:05Z</dcterms:created>
  <dcterms:modified xsi:type="dcterms:W3CDTF">2011-10-30T11:44:08Z</dcterms:modified>
</cp:coreProperties>
</file>