
<file path=[Content_Types].xml><?xml version="1.0" encoding="utf-8"?>
<Types xmlns="http://schemas.openxmlformats.org/package/2006/content-types">
  <Override PartName="/ppt/slides/slide18.xml" ContentType="application/vnd.openxmlformats-officedocument.presentationml.slide+xml"/>
  <Override PartName="/ppt/diagrams/drawing2.xml" ContentType="application/vnd.ms-office.drawingml.diagramDrawing+xml"/>
  <Override PartName="/ppt/notesSlides/notesSlide4.xml" ContentType="application/vnd.openxmlformats-officedocument.presentationml.notesSlide+xml"/>
  <Override PartName="/ppt/slides/slide9.xml" ContentType="application/vnd.openxmlformats-officedocument.presentationml.slide+xml"/>
  <Override PartName="/ppt/diagrams/data2.xml" ContentType="application/vnd.openxmlformats-officedocument.drawingml.diagramData+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Override PartName="/ppt/notesSlides/notesSlide9.xml" ContentType="application/vnd.openxmlformats-officedocument.presentationml.notesSlide+xml"/>
  <Override PartName="/ppt/notesSlides/notesSlide16.xml" ContentType="application/vnd.openxmlformats-officedocument.presentationml.notesSlide+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rels" ContentType="application/vnd.openxmlformats-package.relationship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diagrams/colors2.xml" ContentType="application/vnd.openxmlformats-officedocument.drawingml.diagramColors+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slides/slide23.xml" ContentType="application/vnd.openxmlformats-officedocument.presentationml.slide+xml"/>
  <Default Extension="png" ContentType="image/png"/>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diagrams/layout2.xml" ContentType="application/vnd.openxmlformats-officedocument.drawingml.diagramLayout+xml"/>
  <Override PartName="/ppt/slideLayouts/slideLayout3.xml" ContentType="application/vnd.openxmlformats-officedocument.presentationml.slideLayout+xml"/>
  <Override PartName="/ppt/diagrams/quickStyle2.xml" ContentType="application/vnd.openxmlformats-officedocument.drawingml.diagramStyle+xml"/>
  <Default Extension="tiff" ContentType="image/tiff"/>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diagrams/drawing1.xml" ContentType="application/vnd.ms-office.drawingml.diagramDrawing+xml"/>
  <Override PartName="/ppt/notesSlides/notesSlide3.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notesSlides/notesSlide10.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5"/>
  </p:notesMasterIdLst>
  <p:sldIdLst>
    <p:sldId id="257" r:id="rId2"/>
    <p:sldId id="258" r:id="rId3"/>
    <p:sldId id="259" r:id="rId4"/>
    <p:sldId id="277" r:id="rId5"/>
    <p:sldId id="260" r:id="rId6"/>
    <p:sldId id="272" r:id="rId7"/>
    <p:sldId id="273" r:id="rId8"/>
    <p:sldId id="274" r:id="rId9"/>
    <p:sldId id="275" r:id="rId10"/>
    <p:sldId id="278" r:id="rId11"/>
    <p:sldId id="261" r:id="rId12"/>
    <p:sldId id="262" r:id="rId13"/>
    <p:sldId id="279" r:id="rId14"/>
    <p:sldId id="263" r:id="rId15"/>
    <p:sldId id="280" r:id="rId16"/>
    <p:sldId id="264" r:id="rId17"/>
    <p:sldId id="265" r:id="rId18"/>
    <p:sldId id="266" r:id="rId19"/>
    <p:sldId id="267" r:id="rId20"/>
    <p:sldId id="269" r:id="rId21"/>
    <p:sldId id="268" r:id="rId22"/>
    <p:sldId id="270" r:id="rId23"/>
    <p:sldId id="271" r:id="rId24"/>
  </p:sldIdLst>
  <p:sldSz cx="9144000" cy="6858000" type="screen4x3"/>
  <p:notesSz cx="6858000" cy="9144000"/>
  <p:defaultText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804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11" d="100"/>
          <a:sy n="111" d="100"/>
        </p:scale>
        <p:origin x="-80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A877A8-BF23-FE4F-997B-09191D6426CB}" type="doc">
      <dgm:prSet loTypeId="urn:microsoft.com/office/officeart/2005/8/layout/default" loCatId="list" qsTypeId="urn:microsoft.com/office/officeart/2005/8/quickstyle/3D5" qsCatId="3D" csTypeId="urn:microsoft.com/office/officeart/2005/8/colors/colorful3" csCatId="colorful" phldr="1"/>
      <dgm:spPr/>
      <dgm:t>
        <a:bodyPr/>
        <a:lstStyle/>
        <a:p>
          <a:endParaRPr lang="nb-NO"/>
        </a:p>
      </dgm:t>
    </dgm:pt>
    <dgm:pt modelId="{82AE4500-EC59-EE49-B1A2-BE850DEA9136}">
      <dgm:prSet phldrT="[Tekst]"/>
      <dgm:spPr/>
      <dgm:t>
        <a:bodyPr/>
        <a:lstStyle/>
        <a:p>
          <a:r>
            <a:rPr lang="nb-NO" dirty="0" smtClean="0"/>
            <a:t>Programfag</a:t>
          </a:r>
        </a:p>
        <a:p>
          <a:r>
            <a:rPr lang="nb-NO" dirty="0" smtClean="0"/>
            <a:t>5 t/u</a:t>
          </a:r>
          <a:endParaRPr lang="nb-NO" dirty="0"/>
        </a:p>
      </dgm:t>
    </dgm:pt>
    <dgm:pt modelId="{BF1166D1-37E5-AF4E-A2CE-3D0744B30ED2}" type="parTrans" cxnId="{0A0DCB0F-5911-2C44-A569-24C7F8829F73}">
      <dgm:prSet/>
      <dgm:spPr/>
      <dgm:t>
        <a:bodyPr/>
        <a:lstStyle/>
        <a:p>
          <a:endParaRPr lang="nb-NO"/>
        </a:p>
      </dgm:t>
    </dgm:pt>
    <dgm:pt modelId="{5C3F4825-16E3-BD4E-8980-17C154F58346}" type="sibTrans" cxnId="{0A0DCB0F-5911-2C44-A569-24C7F8829F73}">
      <dgm:prSet/>
      <dgm:spPr/>
      <dgm:t>
        <a:bodyPr/>
        <a:lstStyle/>
        <a:p>
          <a:endParaRPr lang="nb-NO"/>
        </a:p>
      </dgm:t>
    </dgm:pt>
    <dgm:pt modelId="{879470AE-916C-064E-95B4-555A023D644C}">
      <dgm:prSet phldrT="[Tekst]"/>
      <dgm:spPr/>
      <dgm:t>
        <a:bodyPr/>
        <a:lstStyle/>
        <a:p>
          <a:r>
            <a:rPr lang="nb-NO" dirty="0" smtClean="0"/>
            <a:t>Nivå 2</a:t>
          </a:r>
        </a:p>
        <a:p>
          <a:r>
            <a:rPr lang="nb-NO" dirty="0" smtClean="0"/>
            <a:t>4 t/u</a:t>
          </a:r>
        </a:p>
        <a:p>
          <a:r>
            <a:rPr lang="nb-NO" dirty="0" smtClean="0"/>
            <a:t>4 t/u</a:t>
          </a:r>
          <a:endParaRPr lang="nb-NO" dirty="0"/>
        </a:p>
      </dgm:t>
    </dgm:pt>
    <dgm:pt modelId="{A515F2DA-C828-4247-AC2D-1A0D36854440}" type="parTrans" cxnId="{1E331B33-C211-BE43-847D-29DEAC74D3B9}">
      <dgm:prSet/>
      <dgm:spPr/>
      <dgm:t>
        <a:bodyPr/>
        <a:lstStyle/>
        <a:p>
          <a:endParaRPr lang="nb-NO"/>
        </a:p>
      </dgm:t>
    </dgm:pt>
    <dgm:pt modelId="{1A38029C-1052-A047-9F69-CE4C975C7B01}" type="sibTrans" cxnId="{1E331B33-C211-BE43-847D-29DEAC74D3B9}">
      <dgm:prSet/>
      <dgm:spPr/>
      <dgm:t>
        <a:bodyPr/>
        <a:lstStyle/>
        <a:p>
          <a:endParaRPr lang="nb-NO"/>
        </a:p>
      </dgm:t>
    </dgm:pt>
    <dgm:pt modelId="{B92DCEF6-64C7-5941-8A48-A9A13DEA3017}">
      <dgm:prSet phldrT="[Tekst]"/>
      <dgm:spPr/>
      <dgm:t>
        <a:bodyPr/>
        <a:lstStyle/>
        <a:p>
          <a:r>
            <a:rPr lang="nb-NO" dirty="0" smtClean="0"/>
            <a:t>Nivå 1</a:t>
          </a:r>
        </a:p>
        <a:p>
          <a:r>
            <a:rPr lang="nb-NO" dirty="0" smtClean="0"/>
            <a:t>4 t/u</a:t>
          </a:r>
        </a:p>
        <a:p>
          <a:r>
            <a:rPr lang="nb-NO" dirty="0" smtClean="0"/>
            <a:t>4 t/u</a:t>
          </a:r>
          <a:endParaRPr lang="nb-NO" dirty="0"/>
        </a:p>
      </dgm:t>
    </dgm:pt>
    <dgm:pt modelId="{747A541E-0DD6-2B41-A3E7-A4549EEF46DB}" type="parTrans" cxnId="{E3A0895C-F192-E047-B572-799661197484}">
      <dgm:prSet/>
      <dgm:spPr/>
      <dgm:t>
        <a:bodyPr/>
        <a:lstStyle/>
        <a:p>
          <a:endParaRPr lang="nb-NO"/>
        </a:p>
      </dgm:t>
    </dgm:pt>
    <dgm:pt modelId="{6C16B994-73CC-5B44-99F4-C917F8B886F0}" type="sibTrans" cxnId="{E3A0895C-F192-E047-B572-799661197484}">
      <dgm:prSet/>
      <dgm:spPr/>
      <dgm:t>
        <a:bodyPr/>
        <a:lstStyle/>
        <a:p>
          <a:endParaRPr lang="nb-NO"/>
        </a:p>
      </dgm:t>
    </dgm:pt>
    <dgm:pt modelId="{7F38976B-98A3-1144-B46C-81720F34BBA1}">
      <dgm:prSet phldrT="[Tekst]"/>
      <dgm:spPr/>
      <dgm:t>
        <a:bodyPr/>
        <a:lstStyle/>
        <a:p>
          <a:r>
            <a:rPr lang="nb-NO" dirty="0" smtClean="0"/>
            <a:t>Nivå 1</a:t>
          </a:r>
        </a:p>
        <a:p>
          <a:r>
            <a:rPr lang="nb-NO" dirty="0" smtClean="0"/>
            <a:t>3 + 2+3  t/u</a:t>
          </a:r>
        </a:p>
      </dgm:t>
    </dgm:pt>
    <dgm:pt modelId="{2B8BA7B4-B97F-8A4A-95F7-3C0B49C00EBF}" type="parTrans" cxnId="{3A362814-19EB-164A-838E-63B1C5AA9709}">
      <dgm:prSet/>
      <dgm:spPr/>
      <dgm:t>
        <a:bodyPr/>
        <a:lstStyle/>
        <a:p>
          <a:endParaRPr lang="nb-NO"/>
        </a:p>
      </dgm:t>
    </dgm:pt>
    <dgm:pt modelId="{463354BF-2FC9-8C47-BDF6-9543621F7C80}" type="sibTrans" cxnId="{3A362814-19EB-164A-838E-63B1C5AA9709}">
      <dgm:prSet/>
      <dgm:spPr/>
      <dgm:t>
        <a:bodyPr/>
        <a:lstStyle/>
        <a:p>
          <a:endParaRPr lang="nb-NO"/>
        </a:p>
      </dgm:t>
    </dgm:pt>
    <dgm:pt modelId="{96C61F98-E540-8440-B4C2-CF3976E6F97B}">
      <dgm:prSet phldrT="[Tekst]" phldr="1"/>
      <dgm:spPr>
        <a:solidFill>
          <a:schemeClr val="bg1"/>
        </a:solidFill>
      </dgm:spPr>
      <dgm:t>
        <a:bodyPr/>
        <a:lstStyle/>
        <a:p>
          <a:endParaRPr lang="nb-NO" dirty="0"/>
        </a:p>
      </dgm:t>
    </dgm:pt>
    <dgm:pt modelId="{BEE45239-0D10-864C-852B-490C4C02F022}" type="sibTrans" cxnId="{09CF1035-BBB5-554F-AE68-31E118ED3904}">
      <dgm:prSet/>
      <dgm:spPr/>
      <dgm:t>
        <a:bodyPr/>
        <a:lstStyle/>
        <a:p>
          <a:endParaRPr lang="nb-NO"/>
        </a:p>
      </dgm:t>
    </dgm:pt>
    <dgm:pt modelId="{EF1E5EC9-69B1-C042-9A92-4F6F9B2C6556}" type="parTrans" cxnId="{09CF1035-BBB5-554F-AE68-31E118ED3904}">
      <dgm:prSet/>
      <dgm:spPr/>
      <dgm:t>
        <a:bodyPr/>
        <a:lstStyle/>
        <a:p>
          <a:endParaRPr lang="nb-NO"/>
        </a:p>
      </dgm:t>
    </dgm:pt>
    <dgm:pt modelId="{A3AEF34F-A4E3-C345-A4CE-39D6356CF143}" type="pres">
      <dgm:prSet presAssocID="{A6A877A8-BF23-FE4F-997B-09191D6426CB}" presName="diagram" presStyleCnt="0">
        <dgm:presLayoutVars>
          <dgm:dir/>
          <dgm:resizeHandles val="exact"/>
        </dgm:presLayoutVars>
      </dgm:prSet>
      <dgm:spPr/>
      <dgm:t>
        <a:bodyPr/>
        <a:lstStyle/>
        <a:p>
          <a:endParaRPr lang="nb-NO"/>
        </a:p>
      </dgm:t>
    </dgm:pt>
    <dgm:pt modelId="{C7A1862B-7534-DC46-BF7B-E7F42997CD90}" type="pres">
      <dgm:prSet presAssocID="{82AE4500-EC59-EE49-B1A2-BE850DEA9136}" presName="node" presStyleLbl="node1" presStyleIdx="0" presStyleCnt="5">
        <dgm:presLayoutVars>
          <dgm:bulletEnabled val="1"/>
        </dgm:presLayoutVars>
      </dgm:prSet>
      <dgm:spPr/>
      <dgm:t>
        <a:bodyPr/>
        <a:lstStyle/>
        <a:p>
          <a:endParaRPr lang="nb-NO"/>
        </a:p>
      </dgm:t>
    </dgm:pt>
    <dgm:pt modelId="{9914AB4C-080A-C24A-A2C4-50C5133D899E}" type="pres">
      <dgm:prSet presAssocID="{5C3F4825-16E3-BD4E-8980-17C154F58346}" presName="sibTrans" presStyleCnt="0"/>
      <dgm:spPr/>
    </dgm:pt>
    <dgm:pt modelId="{EE8FDEAA-3AC4-474A-8D9E-FC07A2E1E554}" type="pres">
      <dgm:prSet presAssocID="{96C61F98-E540-8440-B4C2-CF3976E6F97B}" presName="node" presStyleLbl="node1" presStyleIdx="1" presStyleCnt="5">
        <dgm:presLayoutVars>
          <dgm:bulletEnabled val="1"/>
        </dgm:presLayoutVars>
      </dgm:prSet>
      <dgm:spPr/>
      <dgm:t>
        <a:bodyPr/>
        <a:lstStyle/>
        <a:p>
          <a:endParaRPr lang="nb-NO"/>
        </a:p>
      </dgm:t>
    </dgm:pt>
    <dgm:pt modelId="{707F206A-07C0-2441-9B3B-AE2DDC4B083F}" type="pres">
      <dgm:prSet presAssocID="{BEE45239-0D10-864C-852B-490C4C02F022}" presName="sibTrans" presStyleCnt="0"/>
      <dgm:spPr/>
    </dgm:pt>
    <dgm:pt modelId="{F62DDE8C-E0AC-374A-8B1F-FE13F1E90EAA}" type="pres">
      <dgm:prSet presAssocID="{879470AE-916C-064E-95B4-555A023D644C}" presName="node" presStyleLbl="node1" presStyleIdx="2" presStyleCnt="5">
        <dgm:presLayoutVars>
          <dgm:bulletEnabled val="1"/>
        </dgm:presLayoutVars>
      </dgm:prSet>
      <dgm:spPr/>
      <dgm:t>
        <a:bodyPr/>
        <a:lstStyle/>
        <a:p>
          <a:endParaRPr lang="nb-NO"/>
        </a:p>
      </dgm:t>
    </dgm:pt>
    <dgm:pt modelId="{773347BF-2B29-C349-8D80-B7FDAB986BD9}" type="pres">
      <dgm:prSet presAssocID="{1A38029C-1052-A047-9F69-CE4C975C7B01}" presName="sibTrans" presStyleCnt="0"/>
      <dgm:spPr/>
    </dgm:pt>
    <dgm:pt modelId="{56619B45-1A4D-0F4F-9A74-5B95D94313CC}" type="pres">
      <dgm:prSet presAssocID="{B92DCEF6-64C7-5941-8A48-A9A13DEA3017}" presName="node" presStyleLbl="node1" presStyleIdx="3" presStyleCnt="5">
        <dgm:presLayoutVars>
          <dgm:bulletEnabled val="1"/>
        </dgm:presLayoutVars>
      </dgm:prSet>
      <dgm:spPr/>
      <dgm:t>
        <a:bodyPr/>
        <a:lstStyle/>
        <a:p>
          <a:endParaRPr lang="nb-NO"/>
        </a:p>
      </dgm:t>
    </dgm:pt>
    <dgm:pt modelId="{F40C1C8A-69C1-0148-8E16-1B9D6286B1C5}" type="pres">
      <dgm:prSet presAssocID="{6C16B994-73CC-5B44-99F4-C917F8B886F0}" presName="sibTrans" presStyleCnt="0"/>
      <dgm:spPr/>
    </dgm:pt>
    <dgm:pt modelId="{D766FD0E-2DAD-B74F-AD25-0ACB48058624}" type="pres">
      <dgm:prSet presAssocID="{7F38976B-98A3-1144-B46C-81720F34BBA1}" presName="node" presStyleLbl="node1" presStyleIdx="4" presStyleCnt="5">
        <dgm:presLayoutVars>
          <dgm:bulletEnabled val="1"/>
        </dgm:presLayoutVars>
      </dgm:prSet>
      <dgm:spPr/>
      <dgm:t>
        <a:bodyPr/>
        <a:lstStyle/>
        <a:p>
          <a:endParaRPr lang="nb-NO"/>
        </a:p>
      </dgm:t>
    </dgm:pt>
  </dgm:ptLst>
  <dgm:cxnLst>
    <dgm:cxn modelId="{88A1E5F5-5050-4E44-8EC1-06D9C3D8B73C}" type="presOf" srcId="{A6A877A8-BF23-FE4F-997B-09191D6426CB}" destId="{A3AEF34F-A4E3-C345-A4CE-39D6356CF143}" srcOrd="0" destOrd="0" presId="urn:microsoft.com/office/officeart/2005/8/layout/default"/>
    <dgm:cxn modelId="{3A362814-19EB-164A-838E-63B1C5AA9709}" srcId="{A6A877A8-BF23-FE4F-997B-09191D6426CB}" destId="{7F38976B-98A3-1144-B46C-81720F34BBA1}" srcOrd="4" destOrd="0" parTransId="{2B8BA7B4-B97F-8A4A-95F7-3C0B49C00EBF}" sibTransId="{463354BF-2FC9-8C47-BDF6-9543621F7C80}"/>
    <dgm:cxn modelId="{67CED083-188D-D649-AEBB-D6347D665D00}" type="presOf" srcId="{82AE4500-EC59-EE49-B1A2-BE850DEA9136}" destId="{C7A1862B-7534-DC46-BF7B-E7F42997CD90}" srcOrd="0" destOrd="0" presId="urn:microsoft.com/office/officeart/2005/8/layout/default"/>
    <dgm:cxn modelId="{C736D42D-AE27-4247-933A-F4F6BDB5E4EB}" type="presOf" srcId="{879470AE-916C-064E-95B4-555A023D644C}" destId="{F62DDE8C-E0AC-374A-8B1F-FE13F1E90EAA}" srcOrd="0" destOrd="0" presId="urn:microsoft.com/office/officeart/2005/8/layout/default"/>
    <dgm:cxn modelId="{7714FBD5-EEE0-E649-80AB-F28DA9AB3A75}" type="presOf" srcId="{7F38976B-98A3-1144-B46C-81720F34BBA1}" destId="{D766FD0E-2DAD-B74F-AD25-0ACB48058624}" srcOrd="0" destOrd="0" presId="urn:microsoft.com/office/officeart/2005/8/layout/default"/>
    <dgm:cxn modelId="{6729A501-936C-8644-94CA-4B605E3CB810}" type="presOf" srcId="{96C61F98-E540-8440-B4C2-CF3976E6F97B}" destId="{EE8FDEAA-3AC4-474A-8D9E-FC07A2E1E554}" srcOrd="0" destOrd="0" presId="urn:microsoft.com/office/officeart/2005/8/layout/default"/>
    <dgm:cxn modelId="{3739F546-EB2B-8649-9C56-F7780E787824}" type="presOf" srcId="{B92DCEF6-64C7-5941-8A48-A9A13DEA3017}" destId="{56619B45-1A4D-0F4F-9A74-5B95D94313CC}" srcOrd="0" destOrd="0" presId="urn:microsoft.com/office/officeart/2005/8/layout/default"/>
    <dgm:cxn modelId="{1E331B33-C211-BE43-847D-29DEAC74D3B9}" srcId="{A6A877A8-BF23-FE4F-997B-09191D6426CB}" destId="{879470AE-916C-064E-95B4-555A023D644C}" srcOrd="2" destOrd="0" parTransId="{A515F2DA-C828-4247-AC2D-1A0D36854440}" sibTransId="{1A38029C-1052-A047-9F69-CE4C975C7B01}"/>
    <dgm:cxn modelId="{09CF1035-BBB5-554F-AE68-31E118ED3904}" srcId="{A6A877A8-BF23-FE4F-997B-09191D6426CB}" destId="{96C61F98-E540-8440-B4C2-CF3976E6F97B}" srcOrd="1" destOrd="0" parTransId="{EF1E5EC9-69B1-C042-9A92-4F6F9B2C6556}" sibTransId="{BEE45239-0D10-864C-852B-490C4C02F022}"/>
    <dgm:cxn modelId="{0A0DCB0F-5911-2C44-A569-24C7F8829F73}" srcId="{A6A877A8-BF23-FE4F-997B-09191D6426CB}" destId="{82AE4500-EC59-EE49-B1A2-BE850DEA9136}" srcOrd="0" destOrd="0" parTransId="{BF1166D1-37E5-AF4E-A2CE-3D0744B30ED2}" sibTransId="{5C3F4825-16E3-BD4E-8980-17C154F58346}"/>
    <dgm:cxn modelId="{E3A0895C-F192-E047-B572-799661197484}" srcId="{A6A877A8-BF23-FE4F-997B-09191D6426CB}" destId="{B92DCEF6-64C7-5941-8A48-A9A13DEA3017}" srcOrd="3" destOrd="0" parTransId="{747A541E-0DD6-2B41-A3E7-A4549EEF46DB}" sibTransId="{6C16B994-73CC-5B44-99F4-C917F8B886F0}"/>
    <dgm:cxn modelId="{FE1BA848-9EB2-F049-A46B-10D85745BE28}" type="presParOf" srcId="{A3AEF34F-A4E3-C345-A4CE-39D6356CF143}" destId="{C7A1862B-7534-DC46-BF7B-E7F42997CD90}" srcOrd="0" destOrd="0" presId="urn:microsoft.com/office/officeart/2005/8/layout/default"/>
    <dgm:cxn modelId="{742DB67C-7552-484F-8300-5A30B445739A}" type="presParOf" srcId="{A3AEF34F-A4E3-C345-A4CE-39D6356CF143}" destId="{9914AB4C-080A-C24A-A2C4-50C5133D899E}" srcOrd="1" destOrd="0" presId="urn:microsoft.com/office/officeart/2005/8/layout/default"/>
    <dgm:cxn modelId="{D8C3EDC7-9B9B-0A40-B22F-88DD19E6BFF7}" type="presParOf" srcId="{A3AEF34F-A4E3-C345-A4CE-39D6356CF143}" destId="{EE8FDEAA-3AC4-474A-8D9E-FC07A2E1E554}" srcOrd="2" destOrd="0" presId="urn:microsoft.com/office/officeart/2005/8/layout/default"/>
    <dgm:cxn modelId="{91C32119-0CB3-1649-8F2B-11413D9B8751}" type="presParOf" srcId="{A3AEF34F-A4E3-C345-A4CE-39D6356CF143}" destId="{707F206A-07C0-2441-9B3B-AE2DDC4B083F}" srcOrd="3" destOrd="0" presId="urn:microsoft.com/office/officeart/2005/8/layout/default"/>
    <dgm:cxn modelId="{F08683BB-ADBD-0D43-B03F-C5103DA30566}" type="presParOf" srcId="{A3AEF34F-A4E3-C345-A4CE-39D6356CF143}" destId="{F62DDE8C-E0AC-374A-8B1F-FE13F1E90EAA}" srcOrd="4" destOrd="0" presId="urn:microsoft.com/office/officeart/2005/8/layout/default"/>
    <dgm:cxn modelId="{6753DA8A-CB4C-E842-9F0F-7C6180F53A21}" type="presParOf" srcId="{A3AEF34F-A4E3-C345-A4CE-39D6356CF143}" destId="{773347BF-2B29-C349-8D80-B7FDAB986BD9}" srcOrd="5" destOrd="0" presId="urn:microsoft.com/office/officeart/2005/8/layout/default"/>
    <dgm:cxn modelId="{2FFD365B-AF90-C54E-80BB-82D63D4E9F80}" type="presParOf" srcId="{A3AEF34F-A4E3-C345-A4CE-39D6356CF143}" destId="{56619B45-1A4D-0F4F-9A74-5B95D94313CC}" srcOrd="6" destOrd="0" presId="urn:microsoft.com/office/officeart/2005/8/layout/default"/>
    <dgm:cxn modelId="{6B764CC0-E663-6749-B691-E648CA0C2708}" type="presParOf" srcId="{A3AEF34F-A4E3-C345-A4CE-39D6356CF143}" destId="{F40C1C8A-69C1-0148-8E16-1B9D6286B1C5}" srcOrd="7" destOrd="0" presId="urn:microsoft.com/office/officeart/2005/8/layout/default"/>
    <dgm:cxn modelId="{65BE1A7F-F743-A247-9177-45524EAB9222}" type="presParOf" srcId="{A3AEF34F-A4E3-C345-A4CE-39D6356CF143}" destId="{D766FD0E-2DAD-B74F-AD25-0ACB48058624}" srcOrd="8"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927655-6F5D-5948-A010-F9530345D241}" type="doc">
      <dgm:prSet loTypeId="urn:microsoft.com/office/officeart/2005/8/layout/pyramid2" loCatId="pyramid" qsTypeId="urn:microsoft.com/office/officeart/2005/8/quickstyle/3D5" qsCatId="3D" csTypeId="urn:microsoft.com/office/officeart/2005/8/colors/accent1_2" csCatId="accent1" phldr="1"/>
      <dgm:spPr/>
    </dgm:pt>
    <dgm:pt modelId="{C3302356-F44C-5548-A6E3-2BE2509850DE}">
      <dgm:prSet phldrT="[Tekst]"/>
      <dgm:spPr/>
      <dgm:t>
        <a:bodyPr/>
        <a:lstStyle/>
        <a:p>
          <a:r>
            <a:rPr lang="nb-NO" dirty="0" smtClean="0"/>
            <a:t>Fransk</a:t>
          </a:r>
          <a:endParaRPr lang="nb-NO" dirty="0"/>
        </a:p>
      </dgm:t>
    </dgm:pt>
    <dgm:pt modelId="{5FB0EB63-E325-8E41-A68E-5A8CD3F5FD0C}" type="parTrans" cxnId="{8EADD31C-D05F-BA48-9AF5-B92E5BEF4354}">
      <dgm:prSet/>
      <dgm:spPr/>
      <dgm:t>
        <a:bodyPr/>
        <a:lstStyle/>
        <a:p>
          <a:endParaRPr lang="nb-NO"/>
        </a:p>
      </dgm:t>
    </dgm:pt>
    <dgm:pt modelId="{74A09452-398F-8A4A-8D5D-D76093098252}" type="sibTrans" cxnId="{8EADD31C-D05F-BA48-9AF5-B92E5BEF4354}">
      <dgm:prSet/>
      <dgm:spPr/>
      <dgm:t>
        <a:bodyPr/>
        <a:lstStyle/>
        <a:p>
          <a:endParaRPr lang="nb-NO"/>
        </a:p>
      </dgm:t>
    </dgm:pt>
    <dgm:pt modelId="{04768C30-484E-044D-A99F-7352186581D5}">
      <dgm:prSet phldrT="[Tekst]"/>
      <dgm:spPr/>
      <dgm:t>
        <a:bodyPr/>
        <a:lstStyle/>
        <a:p>
          <a:r>
            <a:rPr lang="nb-NO" dirty="0" smtClean="0"/>
            <a:t>Spansk</a:t>
          </a:r>
          <a:endParaRPr lang="nb-NO" dirty="0"/>
        </a:p>
      </dgm:t>
    </dgm:pt>
    <dgm:pt modelId="{DC22AA80-AC3D-F244-A955-16EDF0B12F24}" type="parTrans" cxnId="{93A46B61-D7B2-1545-90F8-3581700D9C5B}">
      <dgm:prSet/>
      <dgm:spPr/>
      <dgm:t>
        <a:bodyPr/>
        <a:lstStyle/>
        <a:p>
          <a:endParaRPr lang="nb-NO"/>
        </a:p>
      </dgm:t>
    </dgm:pt>
    <dgm:pt modelId="{4D2F014C-7A9A-7D43-A19C-1FB81EE771B8}" type="sibTrans" cxnId="{93A46B61-D7B2-1545-90F8-3581700D9C5B}">
      <dgm:prSet/>
      <dgm:spPr/>
      <dgm:t>
        <a:bodyPr/>
        <a:lstStyle/>
        <a:p>
          <a:endParaRPr lang="nb-NO"/>
        </a:p>
      </dgm:t>
    </dgm:pt>
    <dgm:pt modelId="{AC4BC6AB-1FC3-2942-9524-89C3CDFF2B3D}">
      <dgm:prSet phldrT="[Tekst]"/>
      <dgm:spPr/>
      <dgm:t>
        <a:bodyPr/>
        <a:lstStyle/>
        <a:p>
          <a:r>
            <a:rPr lang="nb-NO" dirty="0" smtClean="0"/>
            <a:t>Tysk</a:t>
          </a:r>
          <a:endParaRPr lang="nb-NO" dirty="0"/>
        </a:p>
      </dgm:t>
    </dgm:pt>
    <dgm:pt modelId="{4FB4B60D-4A4A-774B-8962-04DBC2D27999}" type="parTrans" cxnId="{A6E2F9AA-F1FD-804A-B34B-6928241C6280}">
      <dgm:prSet/>
      <dgm:spPr/>
      <dgm:t>
        <a:bodyPr/>
        <a:lstStyle/>
        <a:p>
          <a:endParaRPr lang="nb-NO"/>
        </a:p>
      </dgm:t>
    </dgm:pt>
    <dgm:pt modelId="{47052B11-AD98-B44F-93F6-FA941957DFE2}" type="sibTrans" cxnId="{A6E2F9AA-F1FD-804A-B34B-6928241C6280}">
      <dgm:prSet/>
      <dgm:spPr/>
      <dgm:t>
        <a:bodyPr/>
        <a:lstStyle/>
        <a:p>
          <a:endParaRPr lang="nb-NO"/>
        </a:p>
      </dgm:t>
    </dgm:pt>
    <dgm:pt modelId="{8111BA0D-5AB0-9849-8161-E291EE0ADCFE}">
      <dgm:prSet phldrT="[Tekst]"/>
      <dgm:spPr/>
      <dgm:t>
        <a:bodyPr/>
        <a:lstStyle/>
        <a:p>
          <a:r>
            <a:rPr lang="nb-NO" dirty="0" smtClean="0"/>
            <a:t>Russisk</a:t>
          </a:r>
          <a:endParaRPr lang="nb-NO" dirty="0"/>
        </a:p>
      </dgm:t>
    </dgm:pt>
    <dgm:pt modelId="{27400887-D1B8-2040-A78F-2BBE7FB32A89}" type="parTrans" cxnId="{B9C272A9-C976-3E41-BDBF-4F52536E1D2C}">
      <dgm:prSet/>
      <dgm:spPr/>
      <dgm:t>
        <a:bodyPr/>
        <a:lstStyle/>
        <a:p>
          <a:endParaRPr lang="nb-NO"/>
        </a:p>
      </dgm:t>
    </dgm:pt>
    <dgm:pt modelId="{BE4C69CB-1F07-E14F-9306-4A19638B9899}" type="sibTrans" cxnId="{B9C272A9-C976-3E41-BDBF-4F52536E1D2C}">
      <dgm:prSet/>
      <dgm:spPr/>
      <dgm:t>
        <a:bodyPr/>
        <a:lstStyle/>
        <a:p>
          <a:endParaRPr lang="nb-NO"/>
        </a:p>
      </dgm:t>
    </dgm:pt>
    <dgm:pt modelId="{7FE987F7-4282-EF41-B64F-BD6C0791DA17}" type="pres">
      <dgm:prSet presAssocID="{06927655-6F5D-5948-A010-F9530345D241}" presName="compositeShape" presStyleCnt="0">
        <dgm:presLayoutVars>
          <dgm:dir/>
          <dgm:resizeHandles/>
        </dgm:presLayoutVars>
      </dgm:prSet>
      <dgm:spPr/>
    </dgm:pt>
    <dgm:pt modelId="{5075B0FD-CC0C-004B-A309-8205397BB217}" type="pres">
      <dgm:prSet presAssocID="{06927655-6F5D-5948-A010-F9530345D241}" presName="pyramid" presStyleLbl="node1" presStyleIdx="0" presStyleCnt="1"/>
      <dgm:spPr/>
    </dgm:pt>
    <dgm:pt modelId="{D64B11F6-C975-FD46-A418-7C03DA6EA157}" type="pres">
      <dgm:prSet presAssocID="{06927655-6F5D-5948-A010-F9530345D241}" presName="theList" presStyleCnt="0"/>
      <dgm:spPr/>
    </dgm:pt>
    <dgm:pt modelId="{ECEA5C90-7742-8841-BE5B-3F404CFAFFEF}" type="pres">
      <dgm:prSet presAssocID="{C3302356-F44C-5548-A6E3-2BE2509850DE}" presName="aNode" presStyleLbl="fgAcc1" presStyleIdx="0" presStyleCnt="4">
        <dgm:presLayoutVars>
          <dgm:bulletEnabled val="1"/>
        </dgm:presLayoutVars>
      </dgm:prSet>
      <dgm:spPr/>
      <dgm:t>
        <a:bodyPr/>
        <a:lstStyle/>
        <a:p>
          <a:endParaRPr lang="nb-NO"/>
        </a:p>
      </dgm:t>
    </dgm:pt>
    <dgm:pt modelId="{F5FE8B74-F00B-0C43-8C6B-B4D8D4357047}" type="pres">
      <dgm:prSet presAssocID="{C3302356-F44C-5548-A6E3-2BE2509850DE}" presName="aSpace" presStyleCnt="0"/>
      <dgm:spPr/>
    </dgm:pt>
    <dgm:pt modelId="{E9829B9E-4E8B-5148-B2A8-8E91F7974490}" type="pres">
      <dgm:prSet presAssocID="{04768C30-484E-044D-A99F-7352186581D5}" presName="aNode" presStyleLbl="fgAcc1" presStyleIdx="1" presStyleCnt="4">
        <dgm:presLayoutVars>
          <dgm:bulletEnabled val="1"/>
        </dgm:presLayoutVars>
      </dgm:prSet>
      <dgm:spPr/>
      <dgm:t>
        <a:bodyPr/>
        <a:lstStyle/>
        <a:p>
          <a:endParaRPr lang="nb-NO"/>
        </a:p>
      </dgm:t>
    </dgm:pt>
    <dgm:pt modelId="{502C41AE-6CA8-2D46-92E1-3334014C8A9B}" type="pres">
      <dgm:prSet presAssocID="{04768C30-484E-044D-A99F-7352186581D5}" presName="aSpace" presStyleCnt="0"/>
      <dgm:spPr/>
    </dgm:pt>
    <dgm:pt modelId="{4B828EAF-92CF-F845-AB0E-E2EBCDD3F36B}" type="pres">
      <dgm:prSet presAssocID="{AC4BC6AB-1FC3-2942-9524-89C3CDFF2B3D}" presName="aNode" presStyleLbl="fgAcc1" presStyleIdx="2" presStyleCnt="4">
        <dgm:presLayoutVars>
          <dgm:bulletEnabled val="1"/>
        </dgm:presLayoutVars>
      </dgm:prSet>
      <dgm:spPr/>
      <dgm:t>
        <a:bodyPr/>
        <a:lstStyle/>
        <a:p>
          <a:endParaRPr lang="nb-NO"/>
        </a:p>
      </dgm:t>
    </dgm:pt>
    <dgm:pt modelId="{AF98D36D-7016-7747-8977-E64A005414A8}" type="pres">
      <dgm:prSet presAssocID="{AC4BC6AB-1FC3-2942-9524-89C3CDFF2B3D}" presName="aSpace" presStyleCnt="0"/>
      <dgm:spPr/>
    </dgm:pt>
    <dgm:pt modelId="{D0B226C7-0D67-924D-B9CA-9B23923D46B4}" type="pres">
      <dgm:prSet presAssocID="{8111BA0D-5AB0-9849-8161-E291EE0ADCFE}" presName="aNode" presStyleLbl="fgAcc1" presStyleIdx="3" presStyleCnt="4">
        <dgm:presLayoutVars>
          <dgm:bulletEnabled val="1"/>
        </dgm:presLayoutVars>
      </dgm:prSet>
      <dgm:spPr/>
      <dgm:t>
        <a:bodyPr/>
        <a:lstStyle/>
        <a:p>
          <a:endParaRPr lang="nb-NO"/>
        </a:p>
      </dgm:t>
    </dgm:pt>
    <dgm:pt modelId="{C17B430B-ECCF-B74B-9643-B059B620EA46}" type="pres">
      <dgm:prSet presAssocID="{8111BA0D-5AB0-9849-8161-E291EE0ADCFE}" presName="aSpace" presStyleCnt="0"/>
      <dgm:spPr/>
    </dgm:pt>
  </dgm:ptLst>
  <dgm:cxnLst>
    <dgm:cxn modelId="{6B95A806-1537-FE44-87CC-CB25BDC4D017}" type="presOf" srcId="{AC4BC6AB-1FC3-2942-9524-89C3CDFF2B3D}" destId="{4B828EAF-92CF-F845-AB0E-E2EBCDD3F36B}" srcOrd="0" destOrd="0" presId="urn:microsoft.com/office/officeart/2005/8/layout/pyramid2"/>
    <dgm:cxn modelId="{8EADD31C-D05F-BA48-9AF5-B92E5BEF4354}" srcId="{06927655-6F5D-5948-A010-F9530345D241}" destId="{C3302356-F44C-5548-A6E3-2BE2509850DE}" srcOrd="0" destOrd="0" parTransId="{5FB0EB63-E325-8E41-A68E-5A8CD3F5FD0C}" sibTransId="{74A09452-398F-8A4A-8D5D-D76093098252}"/>
    <dgm:cxn modelId="{7B1F4273-7654-0941-83CD-6EA192809B36}" type="presOf" srcId="{8111BA0D-5AB0-9849-8161-E291EE0ADCFE}" destId="{D0B226C7-0D67-924D-B9CA-9B23923D46B4}" srcOrd="0" destOrd="0" presId="urn:microsoft.com/office/officeart/2005/8/layout/pyramid2"/>
    <dgm:cxn modelId="{A6E2F9AA-F1FD-804A-B34B-6928241C6280}" srcId="{06927655-6F5D-5948-A010-F9530345D241}" destId="{AC4BC6AB-1FC3-2942-9524-89C3CDFF2B3D}" srcOrd="2" destOrd="0" parTransId="{4FB4B60D-4A4A-774B-8962-04DBC2D27999}" sibTransId="{47052B11-AD98-B44F-93F6-FA941957DFE2}"/>
    <dgm:cxn modelId="{B9C272A9-C976-3E41-BDBF-4F52536E1D2C}" srcId="{06927655-6F5D-5948-A010-F9530345D241}" destId="{8111BA0D-5AB0-9849-8161-E291EE0ADCFE}" srcOrd="3" destOrd="0" parTransId="{27400887-D1B8-2040-A78F-2BBE7FB32A89}" sibTransId="{BE4C69CB-1F07-E14F-9306-4A19638B9899}"/>
    <dgm:cxn modelId="{53230AB9-ED11-D647-89B6-9969AB0604FC}" type="presOf" srcId="{06927655-6F5D-5948-A010-F9530345D241}" destId="{7FE987F7-4282-EF41-B64F-BD6C0791DA17}" srcOrd="0" destOrd="0" presId="urn:microsoft.com/office/officeart/2005/8/layout/pyramid2"/>
    <dgm:cxn modelId="{0E42F604-FA01-534F-BD7A-BEC7231BE3D7}" type="presOf" srcId="{C3302356-F44C-5548-A6E3-2BE2509850DE}" destId="{ECEA5C90-7742-8841-BE5B-3F404CFAFFEF}" srcOrd="0" destOrd="0" presId="urn:microsoft.com/office/officeart/2005/8/layout/pyramid2"/>
    <dgm:cxn modelId="{726EE0F9-EBC6-F548-8043-B91B32D8E333}" type="presOf" srcId="{04768C30-484E-044D-A99F-7352186581D5}" destId="{E9829B9E-4E8B-5148-B2A8-8E91F7974490}" srcOrd="0" destOrd="0" presId="urn:microsoft.com/office/officeart/2005/8/layout/pyramid2"/>
    <dgm:cxn modelId="{93A46B61-D7B2-1545-90F8-3581700D9C5B}" srcId="{06927655-6F5D-5948-A010-F9530345D241}" destId="{04768C30-484E-044D-A99F-7352186581D5}" srcOrd="1" destOrd="0" parTransId="{DC22AA80-AC3D-F244-A955-16EDF0B12F24}" sibTransId="{4D2F014C-7A9A-7D43-A19C-1FB81EE771B8}"/>
    <dgm:cxn modelId="{ABBC403B-4A1E-8143-A898-0DD684566279}" type="presParOf" srcId="{7FE987F7-4282-EF41-B64F-BD6C0791DA17}" destId="{5075B0FD-CC0C-004B-A309-8205397BB217}" srcOrd="0" destOrd="0" presId="urn:microsoft.com/office/officeart/2005/8/layout/pyramid2"/>
    <dgm:cxn modelId="{4D40D6FA-A2C9-944E-9493-3FF81DDE4EA9}" type="presParOf" srcId="{7FE987F7-4282-EF41-B64F-BD6C0791DA17}" destId="{D64B11F6-C975-FD46-A418-7C03DA6EA157}" srcOrd="1" destOrd="0" presId="urn:microsoft.com/office/officeart/2005/8/layout/pyramid2"/>
    <dgm:cxn modelId="{911FA8A4-3B50-9048-BD14-4AC740F1896D}" type="presParOf" srcId="{D64B11F6-C975-FD46-A418-7C03DA6EA157}" destId="{ECEA5C90-7742-8841-BE5B-3F404CFAFFEF}" srcOrd="0" destOrd="0" presId="urn:microsoft.com/office/officeart/2005/8/layout/pyramid2"/>
    <dgm:cxn modelId="{618DDA98-E578-C64E-84EF-1EA41EEFA45B}" type="presParOf" srcId="{D64B11F6-C975-FD46-A418-7C03DA6EA157}" destId="{F5FE8B74-F00B-0C43-8C6B-B4D8D4357047}" srcOrd="1" destOrd="0" presId="urn:microsoft.com/office/officeart/2005/8/layout/pyramid2"/>
    <dgm:cxn modelId="{1D095CE3-C2D3-C241-B83A-43DBB36FF14C}" type="presParOf" srcId="{D64B11F6-C975-FD46-A418-7C03DA6EA157}" destId="{E9829B9E-4E8B-5148-B2A8-8E91F7974490}" srcOrd="2" destOrd="0" presId="urn:microsoft.com/office/officeart/2005/8/layout/pyramid2"/>
    <dgm:cxn modelId="{95428833-4105-2946-AB6D-9384A2497382}" type="presParOf" srcId="{D64B11F6-C975-FD46-A418-7C03DA6EA157}" destId="{502C41AE-6CA8-2D46-92E1-3334014C8A9B}" srcOrd="3" destOrd="0" presId="urn:microsoft.com/office/officeart/2005/8/layout/pyramid2"/>
    <dgm:cxn modelId="{A486D1EC-16F8-CC43-B894-742E091D19DF}" type="presParOf" srcId="{D64B11F6-C975-FD46-A418-7C03DA6EA157}" destId="{4B828EAF-92CF-F845-AB0E-E2EBCDD3F36B}" srcOrd="4" destOrd="0" presId="urn:microsoft.com/office/officeart/2005/8/layout/pyramid2"/>
    <dgm:cxn modelId="{8FE2CE97-0919-374F-B59C-31BB0F529099}" type="presParOf" srcId="{D64B11F6-C975-FD46-A418-7C03DA6EA157}" destId="{AF98D36D-7016-7747-8977-E64A005414A8}" srcOrd="5" destOrd="0" presId="urn:microsoft.com/office/officeart/2005/8/layout/pyramid2"/>
    <dgm:cxn modelId="{AFA71306-2AB9-BA42-A309-8C2818444A06}" type="presParOf" srcId="{D64B11F6-C975-FD46-A418-7C03DA6EA157}" destId="{D0B226C7-0D67-924D-B9CA-9B23923D46B4}" srcOrd="6" destOrd="0" presId="urn:microsoft.com/office/officeart/2005/8/layout/pyramid2"/>
    <dgm:cxn modelId="{CE753A66-F289-5B40-A394-0763320732A2}" type="presParOf" srcId="{D64B11F6-C975-FD46-A418-7C03DA6EA157}" destId="{C17B430B-ECCF-B74B-9643-B059B620EA46}" srcOrd="7" destOrd="0" presId="urn:microsoft.com/office/officeart/2005/8/layout/pyramid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7A1862B-7534-DC46-BF7B-E7F42997CD90}">
      <dsp:nvSpPr>
        <dsp:cNvPr id="0" name=""/>
        <dsp:cNvSpPr/>
      </dsp:nvSpPr>
      <dsp:spPr>
        <a:xfrm>
          <a:off x="678566" y="2182"/>
          <a:ext cx="1966317" cy="1179790"/>
        </a:xfrm>
        <a:prstGeom prst="rect">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nb-NO" sz="1900" kern="1200" dirty="0" smtClean="0"/>
            <a:t>Programfag</a:t>
          </a:r>
        </a:p>
        <a:p>
          <a:pPr lvl="0" algn="ctr" defTabSz="844550">
            <a:lnSpc>
              <a:spcPct val="90000"/>
            </a:lnSpc>
            <a:spcBef>
              <a:spcPct val="0"/>
            </a:spcBef>
            <a:spcAft>
              <a:spcPct val="35000"/>
            </a:spcAft>
          </a:pPr>
          <a:r>
            <a:rPr lang="nb-NO" sz="1900" kern="1200" dirty="0" smtClean="0"/>
            <a:t>5 t/u</a:t>
          </a:r>
          <a:endParaRPr lang="nb-NO" sz="1900" kern="1200" dirty="0"/>
        </a:p>
      </dsp:txBody>
      <dsp:txXfrm>
        <a:off x="678566" y="2182"/>
        <a:ext cx="1966317" cy="1179790"/>
      </dsp:txXfrm>
    </dsp:sp>
    <dsp:sp modelId="{EE8FDEAA-3AC4-474A-8D9E-FC07A2E1E554}">
      <dsp:nvSpPr>
        <dsp:cNvPr id="0" name=""/>
        <dsp:cNvSpPr/>
      </dsp:nvSpPr>
      <dsp:spPr>
        <a:xfrm>
          <a:off x="2841515" y="2182"/>
          <a:ext cx="1966317" cy="1179790"/>
        </a:xfrm>
        <a:prstGeom prst="rect">
          <a:avLst/>
        </a:prstGeom>
        <a:solidFill>
          <a:schemeClr val="bg1"/>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endParaRPr lang="nb-NO" sz="1900" kern="1200" dirty="0"/>
        </a:p>
      </dsp:txBody>
      <dsp:txXfrm>
        <a:off x="2841515" y="2182"/>
        <a:ext cx="1966317" cy="1179790"/>
      </dsp:txXfrm>
    </dsp:sp>
    <dsp:sp modelId="{F62DDE8C-E0AC-374A-8B1F-FE13F1E90EAA}">
      <dsp:nvSpPr>
        <dsp:cNvPr id="0" name=""/>
        <dsp:cNvSpPr/>
      </dsp:nvSpPr>
      <dsp:spPr>
        <a:xfrm>
          <a:off x="678566" y="1378604"/>
          <a:ext cx="1966317" cy="1179790"/>
        </a:xfrm>
        <a:prstGeom prst="rect">
          <a:avLst/>
        </a:prstGeom>
        <a:solidFill>
          <a:schemeClr val="accent3">
            <a:hueOff val="0"/>
            <a:satOff val="0"/>
            <a:lumOff val="-4314"/>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nb-NO" sz="1900" kern="1200" dirty="0" smtClean="0"/>
            <a:t>Nivå 2</a:t>
          </a:r>
        </a:p>
        <a:p>
          <a:pPr lvl="0" algn="ctr" defTabSz="844550">
            <a:lnSpc>
              <a:spcPct val="90000"/>
            </a:lnSpc>
            <a:spcBef>
              <a:spcPct val="0"/>
            </a:spcBef>
            <a:spcAft>
              <a:spcPct val="35000"/>
            </a:spcAft>
          </a:pPr>
          <a:r>
            <a:rPr lang="nb-NO" sz="1900" kern="1200" dirty="0" smtClean="0"/>
            <a:t>4 t/u</a:t>
          </a:r>
        </a:p>
        <a:p>
          <a:pPr lvl="0" algn="ctr" defTabSz="844550">
            <a:lnSpc>
              <a:spcPct val="90000"/>
            </a:lnSpc>
            <a:spcBef>
              <a:spcPct val="0"/>
            </a:spcBef>
            <a:spcAft>
              <a:spcPct val="35000"/>
            </a:spcAft>
          </a:pPr>
          <a:r>
            <a:rPr lang="nb-NO" sz="1900" kern="1200" dirty="0" smtClean="0"/>
            <a:t>4 t/u</a:t>
          </a:r>
          <a:endParaRPr lang="nb-NO" sz="1900" kern="1200" dirty="0"/>
        </a:p>
      </dsp:txBody>
      <dsp:txXfrm>
        <a:off x="678566" y="1378604"/>
        <a:ext cx="1966317" cy="1179790"/>
      </dsp:txXfrm>
    </dsp:sp>
    <dsp:sp modelId="{56619B45-1A4D-0F4F-9A74-5B95D94313CC}">
      <dsp:nvSpPr>
        <dsp:cNvPr id="0" name=""/>
        <dsp:cNvSpPr/>
      </dsp:nvSpPr>
      <dsp:spPr>
        <a:xfrm>
          <a:off x="2841515" y="1378604"/>
          <a:ext cx="1966317" cy="1179790"/>
        </a:xfrm>
        <a:prstGeom prst="rect">
          <a:avLst/>
        </a:prstGeom>
        <a:solidFill>
          <a:schemeClr val="accent3">
            <a:hueOff val="0"/>
            <a:satOff val="0"/>
            <a:lumOff val="-6471"/>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nb-NO" sz="1900" kern="1200" dirty="0" smtClean="0"/>
            <a:t>Nivå 1</a:t>
          </a:r>
        </a:p>
        <a:p>
          <a:pPr lvl="0" algn="ctr" defTabSz="844550">
            <a:lnSpc>
              <a:spcPct val="90000"/>
            </a:lnSpc>
            <a:spcBef>
              <a:spcPct val="0"/>
            </a:spcBef>
            <a:spcAft>
              <a:spcPct val="35000"/>
            </a:spcAft>
          </a:pPr>
          <a:r>
            <a:rPr lang="nb-NO" sz="1900" kern="1200" dirty="0" smtClean="0"/>
            <a:t>4 t/u</a:t>
          </a:r>
        </a:p>
        <a:p>
          <a:pPr lvl="0" algn="ctr" defTabSz="844550">
            <a:lnSpc>
              <a:spcPct val="90000"/>
            </a:lnSpc>
            <a:spcBef>
              <a:spcPct val="0"/>
            </a:spcBef>
            <a:spcAft>
              <a:spcPct val="35000"/>
            </a:spcAft>
          </a:pPr>
          <a:r>
            <a:rPr lang="nb-NO" sz="1900" kern="1200" dirty="0" smtClean="0"/>
            <a:t>4 t/u</a:t>
          </a:r>
          <a:endParaRPr lang="nb-NO" sz="1900" kern="1200" dirty="0"/>
        </a:p>
      </dsp:txBody>
      <dsp:txXfrm>
        <a:off x="2841515" y="1378604"/>
        <a:ext cx="1966317" cy="1179790"/>
      </dsp:txXfrm>
    </dsp:sp>
    <dsp:sp modelId="{D766FD0E-2DAD-B74F-AD25-0ACB48058624}">
      <dsp:nvSpPr>
        <dsp:cNvPr id="0" name=""/>
        <dsp:cNvSpPr/>
      </dsp:nvSpPr>
      <dsp:spPr>
        <a:xfrm>
          <a:off x="1760041" y="2755026"/>
          <a:ext cx="1966317" cy="1179790"/>
        </a:xfrm>
        <a:prstGeom prst="rect">
          <a:avLst/>
        </a:prstGeom>
        <a:solidFill>
          <a:schemeClr val="accent3">
            <a:hueOff val="0"/>
            <a:satOff val="0"/>
            <a:lumOff val="-8628"/>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nb-NO" sz="1900" kern="1200" dirty="0" smtClean="0"/>
            <a:t>Nivå 1</a:t>
          </a:r>
        </a:p>
        <a:p>
          <a:pPr lvl="0" algn="ctr" defTabSz="844550">
            <a:lnSpc>
              <a:spcPct val="90000"/>
            </a:lnSpc>
            <a:spcBef>
              <a:spcPct val="0"/>
            </a:spcBef>
            <a:spcAft>
              <a:spcPct val="35000"/>
            </a:spcAft>
          </a:pPr>
          <a:r>
            <a:rPr lang="nb-NO" sz="1900" kern="1200" dirty="0" smtClean="0"/>
            <a:t>3 + 2+3  t/u</a:t>
          </a:r>
        </a:p>
      </dsp:txBody>
      <dsp:txXfrm>
        <a:off x="1760041" y="2755026"/>
        <a:ext cx="1966317" cy="117979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75B0FD-CC0C-004B-A309-8205397BB217}">
      <dsp:nvSpPr>
        <dsp:cNvPr id="0" name=""/>
        <dsp:cNvSpPr/>
      </dsp:nvSpPr>
      <dsp:spPr>
        <a:xfrm>
          <a:off x="618489" y="0"/>
          <a:ext cx="1574800" cy="1574800"/>
        </a:xfrm>
        <a:prstGeom prst="triangl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ECEA5C90-7742-8841-BE5B-3F404CFAFFEF}">
      <dsp:nvSpPr>
        <dsp:cNvPr id="0" name=""/>
        <dsp:cNvSpPr/>
      </dsp:nvSpPr>
      <dsp:spPr>
        <a:xfrm>
          <a:off x="1405889" y="157633"/>
          <a:ext cx="1023620" cy="279896"/>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b-NO" sz="1100" kern="1200" dirty="0" smtClean="0"/>
            <a:t>Fransk</a:t>
          </a:r>
          <a:endParaRPr lang="nb-NO" sz="1100" kern="1200" dirty="0"/>
        </a:p>
      </dsp:txBody>
      <dsp:txXfrm>
        <a:off x="1405889" y="157633"/>
        <a:ext cx="1023620" cy="279896"/>
      </dsp:txXfrm>
    </dsp:sp>
    <dsp:sp modelId="{E9829B9E-4E8B-5148-B2A8-8E91F7974490}">
      <dsp:nvSpPr>
        <dsp:cNvPr id="0" name=""/>
        <dsp:cNvSpPr/>
      </dsp:nvSpPr>
      <dsp:spPr>
        <a:xfrm>
          <a:off x="1405889" y="472516"/>
          <a:ext cx="1023620" cy="279896"/>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b-NO" sz="1100" kern="1200" dirty="0" smtClean="0"/>
            <a:t>Spansk</a:t>
          </a:r>
          <a:endParaRPr lang="nb-NO" sz="1100" kern="1200" dirty="0"/>
        </a:p>
      </dsp:txBody>
      <dsp:txXfrm>
        <a:off x="1405889" y="472516"/>
        <a:ext cx="1023620" cy="279896"/>
      </dsp:txXfrm>
    </dsp:sp>
    <dsp:sp modelId="{4B828EAF-92CF-F845-AB0E-E2EBCDD3F36B}">
      <dsp:nvSpPr>
        <dsp:cNvPr id="0" name=""/>
        <dsp:cNvSpPr/>
      </dsp:nvSpPr>
      <dsp:spPr>
        <a:xfrm>
          <a:off x="1405889" y="787399"/>
          <a:ext cx="1023620" cy="279896"/>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b-NO" sz="1100" kern="1200" dirty="0" smtClean="0"/>
            <a:t>Tysk</a:t>
          </a:r>
          <a:endParaRPr lang="nb-NO" sz="1100" kern="1200" dirty="0"/>
        </a:p>
      </dsp:txBody>
      <dsp:txXfrm>
        <a:off x="1405889" y="787399"/>
        <a:ext cx="1023620" cy="279896"/>
      </dsp:txXfrm>
    </dsp:sp>
    <dsp:sp modelId="{D0B226C7-0D67-924D-B9CA-9B23923D46B4}">
      <dsp:nvSpPr>
        <dsp:cNvPr id="0" name=""/>
        <dsp:cNvSpPr/>
      </dsp:nvSpPr>
      <dsp:spPr>
        <a:xfrm>
          <a:off x="1405889" y="1102283"/>
          <a:ext cx="1023620" cy="279896"/>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nb-NO" sz="1100" kern="1200" dirty="0" smtClean="0"/>
            <a:t>Russisk</a:t>
          </a:r>
          <a:endParaRPr lang="nb-NO" sz="1100" kern="1200" dirty="0"/>
        </a:p>
      </dsp:txBody>
      <dsp:txXfrm>
        <a:off x="1405889" y="1102283"/>
        <a:ext cx="1023620" cy="27989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B66F36-C941-E344-BF80-F7F35D250200}" type="datetimeFigureOut">
              <a:rPr lang="nn-NO" smtClean="0"/>
              <a:pPr/>
              <a:t>11-09-10</a:t>
            </a:fld>
            <a:endParaRPr lang="nb-NO"/>
          </a:p>
        </p:txBody>
      </p:sp>
      <p:sp>
        <p:nvSpPr>
          <p:cNvPr id="4" name="Plassholder for lysbil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76A48A-ED03-B148-9463-6BFC4CBBF268}" type="slidenum">
              <a:rPr lang="nb-NO" smtClean="0"/>
              <a:pPr/>
              <a:t>‹#›</a:t>
            </a:fld>
            <a:endParaRPr lang="nb-NO"/>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D01F05-34BA-834E-BA88-1E60241C46E2}" type="slidenum">
              <a:rPr lang="en-GB"/>
              <a:pPr/>
              <a:t>1</a:t>
            </a:fld>
            <a:endParaRPr lang="en-GB"/>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nb-NO"/>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6EDCEE-93DA-C947-AF2E-63FAD4C16B01}" type="slidenum">
              <a:rPr lang="en-GB"/>
              <a:pPr/>
              <a:t>14</a:t>
            </a:fld>
            <a:endParaRPr lang="en-GB"/>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nb-NO"/>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5E5E3C-9A82-4B4B-9C5B-989103E90014}" type="slidenum">
              <a:rPr lang="en-GB"/>
              <a:pPr/>
              <a:t>16</a:t>
            </a:fld>
            <a:endParaRPr lang="en-GB"/>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nb-NO"/>
              <a:t>Mursell”Successful taching” alt kan gjøres i grader fra 1-6 her</a:t>
            </a:r>
          </a:p>
          <a:p>
            <a:endParaRPr lang="nb-NO"/>
          </a:p>
          <a:p>
            <a:r>
              <a:rPr lang="nb-NO"/>
              <a:t>Han ønsker å styrke den faglige siden og anvende aktivitetsped arbeidsformer. Dette går igjen i læreplanene K06</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751BD7-AA3C-CF44-9F56-3716223120BB}" type="slidenum">
              <a:rPr lang="en-GB"/>
              <a:pPr/>
              <a:t>17</a:t>
            </a:fld>
            <a:endParaRPr lang="en-GB"/>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nb-NO"/>
              <a:t>Imsen Lærerens verden: Åpne og lukkede mål. Vi har en tradisjon for åpne mål i Skandinavia</a:t>
            </a:r>
          </a:p>
          <a:p>
            <a:r>
              <a:rPr lang="nb-NO"/>
              <a:t>Taksonomi (elementær-avansert) Benjamin Bloom 1956 innen kunnskaper – kunnskap, forståelse, anvendelse, analyse, syntese, evaluering. Det er her klare formeninger om hva som er ”rett” kunnskap.</a:t>
            </a:r>
          </a:p>
          <a:p>
            <a:endParaRPr lang="nb-NO"/>
          </a:p>
          <a:p>
            <a:r>
              <a:rPr lang="nb-NO"/>
              <a:t>Mål-Middel (undervisningsplanleggeong) Ralph W Tyler 1949 -  velge ut mål(interesse, elevens, samfunnets og vitenskapen))- Læringserfaringer: Behavoristisk finne ut hvordan elevene lærer best  ved ytre stimuli og varierer undervisningen – organisering : bevisst progresjon og klare fokuseringspunkter i innholdet, elevene deltar i planleggingen – Evaluering: Er målene nådd?</a:t>
            </a:r>
          </a:p>
          <a:p>
            <a:endParaRPr lang="nb-NO"/>
          </a:p>
          <a:p>
            <a:r>
              <a:rPr lang="nb-NO"/>
              <a:t>Læreplanene er målrelaterte og det </a:t>
            </a:r>
          </a:p>
          <a:p>
            <a:endParaRPr lang="nb-NO"/>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284C78-035C-9E40-8101-364E9BDD095C}" type="slidenum">
              <a:rPr lang="en-GB"/>
              <a:pPr/>
              <a:t>18</a:t>
            </a:fld>
            <a:endParaRPr lang="en-GB"/>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GB"/>
              <a:t>La elevene arbeide på mange måter: innlevering, interativ, pugging, produkt</a:t>
            </a:r>
          </a:p>
          <a:p>
            <a:endParaRPr lang="en-GB"/>
          </a:p>
          <a:p>
            <a:r>
              <a:rPr lang="en-GB"/>
              <a:t>KILDER OG ARBEIDSOPPGAVER: Er det nødvendig å oppgi kilder, skal ikkeelevene trenes i å slå opp i læreboka og Internett slik at de kan klare seg selv videre?</a:t>
            </a:r>
          </a:p>
          <a:p>
            <a:endParaRPr lang="en-GB"/>
          </a:p>
          <a:p>
            <a:r>
              <a:rPr lang="en-GB"/>
              <a:t>Vi bør bort fra en plan som kun sier teksten side 3 og oppgave 1,2,3 side 4. Det har ingen verdi for eleven som hjelp til å få innsikt i egen læring og ansvar for egen læring. Da bløir oppgaven i seg selv målet, ikke kunnskapen.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Se plan i ITL</a:t>
            </a:r>
            <a:endParaRPr lang="nb-NO" dirty="0"/>
          </a:p>
        </p:txBody>
      </p:sp>
      <p:sp>
        <p:nvSpPr>
          <p:cNvPr id="4" name="Plassholder for lysbildenummer 3"/>
          <p:cNvSpPr>
            <a:spLocks noGrp="1"/>
          </p:cNvSpPr>
          <p:nvPr>
            <p:ph type="sldNum" sz="quarter" idx="10"/>
          </p:nvPr>
        </p:nvSpPr>
        <p:spPr/>
        <p:txBody>
          <a:bodyPr/>
          <a:lstStyle/>
          <a:p>
            <a:fld id="{467CAA7E-23DC-FA4A-BE6C-0A79CA3A94AD}" type="slidenum">
              <a:rPr lang="en-GB" smtClean="0"/>
              <a:pPr/>
              <a:t>19</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FB5D07-BE1C-B940-98F2-2460B011851F}" type="slidenum">
              <a:rPr lang="en-GB"/>
              <a:pPr/>
              <a:t>20</a:t>
            </a:fld>
            <a:endParaRPr lang="en-GB"/>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r>
              <a:rPr lang="nb-NO"/>
              <a:t>Herbart and Dewey basert på dem  Vanskelig, de gir lite hjelp i planleggingen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p:txBody>
      </p:sp>
      <p:sp>
        <p:nvSpPr>
          <p:cNvPr id="4" name="Plassholder for lysbildenummer 3"/>
          <p:cNvSpPr>
            <a:spLocks noGrp="1"/>
          </p:cNvSpPr>
          <p:nvPr>
            <p:ph type="sldNum" sz="quarter" idx="10"/>
          </p:nvPr>
        </p:nvSpPr>
        <p:spPr/>
        <p:txBody>
          <a:bodyPr/>
          <a:lstStyle/>
          <a:p>
            <a:fld id="{467CAA7E-23DC-FA4A-BE6C-0A79CA3A94AD}" type="slidenum">
              <a:rPr lang="en-GB" smtClean="0"/>
              <a:pPr/>
              <a:t>21</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FF7F50-F20C-F742-8650-ACDE9F38F544}" type="slidenum">
              <a:rPr lang="en-GB"/>
              <a:pPr/>
              <a:t>22</a:t>
            </a:fld>
            <a:endParaRPr lang="en-GB"/>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nb-NO"/>
              <a:t>Robert Mager, 1960s 3 prinsiper for målrelaterte planer:</a:t>
            </a:r>
          </a:p>
          <a:p>
            <a:r>
              <a:rPr lang="nb-NO"/>
              <a:t>Å internalisere og personliggjøre kunnskap kan aldri styres av andre enn eleven selv.(Imsen, 1999)</a:t>
            </a:r>
          </a:p>
          <a:p>
            <a:endParaRPr lang="nb-NO"/>
          </a:p>
          <a:p>
            <a:r>
              <a:rPr lang="nb-NO"/>
              <a:t>MAKVIS fra 70 tallet er vanskelige gjennomførbare</a:t>
            </a:r>
          </a:p>
          <a:p>
            <a:endParaRPr lang="nb-NO"/>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p:txBody>
      </p:sp>
      <p:sp>
        <p:nvSpPr>
          <p:cNvPr id="4" name="Plassholder for lysbildenummer 3"/>
          <p:cNvSpPr>
            <a:spLocks noGrp="1"/>
          </p:cNvSpPr>
          <p:nvPr>
            <p:ph type="sldNum" sz="quarter" idx="10"/>
          </p:nvPr>
        </p:nvSpPr>
        <p:spPr/>
        <p:txBody>
          <a:bodyPr/>
          <a:lstStyle/>
          <a:p>
            <a:fld id="{467CAA7E-23DC-FA4A-BE6C-0A79CA3A94AD}"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62DEA5-B031-D24D-8732-AA3FA26FF61C}" type="slidenum">
              <a:rPr lang="en-GB"/>
              <a:pPr/>
              <a:t>3</a:t>
            </a:fld>
            <a:endParaRPr lang="en-GB"/>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nb-NO"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DBA358B1-32B4-B246-A412-FA6EF2F7D8DC}" type="slidenum">
              <a:rPr lang="en-GB"/>
              <a:pPr/>
              <a:t>4</a:t>
            </a:fld>
            <a:endParaRPr lang="en-GB"/>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nb-NO"/>
              <a:t>De nye læreplanene må vel si oss noe om hvordan man kan lage planer for undervisningen også. Hva er det så de inneholder og hvilke tanker om læring ligger bak? Hvordan kan de hjelpe oss til å planlegge godt?</a:t>
            </a:r>
          </a:p>
          <a:p>
            <a:pPr eaLnBrk="1" hangingPunct="1"/>
            <a:r>
              <a:rPr lang="nb-NO"/>
              <a:t>Hovedmoment: Elevene skal gradvis opparbeide seg kunnskaper i hovedmomentene</a:t>
            </a:r>
          </a:p>
          <a:p>
            <a:pPr eaLnBrk="1" hangingPunct="1"/>
            <a:r>
              <a:rPr lang="nb-NO"/>
              <a:t>Planene sier noe om hva elevene skal gjøre. Forstå, drøfte, samtale om gi uttrykk for, presentere etc. Alle verb er aktiviserende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92F105-6C0E-7844-A9F8-6312946066C8}" type="slidenum">
              <a:rPr lang="en-GB"/>
              <a:pPr/>
              <a:t>5</a:t>
            </a:fld>
            <a:endParaRPr lang="en-GB"/>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nb-NO"/>
              <a:t>De nye læreplanene må vel si oss noe om hvordan man kan lage planer for undervisningen også. Hva er det så de inneholder og hvilke tanker om læring ligger bak? Hvordan kan de hjelpe oss til å planlegge godt?</a:t>
            </a:r>
          </a:p>
          <a:p>
            <a:r>
              <a:rPr lang="nb-NO"/>
              <a:t>Hovedmoment: Elevene skal gradvis opparbeide seg kunnskaper i hovedmomentene</a:t>
            </a:r>
          </a:p>
          <a:p>
            <a:r>
              <a:rPr lang="nb-NO"/>
              <a:t>Planene sier noe om hva elevene skal gjøre. Forstå, drøfte, samtale om gi uttrykk for, presentere etc. Alle verb er aktiviserende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Plassholder for lysbilde 1"/>
          <p:cNvSpPr>
            <a:spLocks noGrp="1" noRot="1" noChangeAspect="1"/>
          </p:cNvSpPr>
          <p:nvPr>
            <p:ph type="sldImg"/>
          </p:nvPr>
        </p:nvSpPr>
        <p:spPr>
          <a:ln/>
        </p:spPr>
      </p:sp>
      <p:sp>
        <p:nvSpPr>
          <p:cNvPr id="31747" name="Plassholder for notater 2"/>
          <p:cNvSpPr>
            <a:spLocks noGrp="1"/>
          </p:cNvSpPr>
          <p:nvPr>
            <p:ph type="body" idx="1"/>
          </p:nvPr>
        </p:nvSpPr>
        <p:spPr>
          <a:noFill/>
          <a:ln/>
        </p:spPr>
        <p:txBody>
          <a:bodyPr/>
          <a:lstStyle/>
          <a:p>
            <a:r>
              <a:rPr lang="nb-NO" smtClean="0"/>
              <a:t>§3-13</a:t>
            </a:r>
          </a:p>
        </p:txBody>
      </p:sp>
      <p:sp>
        <p:nvSpPr>
          <p:cNvPr id="31748" name="Plassholder for lysbildenummer 3"/>
          <p:cNvSpPr>
            <a:spLocks noGrp="1"/>
          </p:cNvSpPr>
          <p:nvPr>
            <p:ph type="sldNum" sz="quarter" idx="5"/>
          </p:nvPr>
        </p:nvSpPr>
        <p:spPr>
          <a:noFill/>
        </p:spPr>
        <p:txBody>
          <a:bodyPr/>
          <a:lstStyle/>
          <a:p>
            <a:fld id="{1CD0DF74-404F-3B4B-8903-4BD6980BD29A}" type="slidenum">
              <a:rPr lang="nb-NO" smtClean="0"/>
              <a:pPr/>
              <a:t>10</a:t>
            </a:fld>
            <a:endParaRPr lang="nb-NO"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0B9C6A-FD3E-B042-99F4-868E7DB38493}" type="slidenum">
              <a:rPr lang="en-GB"/>
              <a:pPr/>
              <a:t>11</a:t>
            </a:fld>
            <a:endParaRPr lang="en-GB"/>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nb-NO" dirty="0"/>
              <a:t>CEF 2001, Europarådet Et kapittel til </a:t>
            </a:r>
            <a:r>
              <a:rPr lang="nb-NO" dirty="0" err="1"/>
              <a:t>panlegging</a:t>
            </a:r>
            <a:r>
              <a:rPr lang="nb-NO" dirty="0"/>
              <a:t> Språkpermen</a:t>
            </a:r>
          </a:p>
          <a:p>
            <a:r>
              <a:rPr lang="nb-NO" dirty="0"/>
              <a:t>Positiv </a:t>
            </a:r>
            <a:r>
              <a:rPr lang="nb-NO" dirty="0" err="1"/>
              <a:t>bekrivelse</a:t>
            </a:r>
            <a:endParaRPr lang="nb-NO" dirty="0"/>
          </a:p>
          <a:p>
            <a:r>
              <a:rPr lang="nb-NO" dirty="0"/>
              <a:t>I </a:t>
            </a:r>
            <a:r>
              <a:rPr lang="nb-NO" dirty="0" err="1"/>
              <a:t>can</a:t>
            </a:r>
            <a:r>
              <a:rPr lang="nb-NO" dirty="0"/>
              <a:t> do</a:t>
            </a:r>
          </a:p>
          <a:p>
            <a:r>
              <a:rPr lang="nb-NO" dirty="0" err="1"/>
              <a:t>Savoir</a:t>
            </a:r>
            <a:r>
              <a:rPr lang="nb-NO" dirty="0"/>
              <a:t> - grammatikk, </a:t>
            </a:r>
            <a:r>
              <a:rPr lang="nb-NO" dirty="0" err="1"/>
              <a:t>literature</a:t>
            </a:r>
            <a:r>
              <a:rPr lang="nb-NO" dirty="0"/>
              <a:t>, kulturelle trekk</a:t>
            </a:r>
          </a:p>
          <a:p>
            <a:r>
              <a:rPr lang="nb-NO" dirty="0" err="1"/>
              <a:t>Savoir-</a:t>
            </a:r>
            <a:r>
              <a:rPr lang="nb-NO" altLang="ja-JP" dirty="0" err="1"/>
              <a:t>être</a:t>
            </a:r>
            <a:r>
              <a:rPr lang="nb-NO" altLang="ja-JP" dirty="0"/>
              <a:t> </a:t>
            </a:r>
            <a:r>
              <a:rPr lang="nb-NO" altLang="ja-JP" dirty="0" err="1"/>
              <a:t>personality</a:t>
            </a:r>
            <a:r>
              <a:rPr lang="nb-NO" altLang="ja-JP" dirty="0"/>
              <a:t>, </a:t>
            </a:r>
            <a:r>
              <a:rPr lang="nb-NO" altLang="ja-JP" dirty="0" err="1"/>
              <a:t>self-confidence</a:t>
            </a:r>
            <a:r>
              <a:rPr lang="nb-NO" altLang="ja-JP" dirty="0"/>
              <a:t>, </a:t>
            </a:r>
            <a:r>
              <a:rPr lang="nb-NO" altLang="ja-JP" dirty="0" err="1"/>
              <a:t>willingness</a:t>
            </a:r>
            <a:r>
              <a:rPr lang="nb-NO" altLang="ja-JP" dirty="0"/>
              <a:t> to </a:t>
            </a:r>
            <a:r>
              <a:rPr lang="nb-NO" altLang="ja-JP" dirty="0" err="1"/>
              <a:t>speak</a:t>
            </a:r>
            <a:r>
              <a:rPr lang="nb-NO" altLang="ja-JP" dirty="0"/>
              <a:t>, </a:t>
            </a:r>
            <a:r>
              <a:rPr lang="nb-NO" altLang="ja-JP" dirty="0" err="1"/>
              <a:t>openness</a:t>
            </a:r>
            <a:r>
              <a:rPr lang="nb-NO" altLang="ja-JP" dirty="0"/>
              <a:t>, </a:t>
            </a:r>
            <a:r>
              <a:rPr lang="nb-NO" altLang="ja-JP" dirty="0" err="1"/>
              <a:t>curiosity</a:t>
            </a:r>
            <a:endParaRPr lang="nb-NO"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7DD0E4-1C35-F043-BA6F-5825A5C27D05}" type="slidenum">
              <a:rPr lang="en-GB"/>
              <a:pPr/>
              <a:t>12</a:t>
            </a:fld>
            <a:endParaRPr lang="en-GB"/>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GB" dirty="0" err="1"/>
              <a:t>Motivasjon</a:t>
            </a:r>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85FFC05-4F11-A742-A0B2-D7A0DCF52E9B}" type="slidenum">
              <a:rPr lang="nb-NO"/>
              <a:pPr/>
              <a:t>13</a:t>
            </a:fld>
            <a:endParaRPr lang="nb-NO"/>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endParaRPr lang="nb-N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smtClean="0"/>
              <a:t>Klikk for å redigere tittelstil</a:t>
            </a:r>
            <a:endParaRPr lang="nb-NO"/>
          </a:p>
        </p:txBody>
      </p:sp>
      <p:sp>
        <p:nvSpPr>
          <p:cNvPr id="3" name="Undertit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fld id="{839D76B4-6EC7-1749-A047-5ED89763B158}" type="datetimeFigureOut">
              <a:rPr lang="nn-NO" smtClean="0"/>
              <a:pPr/>
              <a:t>11-09-10</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839D76B4-6EC7-1749-A047-5ED89763B158}" type="datetimeFigureOut">
              <a:rPr lang="nn-NO" smtClean="0"/>
              <a:pPr/>
              <a:t>11-09-10</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839D76B4-6EC7-1749-A047-5ED89763B158}" type="datetimeFigureOut">
              <a:rPr lang="nn-NO" smtClean="0"/>
              <a:pPr/>
              <a:t>11-09-10</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cSld name="Tittel, innhold og tekst">
    <p:spTree>
      <p:nvGrpSpPr>
        <p:cNvPr id="1" name=""/>
        <p:cNvGrpSpPr/>
        <p:nvPr/>
      </p:nvGrpSpPr>
      <p:grpSpPr>
        <a:xfrm>
          <a:off x="0" y="0"/>
          <a:ext cx="0" cy="0"/>
          <a:chOff x="0" y="0"/>
          <a:chExt cx="0" cy="0"/>
        </a:xfrm>
      </p:grpSpPr>
      <p:sp>
        <p:nvSpPr>
          <p:cNvPr id="2" name="Tittel 1"/>
          <p:cNvSpPr>
            <a:spLocks noGrp="1"/>
          </p:cNvSpPr>
          <p:nvPr>
            <p:ph type="title"/>
          </p:nvPr>
        </p:nvSpPr>
        <p:spPr>
          <a:xfrm>
            <a:off x="685800" y="609600"/>
            <a:ext cx="7772400" cy="1143000"/>
          </a:xfrm>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685800" y="1981200"/>
            <a:ext cx="3810000" cy="4114800"/>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648200" y="1981200"/>
            <a:ext cx="3810000" cy="4114800"/>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a:xfrm>
            <a:off x="685800" y="6248400"/>
            <a:ext cx="1905000" cy="457200"/>
          </a:xfrm>
        </p:spPr>
        <p:txBody>
          <a:bodyPr/>
          <a:lstStyle>
            <a:lvl1pPr>
              <a:defRPr/>
            </a:lvl1pPr>
          </a:lstStyle>
          <a:p>
            <a:endParaRPr lang="en-US"/>
          </a:p>
        </p:txBody>
      </p:sp>
      <p:sp>
        <p:nvSpPr>
          <p:cNvPr id="6" name="Plassholder for bunntekst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Plassholder for lysbildenummer 6"/>
          <p:cNvSpPr>
            <a:spLocks noGrp="1"/>
          </p:cNvSpPr>
          <p:nvPr>
            <p:ph type="sldNum" sz="quarter" idx="12"/>
          </p:nvPr>
        </p:nvSpPr>
        <p:spPr>
          <a:xfrm>
            <a:off x="6553200" y="6248400"/>
            <a:ext cx="1905000" cy="457200"/>
          </a:xfrm>
        </p:spPr>
        <p:txBody>
          <a:bodyPr/>
          <a:lstStyle>
            <a:lvl1pPr>
              <a:defRPr smtClean="0"/>
            </a:lvl1pPr>
          </a:lstStyle>
          <a:p>
            <a:fld id="{B5A21F9F-C1DB-F64E-8513-A9A8D86F23E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dgm">
  <p:cSld name="Tittel og skjematisk tegning eller organisasjonskart">
    <p:spTree>
      <p:nvGrpSpPr>
        <p:cNvPr id="1" name=""/>
        <p:cNvGrpSpPr/>
        <p:nvPr/>
      </p:nvGrpSpPr>
      <p:grpSpPr>
        <a:xfrm>
          <a:off x="0" y="0"/>
          <a:ext cx="0" cy="0"/>
          <a:chOff x="0" y="0"/>
          <a:chExt cx="0" cy="0"/>
        </a:xfrm>
      </p:grpSpPr>
      <p:sp>
        <p:nvSpPr>
          <p:cNvPr id="2" name="Tittel 1"/>
          <p:cNvSpPr>
            <a:spLocks noGrp="1"/>
          </p:cNvSpPr>
          <p:nvPr>
            <p:ph type="title"/>
          </p:nvPr>
        </p:nvSpPr>
        <p:spPr>
          <a:xfrm>
            <a:off x="685800" y="609600"/>
            <a:ext cx="7772400" cy="1143000"/>
          </a:xfrm>
        </p:spPr>
        <p:txBody>
          <a:bodyPr/>
          <a:lstStyle/>
          <a:p>
            <a:r>
              <a:rPr lang="nb-NO" smtClean="0"/>
              <a:t>Klikk for å redigere tittelstil</a:t>
            </a:r>
            <a:endParaRPr lang="nb-NO"/>
          </a:p>
        </p:txBody>
      </p:sp>
      <p:sp>
        <p:nvSpPr>
          <p:cNvPr id="3" name="Plassholder for SmartArt 2"/>
          <p:cNvSpPr>
            <a:spLocks noGrp="1"/>
          </p:cNvSpPr>
          <p:nvPr>
            <p:ph type="dgm" idx="1"/>
          </p:nvPr>
        </p:nvSpPr>
        <p:spPr>
          <a:xfrm>
            <a:off x="685800" y="1981200"/>
            <a:ext cx="7772400" cy="4114800"/>
          </a:xfrm>
        </p:spPr>
        <p:txBody>
          <a:bodyPr/>
          <a:lstStyle/>
          <a:p>
            <a:endParaRPr lang="nb-NO"/>
          </a:p>
        </p:txBody>
      </p:sp>
      <p:sp>
        <p:nvSpPr>
          <p:cNvPr id="4" name="Plassholder for dato 3"/>
          <p:cNvSpPr>
            <a:spLocks noGrp="1"/>
          </p:cNvSpPr>
          <p:nvPr>
            <p:ph type="dt" sz="half" idx="10"/>
          </p:nvPr>
        </p:nvSpPr>
        <p:spPr>
          <a:xfrm>
            <a:off x="685800" y="6248400"/>
            <a:ext cx="1905000" cy="457200"/>
          </a:xfrm>
        </p:spPr>
        <p:txBody>
          <a:bodyPr/>
          <a:lstStyle>
            <a:lvl1pPr>
              <a:defRPr/>
            </a:lvl1pPr>
          </a:lstStyle>
          <a:p>
            <a:endParaRPr lang="en-US"/>
          </a:p>
        </p:txBody>
      </p:sp>
      <p:sp>
        <p:nvSpPr>
          <p:cNvPr id="5" name="Plassholder for bunntekst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Plassholder for lysbildenummer 5"/>
          <p:cNvSpPr>
            <a:spLocks noGrp="1"/>
          </p:cNvSpPr>
          <p:nvPr>
            <p:ph type="sldNum" sz="quarter" idx="12"/>
          </p:nvPr>
        </p:nvSpPr>
        <p:spPr>
          <a:xfrm>
            <a:off x="6553200" y="6248400"/>
            <a:ext cx="1905000" cy="457200"/>
          </a:xfrm>
        </p:spPr>
        <p:txBody>
          <a:bodyPr/>
          <a:lstStyle>
            <a:lvl1pPr>
              <a:defRPr smtClean="0"/>
            </a:lvl1pPr>
          </a:lstStyle>
          <a:p>
            <a:fld id="{F258BEDE-467B-F84A-A4D9-46A5BD4C47D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839D76B4-6EC7-1749-A047-5ED89763B158}" type="datetimeFigureOut">
              <a:rPr lang="nn-NO" smtClean="0"/>
              <a:pPr/>
              <a:t>11-09-10</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839D76B4-6EC7-1749-A047-5ED89763B158}" type="datetimeFigureOut">
              <a:rPr lang="nn-NO" smtClean="0"/>
              <a:pPr/>
              <a:t>11-09-10</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fld id="{839D76B4-6EC7-1749-A047-5ED89763B158}" type="datetimeFigureOut">
              <a:rPr lang="nn-NO" smtClean="0"/>
              <a:pPr/>
              <a:t>11-09-10</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fld id="{839D76B4-6EC7-1749-A047-5ED89763B158}" type="datetimeFigureOut">
              <a:rPr lang="nn-NO" smtClean="0"/>
              <a:pPr/>
              <a:t>11-09-10</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839D76B4-6EC7-1749-A047-5ED89763B158}" type="datetimeFigureOut">
              <a:rPr lang="nn-NO" smtClean="0"/>
              <a:pPr/>
              <a:t>11-09-10</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Tom">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39D76B4-6EC7-1749-A047-5ED89763B158}" type="datetimeFigureOut">
              <a:rPr lang="nn-NO" smtClean="0"/>
              <a:pPr/>
              <a:t>11-09-10</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839D76B4-6EC7-1749-A047-5ED89763B158}" type="datetimeFigureOut">
              <a:rPr lang="nn-NO" smtClean="0"/>
              <a:pPr/>
              <a:t>11-09-10</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839D76B4-6EC7-1749-A047-5ED89763B158}" type="datetimeFigureOut">
              <a:rPr lang="nn-NO" smtClean="0"/>
              <a:pPr/>
              <a:t>11-09-10</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4E18FB70-54B6-074F-A9E1-12C72C19A0F1}" type="slidenum">
              <a:rPr lang="nb-NO" smtClean="0"/>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b-NO" smtClean="0"/>
              <a:t>Klikk for å redigere tittelstil</a:t>
            </a:r>
            <a:endParaRPr lang="nb-NO"/>
          </a:p>
        </p:txBody>
      </p:sp>
      <p:sp>
        <p:nvSpPr>
          <p:cNvPr id="3" name="Plassholder f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9D76B4-6EC7-1749-A047-5ED89763B158}" type="datetimeFigureOut">
              <a:rPr lang="nn-NO" smtClean="0"/>
              <a:pPr/>
              <a:t>11-09-10</a:t>
            </a:fld>
            <a:endParaRPr lang="nb-NO"/>
          </a:p>
        </p:txBody>
      </p:sp>
      <p:sp>
        <p:nvSpPr>
          <p:cNvPr id="5" name="Plassholder for bunn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18FB70-54B6-074F-A9E1-12C72C19A0F1}" type="slidenum">
              <a:rPr lang="nb-NO" smtClean="0"/>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skolenettet.no/Web/Veiledninger/Templates/Pages/VeiledningSubject.aspx?id=67999&amp;epslanguage=NO"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tiff"/></Relationships>
</file>

<file path=ppt/slides/_rels/slide2.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hyperlink" Target="http://www.teachers.tv/videos/hot-research-questions" TargetMode="External"/><Relationship Id="rId5" Type="http://schemas.openxmlformats.org/officeDocument/2006/relationships/image" Target="../media/image4.png"/><Relationship Id="rId1" Type="http://schemas.openxmlformats.org/officeDocument/2006/relationships/video" Target="file://localhost/Users/ingerlangseth/Movies/FAGDIDAKTIKK/teacherstv/questions.mov" TargetMode="Externa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0"/>
            <a:ext cx="9144000" cy="2286000"/>
          </a:xfrm>
          <a:solidFill>
            <a:schemeClr val="bg1">
              <a:alpha val="0"/>
            </a:schemeClr>
          </a:solidFill>
          <a:ln/>
        </p:spPr>
        <p:txBody>
          <a:bodyPr/>
          <a:lstStyle/>
          <a:p>
            <a:r>
              <a:rPr lang="en-GB" sz="4000" dirty="0" err="1" smtClean="0">
                <a:solidFill>
                  <a:srgbClr val="804000"/>
                </a:solidFill>
                <a:latin typeface="Chalkboard"/>
                <a:cs typeface="Chalkboard"/>
              </a:rPr>
              <a:t>Læreplanen</a:t>
            </a:r>
            <a:endParaRPr lang="en-GB" sz="4000" dirty="0">
              <a:solidFill>
                <a:srgbClr val="804000"/>
              </a:solidFill>
              <a:latin typeface="Chalkboard"/>
              <a:cs typeface="Chalkboard"/>
            </a:endParaRPr>
          </a:p>
        </p:txBody>
      </p:sp>
      <p:sp>
        <p:nvSpPr>
          <p:cNvPr id="2051" name="Rectangle 3"/>
          <p:cNvSpPr>
            <a:spLocks noGrp="1" noChangeArrowheads="1"/>
          </p:cNvSpPr>
          <p:nvPr>
            <p:ph type="subTitle" idx="1"/>
          </p:nvPr>
        </p:nvSpPr>
        <p:spPr>
          <a:xfrm>
            <a:off x="0" y="5300663"/>
            <a:ext cx="9144000" cy="1557337"/>
          </a:xfrm>
          <a:gradFill flip="none" rotWithShape="1">
            <a:gsLst>
              <a:gs pos="0">
                <a:srgbClr val="804000"/>
              </a:gs>
              <a:gs pos="100000">
                <a:srgbClr val="FFFFFF"/>
              </a:gs>
            </a:gsLst>
            <a:path path="rect">
              <a:fillToRect l="100000" t="100000"/>
            </a:path>
            <a:tileRect r="-100000" b="-100000"/>
          </a:gradFill>
        </p:spPr>
        <p:txBody>
          <a:bodyPr/>
          <a:lstStyle/>
          <a:p>
            <a:r>
              <a:rPr lang="en-GB" sz="2000" b="1" dirty="0">
                <a:solidFill>
                  <a:srgbClr val="804000"/>
                </a:solidFill>
                <a:latin typeface="Chalkboard"/>
                <a:cs typeface="Chalkboard"/>
              </a:rPr>
              <a:t>Inger Langseth</a:t>
            </a:r>
          </a:p>
          <a:p>
            <a:r>
              <a:rPr lang="en-GB" sz="2000" b="1" dirty="0">
                <a:solidFill>
                  <a:srgbClr val="804000"/>
                </a:solidFill>
                <a:latin typeface="Chalkboard"/>
                <a:cs typeface="Chalkboard"/>
              </a:rPr>
              <a:t>Program for </a:t>
            </a:r>
            <a:r>
              <a:rPr lang="en-GB" sz="2000" b="1" dirty="0" err="1">
                <a:solidFill>
                  <a:srgbClr val="804000"/>
                </a:solidFill>
                <a:latin typeface="Chalkboard"/>
                <a:cs typeface="Chalkboard"/>
              </a:rPr>
              <a:t>Lærerutdanning</a:t>
            </a:r>
            <a:endParaRPr lang="en-GB" sz="2000" b="1" dirty="0">
              <a:solidFill>
                <a:srgbClr val="804000"/>
              </a:solidFill>
              <a:latin typeface="Chalkboard"/>
              <a:cs typeface="Chalkboard"/>
            </a:endParaRPr>
          </a:p>
          <a:p>
            <a:r>
              <a:rPr lang="en-GB" sz="2000" b="1" dirty="0">
                <a:solidFill>
                  <a:srgbClr val="804000"/>
                </a:solidFill>
                <a:latin typeface="Chalkboard"/>
                <a:cs typeface="Chalkboard"/>
              </a:rPr>
              <a:t>NTNU</a:t>
            </a:r>
            <a:endParaRPr lang="en-GB" dirty="0">
              <a:solidFill>
                <a:srgbClr val="804000"/>
              </a:solidFill>
              <a:latin typeface="Chalkboard"/>
              <a:cs typeface="Chalkboard"/>
            </a:endParaRPr>
          </a:p>
        </p:txBody>
      </p:sp>
      <p:pic>
        <p:nvPicPr>
          <p:cNvPr id="8" name="Bilde 7" descr="1me_and_ school.jpg"/>
          <p:cNvPicPr>
            <a:picLocks noChangeAspect="1"/>
          </p:cNvPicPr>
          <p:nvPr/>
        </p:nvPicPr>
        <p:blipFill>
          <a:blip r:embed="rId3"/>
          <a:stretch>
            <a:fillRect/>
          </a:stretch>
        </p:blipFill>
        <p:spPr>
          <a:xfrm>
            <a:off x="3352800" y="1562099"/>
            <a:ext cx="2514600" cy="3850481"/>
          </a:xfrm>
          <a:prstGeom prst="rect">
            <a:avLst/>
          </a:prstGeom>
        </p:spPr>
      </p:pic>
    </p:spTree>
  </p:cSld>
  <p:clrMapOvr>
    <a:masterClrMapping/>
  </p:clrMapOvr>
  <p:transition>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tel 1"/>
          <p:cNvSpPr>
            <a:spLocks noGrp="1"/>
          </p:cNvSpPr>
          <p:nvPr>
            <p:ph type="title"/>
          </p:nvPr>
        </p:nvSpPr>
        <p:spPr>
          <a:xfrm>
            <a:off x="1981200" y="609600"/>
            <a:ext cx="6477000" cy="1143000"/>
          </a:xfrm>
        </p:spPr>
        <p:txBody>
          <a:bodyPr/>
          <a:lstStyle/>
          <a:p>
            <a:r>
              <a:rPr lang="nb-NO" smtClean="0"/>
              <a:t>Vurdering</a:t>
            </a:r>
          </a:p>
        </p:txBody>
      </p:sp>
      <p:sp>
        <p:nvSpPr>
          <p:cNvPr id="4" name="Plassholder for innhold 3"/>
          <p:cNvSpPr>
            <a:spLocks noGrp="1"/>
          </p:cNvSpPr>
          <p:nvPr>
            <p:ph sz="half" idx="1"/>
          </p:nvPr>
        </p:nvSpPr>
        <p:spPr>
          <a:xfrm>
            <a:off x="685800" y="1752600"/>
            <a:ext cx="3810000" cy="4705350"/>
          </a:xfrm>
          <a:ln>
            <a:solidFill>
              <a:schemeClr val="tx1">
                <a:lumMod val="95000"/>
                <a:lumOff val="5000"/>
              </a:schemeClr>
            </a:solidFill>
          </a:ln>
        </p:spPr>
        <p:txBody>
          <a:bodyPr wrap="none">
            <a:normAutofit fontScale="92500" lnSpcReduction="20000"/>
          </a:bodyPr>
          <a:lstStyle/>
          <a:p>
            <a:pPr algn="ctr">
              <a:buFontTx/>
              <a:buNone/>
              <a:defRPr/>
            </a:pPr>
            <a:r>
              <a:rPr lang="nb-NO" sz="2800" dirty="0" err="1" smtClean="0"/>
              <a:t>Havlårsvurdering</a:t>
            </a:r>
            <a:r>
              <a:rPr lang="nb-NO" dirty="0" smtClean="0"/>
              <a:t> </a:t>
            </a:r>
          </a:p>
          <a:p>
            <a:pPr algn="ctr">
              <a:buFontTx/>
              <a:buNone/>
              <a:defRPr/>
            </a:pPr>
            <a:endParaRPr lang="nb-NO" sz="2000" dirty="0" smtClean="0"/>
          </a:p>
          <a:p>
            <a:pPr algn="ctr">
              <a:buFontTx/>
              <a:buNone/>
              <a:defRPr/>
            </a:pPr>
            <a:r>
              <a:rPr lang="nb-NO" sz="2000" dirty="0" smtClean="0"/>
              <a:t>Beskrive elevens kompetanse</a:t>
            </a:r>
          </a:p>
          <a:p>
            <a:pPr algn="ctr">
              <a:buFontTx/>
              <a:buNone/>
              <a:defRPr/>
            </a:pPr>
            <a:r>
              <a:rPr lang="nb-NO" sz="2000" dirty="0" smtClean="0"/>
              <a:t>m/ kommentar om videre arbeid </a:t>
            </a:r>
          </a:p>
          <a:p>
            <a:pPr algn="ctr">
              <a:buFontTx/>
              <a:buNone/>
              <a:defRPr/>
            </a:pPr>
            <a:r>
              <a:rPr lang="nb-NO" sz="2000" dirty="0" smtClean="0"/>
              <a:t>for å øke sin kompetanse</a:t>
            </a:r>
          </a:p>
          <a:p>
            <a:pPr>
              <a:defRPr/>
            </a:pPr>
            <a:endParaRPr lang="nb-NO" dirty="0" smtClean="0"/>
          </a:p>
          <a:p>
            <a:pPr>
              <a:defRPr/>
            </a:pPr>
            <a:endParaRPr lang="nb-NO" dirty="0" smtClean="0"/>
          </a:p>
          <a:p>
            <a:pPr lvl="1">
              <a:buFontTx/>
              <a:buNone/>
              <a:defRPr/>
            </a:pPr>
            <a:endParaRPr lang="nb-NO" dirty="0" smtClean="0"/>
          </a:p>
          <a:p>
            <a:pPr lvl="1">
              <a:buFontTx/>
              <a:buNone/>
              <a:defRPr/>
            </a:pPr>
            <a:r>
              <a:rPr lang="nb-NO" dirty="0" err="1" smtClean="0"/>
              <a:t>Fremovermelding</a:t>
            </a:r>
            <a:r>
              <a:rPr lang="nb-NO" dirty="0" smtClean="0"/>
              <a:t>  </a:t>
            </a:r>
          </a:p>
          <a:p>
            <a:pPr lvl="1">
              <a:buFontTx/>
              <a:buNone/>
              <a:defRPr/>
            </a:pPr>
            <a:r>
              <a:rPr lang="nb-NO" dirty="0" err="1" smtClean="0"/>
              <a:t>Tilbamemelding</a:t>
            </a:r>
            <a:endParaRPr lang="nb-NO" dirty="0" smtClean="0"/>
          </a:p>
          <a:p>
            <a:pPr lvl="1">
              <a:buFontTx/>
              <a:buNone/>
              <a:defRPr/>
            </a:pPr>
            <a:endParaRPr lang="nb-NO" sz="1800" i="1" dirty="0" smtClean="0"/>
          </a:p>
          <a:p>
            <a:pPr lvl="1">
              <a:buFontTx/>
              <a:buNone/>
              <a:defRPr/>
            </a:pPr>
            <a:r>
              <a:rPr lang="nb-NO" sz="1800" i="1" dirty="0" smtClean="0"/>
              <a:t>Løpende og systematisk</a:t>
            </a:r>
          </a:p>
          <a:p>
            <a:pPr lvl="1">
              <a:buFontTx/>
              <a:buNone/>
              <a:defRPr/>
            </a:pPr>
            <a:r>
              <a:rPr lang="nb-NO" sz="1800" i="1" dirty="0" smtClean="0"/>
              <a:t>(dokumenteres at det er gitt)</a:t>
            </a:r>
          </a:p>
          <a:p>
            <a:pPr lvl="1">
              <a:buFontTx/>
              <a:buNone/>
              <a:defRPr/>
            </a:pPr>
            <a:endParaRPr lang="nb-NO" dirty="0"/>
          </a:p>
        </p:txBody>
      </p:sp>
      <p:sp>
        <p:nvSpPr>
          <p:cNvPr id="5" name="Plassholder for tekst 4"/>
          <p:cNvSpPr>
            <a:spLocks noGrp="1"/>
          </p:cNvSpPr>
          <p:nvPr>
            <p:ph type="body" sz="half" idx="2"/>
          </p:nvPr>
        </p:nvSpPr>
        <p:spPr>
          <a:xfrm>
            <a:off x="5257800" y="1981200"/>
            <a:ext cx="3581400" cy="4114800"/>
          </a:xfrm>
        </p:spPr>
        <p:txBody>
          <a:bodyPr>
            <a:normAutofit/>
          </a:bodyPr>
          <a:lstStyle/>
          <a:p>
            <a:pPr>
              <a:lnSpc>
                <a:spcPct val="80000"/>
              </a:lnSpc>
              <a:buFontTx/>
              <a:buNone/>
            </a:pPr>
            <a:r>
              <a:rPr lang="nb-NO" sz="2700" smtClean="0">
                <a:solidFill>
                  <a:srgbClr val="C44200"/>
                </a:solidFill>
              </a:rPr>
              <a:t>Sluttvurdering</a:t>
            </a:r>
          </a:p>
          <a:p>
            <a:pPr>
              <a:lnSpc>
                <a:spcPct val="80000"/>
              </a:lnSpc>
              <a:buFontTx/>
              <a:buNone/>
            </a:pPr>
            <a:r>
              <a:rPr lang="nb-NO" sz="1700" smtClean="0">
                <a:solidFill>
                  <a:srgbClr val="C44200"/>
                </a:solidFill>
              </a:rPr>
              <a:t>Beskriver elevens kompetanse </a:t>
            </a:r>
          </a:p>
          <a:p>
            <a:pPr>
              <a:lnSpc>
                <a:spcPct val="80000"/>
              </a:lnSpc>
              <a:buFontTx/>
              <a:buNone/>
            </a:pPr>
            <a:r>
              <a:rPr lang="nb-NO" sz="1700" smtClean="0">
                <a:solidFill>
                  <a:srgbClr val="C44200"/>
                </a:solidFill>
              </a:rPr>
              <a:t>Ved slutten av opplæringa:</a:t>
            </a:r>
          </a:p>
          <a:p>
            <a:pPr marL="342900" lvl="1" indent="-342900">
              <a:lnSpc>
                <a:spcPct val="80000"/>
              </a:lnSpc>
              <a:buFontTx/>
              <a:buNone/>
            </a:pPr>
            <a:endParaRPr lang="nb-NO" sz="2400" smtClean="0">
              <a:solidFill>
                <a:srgbClr val="C44200"/>
              </a:solidFill>
            </a:endParaRPr>
          </a:p>
          <a:p>
            <a:pPr marL="342900" lvl="1" indent="-342900">
              <a:lnSpc>
                <a:spcPct val="80000"/>
              </a:lnSpc>
              <a:buFontTx/>
              <a:buNone/>
            </a:pPr>
            <a:r>
              <a:rPr lang="nb-NO" sz="2400" smtClean="0">
                <a:solidFill>
                  <a:srgbClr val="C44200"/>
                </a:solidFill>
              </a:rPr>
              <a:t>7. Trinn</a:t>
            </a:r>
          </a:p>
          <a:p>
            <a:pPr marL="914400" lvl="2" indent="-514350">
              <a:lnSpc>
                <a:spcPct val="80000"/>
              </a:lnSpc>
              <a:buFontTx/>
              <a:buAutoNum type="arabicPeriod"/>
            </a:pPr>
            <a:r>
              <a:rPr lang="nb-NO" sz="2000" smtClean="0">
                <a:solidFill>
                  <a:srgbClr val="C44200"/>
                </a:solidFill>
              </a:rPr>
              <a:t>Vurdering med kommentar </a:t>
            </a:r>
          </a:p>
          <a:p>
            <a:pPr marL="342900" lvl="1" indent="-342900">
              <a:lnSpc>
                <a:spcPct val="80000"/>
              </a:lnSpc>
              <a:buFontTx/>
              <a:buNone/>
            </a:pPr>
            <a:endParaRPr lang="nb-NO" sz="2400" smtClean="0">
              <a:solidFill>
                <a:srgbClr val="C44200"/>
              </a:solidFill>
            </a:endParaRPr>
          </a:p>
          <a:p>
            <a:pPr marL="342900" lvl="1" indent="-342900">
              <a:lnSpc>
                <a:spcPct val="80000"/>
              </a:lnSpc>
              <a:buFontTx/>
              <a:buNone/>
            </a:pPr>
            <a:r>
              <a:rPr lang="nb-NO" sz="2400" smtClean="0">
                <a:solidFill>
                  <a:srgbClr val="C44200"/>
                </a:solidFill>
              </a:rPr>
              <a:t>10. trinn</a:t>
            </a:r>
          </a:p>
          <a:p>
            <a:pPr>
              <a:lnSpc>
                <a:spcPct val="80000"/>
              </a:lnSpc>
              <a:buFontTx/>
              <a:buNone/>
            </a:pPr>
            <a:endParaRPr lang="nb-NO" sz="1700" smtClean="0">
              <a:solidFill>
                <a:srgbClr val="C44200"/>
              </a:solidFill>
            </a:endParaRPr>
          </a:p>
          <a:p>
            <a:pPr marL="914400" lvl="2" indent="-514350">
              <a:lnSpc>
                <a:spcPct val="80000"/>
              </a:lnSpc>
              <a:buFontTx/>
              <a:buAutoNum type="arabicPeriod"/>
            </a:pPr>
            <a:r>
              <a:rPr lang="nb-NO" sz="2000" smtClean="0">
                <a:solidFill>
                  <a:srgbClr val="C44200"/>
                </a:solidFill>
              </a:rPr>
              <a:t>Standpunkt</a:t>
            </a:r>
          </a:p>
          <a:p>
            <a:pPr marL="914400" lvl="2" indent="-514350">
              <a:lnSpc>
                <a:spcPct val="80000"/>
              </a:lnSpc>
              <a:buFontTx/>
              <a:buAutoNum type="arabicPeriod"/>
            </a:pPr>
            <a:r>
              <a:rPr lang="nb-NO" sz="2000" smtClean="0">
                <a:solidFill>
                  <a:srgbClr val="C44200"/>
                </a:solidFill>
              </a:rPr>
              <a:t>Eksamen</a:t>
            </a:r>
          </a:p>
          <a:p>
            <a:pPr marL="342900" lvl="1" indent="-342900">
              <a:lnSpc>
                <a:spcPct val="80000"/>
              </a:lnSpc>
              <a:buFontTx/>
              <a:buAutoNum type="arabicPeriod"/>
            </a:pPr>
            <a:endParaRPr lang="nb-NO" sz="2400" smtClean="0"/>
          </a:p>
        </p:txBody>
      </p:sp>
      <p:sp>
        <p:nvSpPr>
          <p:cNvPr id="7" name="Pil opp 6"/>
          <p:cNvSpPr/>
          <p:nvPr/>
        </p:nvSpPr>
        <p:spPr>
          <a:xfrm>
            <a:off x="2209800" y="3505200"/>
            <a:ext cx="485775" cy="977900"/>
          </a:xfrm>
          <a:prstGeom prst="up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nb-NO"/>
          </a:p>
        </p:txBody>
      </p:sp>
      <p:sp>
        <p:nvSpPr>
          <p:cNvPr id="8" name="Pil opp 7"/>
          <p:cNvSpPr/>
          <p:nvPr/>
        </p:nvSpPr>
        <p:spPr>
          <a:xfrm>
            <a:off x="2209800" y="609600"/>
            <a:ext cx="485775" cy="977900"/>
          </a:xfrm>
          <a:prstGeom prst="up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nb-NO"/>
          </a:p>
        </p:txBody>
      </p:sp>
      <p:sp>
        <p:nvSpPr>
          <p:cNvPr id="30727" name="Sol 8"/>
          <p:cNvSpPr>
            <a:spLocks noChangeArrowheads="1"/>
          </p:cNvSpPr>
          <p:nvPr/>
        </p:nvSpPr>
        <p:spPr bwMode="auto">
          <a:xfrm>
            <a:off x="152400" y="5562600"/>
            <a:ext cx="560388" cy="485775"/>
          </a:xfrm>
          <a:prstGeom prst="sun">
            <a:avLst>
              <a:gd name="adj" fmla="val 25000"/>
            </a:avLst>
          </a:prstGeom>
          <a:solidFill>
            <a:schemeClr val="accent1"/>
          </a:solidFill>
          <a:ln w="9525">
            <a:solidFill>
              <a:schemeClr val="tx1"/>
            </a:solidFill>
            <a:round/>
            <a:headEnd/>
            <a:tailEnd/>
          </a:ln>
        </p:spPr>
        <p:txBody>
          <a:bodyPr>
            <a:prstTxWarp prst="textNoShape">
              <a:avLst/>
            </a:prstTxWarp>
          </a:bodyPr>
          <a:lstStyle/>
          <a:p>
            <a:endParaRPr lang="nb-NO"/>
          </a:p>
        </p:txBody>
      </p:sp>
      <p:sp>
        <p:nvSpPr>
          <p:cNvPr id="30728" name="Sol 9"/>
          <p:cNvSpPr>
            <a:spLocks noChangeArrowheads="1"/>
          </p:cNvSpPr>
          <p:nvPr/>
        </p:nvSpPr>
        <p:spPr bwMode="auto">
          <a:xfrm>
            <a:off x="152400" y="4876800"/>
            <a:ext cx="533400" cy="457200"/>
          </a:xfrm>
          <a:prstGeom prst="sun">
            <a:avLst>
              <a:gd name="adj" fmla="val 25000"/>
            </a:avLst>
          </a:prstGeom>
          <a:solidFill>
            <a:schemeClr val="accent1"/>
          </a:solidFill>
          <a:ln w="9525">
            <a:solidFill>
              <a:schemeClr val="tx1"/>
            </a:solidFill>
            <a:round/>
            <a:headEnd/>
            <a:tailEnd/>
          </a:ln>
        </p:spPr>
        <p:txBody>
          <a:bodyPr>
            <a:prstTxWarp prst="textNoShape">
              <a:avLst/>
            </a:prstTxWarp>
          </a:bodyPr>
          <a:lstStyle/>
          <a:p>
            <a:endParaRPr lang="nb-NO"/>
          </a:p>
        </p:txBody>
      </p:sp>
      <p:sp>
        <p:nvSpPr>
          <p:cNvPr id="30729" name="Sol 10"/>
          <p:cNvSpPr>
            <a:spLocks noChangeArrowheads="1"/>
          </p:cNvSpPr>
          <p:nvPr/>
        </p:nvSpPr>
        <p:spPr bwMode="auto">
          <a:xfrm>
            <a:off x="152400" y="4343400"/>
            <a:ext cx="488950" cy="415925"/>
          </a:xfrm>
          <a:prstGeom prst="sun">
            <a:avLst>
              <a:gd name="adj" fmla="val 25000"/>
            </a:avLst>
          </a:prstGeom>
          <a:solidFill>
            <a:schemeClr val="accent1"/>
          </a:solidFill>
          <a:ln w="9525">
            <a:solidFill>
              <a:schemeClr val="tx1"/>
            </a:solidFill>
            <a:round/>
            <a:headEnd/>
            <a:tailEnd/>
          </a:ln>
        </p:spPr>
        <p:txBody>
          <a:bodyPr>
            <a:prstTxWarp prst="textNoShape">
              <a:avLst/>
            </a:prstTxWarp>
          </a:bodyPr>
          <a:lstStyle/>
          <a:p>
            <a:endParaRPr lang="nb-NO"/>
          </a:p>
        </p:txBody>
      </p:sp>
      <p:sp>
        <p:nvSpPr>
          <p:cNvPr id="12" name="Hjerte 11"/>
          <p:cNvSpPr/>
          <p:nvPr/>
        </p:nvSpPr>
        <p:spPr bwMode="auto">
          <a:xfrm>
            <a:off x="228600" y="3733800"/>
            <a:ext cx="392113" cy="460375"/>
          </a:xfrm>
          <a:prstGeom prst="heart">
            <a:avLst/>
          </a:prstGeom>
          <a:solidFill>
            <a:schemeClr val="accent1"/>
          </a:solidFill>
          <a:ln w="9525" cap="flat" cmpd="sng" algn="ctr">
            <a:solidFill>
              <a:schemeClr val="tx1"/>
            </a:solidFill>
            <a:prstDash val="solid"/>
            <a:round/>
            <a:headEnd type="none" w="med" len="med"/>
            <a:tailEnd type="none" w="med" len="med"/>
          </a:ln>
          <a:effectLst/>
        </p:spPr>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609600"/>
            <a:ext cx="7772400" cy="990600"/>
          </a:xfrm>
        </p:spPr>
        <p:txBody>
          <a:bodyPr/>
          <a:lstStyle/>
          <a:p>
            <a:pPr algn="l"/>
            <a:r>
              <a:rPr lang="nb-NO" dirty="0" smtClean="0"/>
              <a:t>Språk og læring </a:t>
            </a:r>
            <a:r>
              <a:rPr lang="nb-NO" dirty="0" smtClean="0"/>
              <a:t>			</a:t>
            </a:r>
            <a:r>
              <a:rPr lang="nb-NO" sz="1800" dirty="0" smtClean="0"/>
              <a:t>CEFR </a:t>
            </a:r>
            <a:r>
              <a:rPr lang="nb-NO" sz="1800" dirty="0" smtClean="0"/>
              <a:t>2001/Europarådet/EU</a:t>
            </a:r>
            <a:endParaRPr lang="nb-NO" sz="1800" dirty="0"/>
          </a:p>
        </p:txBody>
      </p:sp>
      <p:sp>
        <p:nvSpPr>
          <p:cNvPr id="49155" name="Rectangle 3"/>
          <p:cNvSpPr>
            <a:spLocks noGrp="1" noChangeArrowheads="1"/>
          </p:cNvSpPr>
          <p:nvPr>
            <p:ph type="body" idx="1"/>
          </p:nvPr>
        </p:nvSpPr>
        <p:spPr>
          <a:xfrm>
            <a:off x="685800" y="1676400"/>
            <a:ext cx="8458200" cy="4419600"/>
          </a:xfrm>
        </p:spPr>
        <p:txBody>
          <a:bodyPr>
            <a:normAutofit lnSpcReduction="10000"/>
          </a:bodyPr>
          <a:lstStyle/>
          <a:p>
            <a:pPr>
              <a:lnSpc>
                <a:spcPct val="90000"/>
              </a:lnSpc>
              <a:buFontTx/>
              <a:buNone/>
            </a:pPr>
            <a:r>
              <a:rPr lang="nb-NO" sz="2800" b="1" dirty="0" smtClean="0"/>
              <a:t>Språklæring deles inn i </a:t>
            </a:r>
          </a:p>
          <a:p>
            <a:pPr>
              <a:lnSpc>
                <a:spcPct val="90000"/>
              </a:lnSpc>
            </a:pPr>
            <a:r>
              <a:rPr lang="nb-NO" sz="2800" dirty="0" smtClean="0"/>
              <a:t>Kunnskap  </a:t>
            </a:r>
            <a:r>
              <a:rPr lang="nb-NO" sz="1800" dirty="0" err="1" smtClean="0"/>
              <a:t>Declarative</a:t>
            </a:r>
            <a:r>
              <a:rPr lang="nb-NO" sz="1800" dirty="0" smtClean="0"/>
              <a:t> </a:t>
            </a:r>
            <a:r>
              <a:rPr lang="nb-NO" sz="1800" dirty="0" err="1"/>
              <a:t>knowledge</a:t>
            </a:r>
            <a:r>
              <a:rPr lang="nb-NO" sz="1800" dirty="0"/>
              <a:t>/ </a:t>
            </a:r>
            <a:r>
              <a:rPr lang="nb-NO" sz="1800" dirty="0" err="1" smtClean="0"/>
              <a:t>savoir</a:t>
            </a:r>
            <a:r>
              <a:rPr lang="nb-NO" sz="1800" dirty="0" smtClean="0"/>
              <a:t>/</a:t>
            </a:r>
          </a:p>
          <a:p>
            <a:pPr>
              <a:lnSpc>
                <a:spcPct val="90000"/>
              </a:lnSpc>
            </a:pPr>
            <a:r>
              <a:rPr lang="nb-NO" sz="2800" dirty="0" smtClean="0"/>
              <a:t>Ferdigheter  </a:t>
            </a:r>
            <a:r>
              <a:rPr lang="nb-NO" sz="1800" dirty="0" smtClean="0"/>
              <a:t>Skills </a:t>
            </a:r>
            <a:r>
              <a:rPr lang="nb-NO" sz="1800" dirty="0"/>
              <a:t>and </a:t>
            </a:r>
            <a:r>
              <a:rPr lang="nb-NO" sz="1800" dirty="0" err="1"/>
              <a:t>know-how</a:t>
            </a:r>
            <a:r>
              <a:rPr lang="nb-NO" sz="1800" dirty="0"/>
              <a:t>/ </a:t>
            </a:r>
            <a:r>
              <a:rPr lang="nb-NO" sz="1800" dirty="0" err="1"/>
              <a:t>savoir-</a:t>
            </a:r>
            <a:r>
              <a:rPr lang="nb-NO" sz="1800" dirty="0" err="1" smtClean="0"/>
              <a:t>faire</a:t>
            </a:r>
            <a:r>
              <a:rPr lang="nb-NO" sz="1800" dirty="0" smtClean="0"/>
              <a:t>/</a:t>
            </a:r>
          </a:p>
          <a:p>
            <a:pPr>
              <a:lnSpc>
                <a:spcPct val="90000"/>
              </a:lnSpc>
            </a:pPr>
            <a:r>
              <a:rPr lang="nb-NO" altLang="ja-JP" sz="2800" dirty="0"/>
              <a:t>G</a:t>
            </a:r>
            <a:r>
              <a:rPr lang="nb-NO" altLang="ja-JP" sz="2800" dirty="0" smtClean="0"/>
              <a:t>enerell kompetanse  </a:t>
            </a:r>
            <a:r>
              <a:rPr lang="nb-NO" sz="1800" dirty="0" err="1" smtClean="0"/>
              <a:t>Personality</a:t>
            </a:r>
            <a:r>
              <a:rPr lang="nb-NO" sz="1800" dirty="0" smtClean="0"/>
              <a:t> </a:t>
            </a:r>
            <a:r>
              <a:rPr lang="nb-NO" sz="1800" dirty="0" err="1"/>
              <a:t>traits</a:t>
            </a:r>
            <a:r>
              <a:rPr lang="nb-NO" sz="1800" dirty="0"/>
              <a:t>, </a:t>
            </a:r>
            <a:r>
              <a:rPr lang="nb-NO" sz="1800" dirty="0" err="1"/>
              <a:t>attitudes</a:t>
            </a:r>
            <a:r>
              <a:rPr lang="nb-NO" sz="1800" dirty="0"/>
              <a:t>/ </a:t>
            </a:r>
            <a:r>
              <a:rPr lang="nb-NO" sz="1800" dirty="0" err="1"/>
              <a:t>savoir-</a:t>
            </a:r>
            <a:r>
              <a:rPr lang="nb-NO" altLang="ja-JP" sz="1800" dirty="0" err="1" smtClean="0"/>
              <a:t>être</a:t>
            </a:r>
            <a:r>
              <a:rPr lang="nb-NO" altLang="ja-JP" sz="1800" dirty="0" smtClean="0"/>
              <a:t>/</a:t>
            </a:r>
          </a:p>
          <a:p>
            <a:pPr>
              <a:lnSpc>
                <a:spcPct val="90000"/>
              </a:lnSpc>
              <a:buFontTx/>
              <a:buNone/>
            </a:pPr>
            <a:endParaRPr lang="nb-NO" sz="2800" dirty="0" smtClean="0"/>
          </a:p>
          <a:p>
            <a:pPr>
              <a:lnSpc>
                <a:spcPct val="90000"/>
              </a:lnSpc>
              <a:buFontTx/>
              <a:buNone/>
            </a:pPr>
            <a:r>
              <a:rPr lang="nb-NO" sz="2800" b="1" dirty="0"/>
              <a:t>6</a:t>
            </a:r>
            <a:r>
              <a:rPr lang="nb-NO" sz="2800" b="1" dirty="0" smtClean="0"/>
              <a:t> ferdigheter A1-</a:t>
            </a:r>
            <a:r>
              <a:rPr lang="nb-NO" sz="2800" b="1" dirty="0" smtClean="0"/>
              <a:t>C2</a:t>
            </a:r>
            <a:endParaRPr lang="nb-NO" sz="2800" dirty="0" smtClean="0"/>
          </a:p>
          <a:p>
            <a:pPr>
              <a:lnSpc>
                <a:spcPct val="90000"/>
              </a:lnSpc>
            </a:pPr>
            <a:r>
              <a:rPr lang="nb-NO" sz="2800" dirty="0" smtClean="0"/>
              <a:t>les, </a:t>
            </a:r>
          </a:p>
          <a:p>
            <a:pPr>
              <a:lnSpc>
                <a:spcPct val="90000"/>
              </a:lnSpc>
            </a:pPr>
            <a:r>
              <a:rPr lang="nb-NO" sz="2800" dirty="0" smtClean="0"/>
              <a:t>lytte </a:t>
            </a:r>
          </a:p>
          <a:p>
            <a:pPr>
              <a:lnSpc>
                <a:spcPct val="90000"/>
              </a:lnSpc>
            </a:pPr>
            <a:r>
              <a:rPr lang="nb-NO" sz="2800" dirty="0" smtClean="0"/>
              <a:t>skriftlig produksjon, (skriftlig interaksjon) </a:t>
            </a:r>
          </a:p>
          <a:p>
            <a:pPr>
              <a:lnSpc>
                <a:spcPct val="90000"/>
              </a:lnSpc>
            </a:pPr>
            <a:r>
              <a:rPr lang="nb-NO" sz="2800" dirty="0" smtClean="0"/>
              <a:t>muntlig </a:t>
            </a:r>
            <a:r>
              <a:rPr lang="nb-NO" sz="2800" dirty="0"/>
              <a:t>produksjon,</a:t>
            </a:r>
            <a:r>
              <a:rPr lang="nb-NO" sz="2800" dirty="0" smtClean="0"/>
              <a:t> muntlig interaksjon</a:t>
            </a:r>
          </a:p>
          <a:p>
            <a:pPr>
              <a:lnSpc>
                <a:spcPct val="90000"/>
              </a:lnSpc>
            </a:pPr>
            <a:endParaRPr lang="nb-NO"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pPr algn="l"/>
            <a:r>
              <a:rPr lang="en-GB" b="1" dirty="0" err="1" smtClean="0">
                <a:solidFill>
                  <a:schemeClr val="tx1"/>
                </a:solidFill>
              </a:rPr>
              <a:t>Motivasjon-metode</a:t>
            </a:r>
            <a:r>
              <a:rPr lang="en-GB" b="1" dirty="0" smtClean="0">
                <a:solidFill>
                  <a:schemeClr val="tx1"/>
                </a:solidFill>
              </a:rPr>
              <a:t/>
            </a:r>
            <a:br>
              <a:rPr lang="en-GB" b="1" dirty="0" smtClean="0">
                <a:solidFill>
                  <a:schemeClr val="tx1"/>
                </a:solidFill>
              </a:rPr>
            </a:br>
            <a:r>
              <a:rPr lang="en-GB" dirty="0" err="1" smtClean="0">
                <a:solidFill>
                  <a:schemeClr val="tx1"/>
                </a:solidFill>
              </a:rPr>
              <a:t>Hva</a:t>
            </a:r>
            <a:r>
              <a:rPr lang="en-GB" dirty="0" smtClean="0">
                <a:solidFill>
                  <a:schemeClr val="tx1"/>
                </a:solidFill>
              </a:rPr>
              <a:t> </a:t>
            </a:r>
            <a:r>
              <a:rPr lang="en-GB" dirty="0" err="1">
                <a:solidFill>
                  <a:schemeClr val="tx1"/>
                </a:solidFill>
              </a:rPr>
              <a:t>sier</a:t>
            </a:r>
            <a:r>
              <a:rPr lang="en-GB" dirty="0">
                <a:solidFill>
                  <a:schemeClr val="tx1"/>
                </a:solidFill>
              </a:rPr>
              <a:t> </a:t>
            </a:r>
            <a:r>
              <a:rPr lang="en-GB" dirty="0" err="1">
                <a:solidFill>
                  <a:schemeClr val="tx1"/>
                </a:solidFill>
              </a:rPr>
              <a:t>elevene</a:t>
            </a:r>
            <a:r>
              <a:rPr lang="en-GB" dirty="0">
                <a:solidFill>
                  <a:schemeClr val="tx1"/>
                </a:solidFill>
              </a:rPr>
              <a:t>?</a:t>
            </a:r>
            <a:endParaRPr lang="en-GB" dirty="0"/>
          </a:p>
        </p:txBody>
      </p:sp>
      <p:sp>
        <p:nvSpPr>
          <p:cNvPr id="29700" name="Rectangle 4"/>
          <p:cNvSpPr>
            <a:spLocks noGrp="1" noChangeArrowheads="1"/>
          </p:cNvSpPr>
          <p:nvPr>
            <p:ph type="body" idx="1"/>
          </p:nvPr>
        </p:nvSpPr>
        <p:spPr>
          <a:xfrm>
            <a:off x="457200" y="2362200"/>
            <a:ext cx="7467600" cy="4114800"/>
          </a:xfrm>
        </p:spPr>
        <p:txBody>
          <a:bodyPr/>
          <a:lstStyle/>
          <a:p>
            <a:pPr>
              <a:buFontTx/>
              <a:buNone/>
            </a:pPr>
            <a:r>
              <a:rPr lang="en-GB" dirty="0"/>
              <a:t>	</a:t>
            </a:r>
            <a:r>
              <a:rPr lang="en-GB" sz="2800" dirty="0" err="1"/>
              <a:t>Forskningen</a:t>
            </a:r>
            <a:r>
              <a:rPr lang="en-GB" sz="2800" dirty="0"/>
              <a:t> </a:t>
            </a:r>
            <a:r>
              <a:rPr lang="en-GB" sz="2800" dirty="0" err="1"/>
              <a:t>viser</a:t>
            </a:r>
            <a:r>
              <a:rPr lang="en-GB" sz="2800" dirty="0"/>
              <a:t> at </a:t>
            </a:r>
            <a:r>
              <a:rPr lang="en-GB" sz="2800" dirty="0" err="1"/>
              <a:t>elever</a:t>
            </a:r>
            <a:r>
              <a:rPr lang="en-GB" sz="2800" dirty="0"/>
              <a:t> </a:t>
            </a:r>
            <a:r>
              <a:rPr lang="en-GB" sz="2800" dirty="0" err="1"/>
              <a:t>som</a:t>
            </a:r>
            <a:r>
              <a:rPr lang="en-GB" sz="2800" dirty="0"/>
              <a:t> </a:t>
            </a:r>
            <a:r>
              <a:rPr lang="en-GB" sz="2800" dirty="0" err="1"/>
              <a:t>lærer</a:t>
            </a:r>
            <a:r>
              <a:rPr lang="en-GB" sz="2800" dirty="0"/>
              <a:t> </a:t>
            </a:r>
            <a:r>
              <a:rPr lang="en-GB" sz="2800" dirty="0" err="1"/>
              <a:t>å</a:t>
            </a:r>
            <a:r>
              <a:rPr lang="en-GB" sz="2800" dirty="0"/>
              <a:t> </a:t>
            </a:r>
            <a:r>
              <a:rPr lang="en-GB" sz="2800" dirty="0" err="1"/>
              <a:t>sette</a:t>
            </a:r>
            <a:r>
              <a:rPr lang="en-GB" sz="2800" dirty="0"/>
              <a:t> </a:t>
            </a:r>
            <a:r>
              <a:rPr lang="en-GB" sz="2800" dirty="0" err="1"/>
              <a:t>læringsmål</a:t>
            </a:r>
            <a:r>
              <a:rPr lang="en-GB" sz="2800" dirty="0"/>
              <a:t>, </a:t>
            </a:r>
            <a:r>
              <a:rPr lang="en-GB" sz="2800" dirty="0" err="1"/>
              <a:t>som</a:t>
            </a:r>
            <a:r>
              <a:rPr lang="en-GB" sz="2800" dirty="0"/>
              <a:t> </a:t>
            </a:r>
            <a:r>
              <a:rPr lang="en-GB" sz="2800" dirty="0" err="1"/>
              <a:t>kjenner</a:t>
            </a:r>
            <a:r>
              <a:rPr lang="en-GB" sz="2800" dirty="0"/>
              <a:t> </a:t>
            </a:r>
            <a:r>
              <a:rPr lang="en-GB" sz="2800" dirty="0" err="1"/>
              <a:t>målene</a:t>
            </a:r>
            <a:r>
              <a:rPr lang="en-GB" sz="2800" dirty="0"/>
              <a:t>, </a:t>
            </a:r>
            <a:r>
              <a:rPr lang="en-GB" sz="2800" dirty="0" err="1"/>
              <a:t>som</a:t>
            </a:r>
            <a:r>
              <a:rPr lang="en-GB" sz="2800" dirty="0"/>
              <a:t> </a:t>
            </a:r>
            <a:r>
              <a:rPr lang="en-GB" sz="2800" dirty="0" err="1"/>
              <a:t>bruker</a:t>
            </a:r>
            <a:r>
              <a:rPr lang="en-GB" sz="2800" dirty="0"/>
              <a:t> </a:t>
            </a:r>
            <a:r>
              <a:rPr lang="en-GB" sz="2800" dirty="0" err="1"/>
              <a:t>skriftlige</a:t>
            </a:r>
            <a:r>
              <a:rPr lang="en-GB" sz="2800" dirty="0"/>
              <a:t> planer, </a:t>
            </a:r>
            <a:r>
              <a:rPr lang="en-GB" sz="2800" dirty="0" err="1"/>
              <a:t>og</a:t>
            </a:r>
            <a:r>
              <a:rPr lang="en-GB" sz="2800" dirty="0"/>
              <a:t> </a:t>
            </a:r>
            <a:r>
              <a:rPr lang="en-GB" sz="2800" dirty="0" err="1"/>
              <a:t>som</a:t>
            </a:r>
            <a:r>
              <a:rPr lang="en-GB" sz="2800" dirty="0"/>
              <a:t> </a:t>
            </a:r>
            <a:r>
              <a:rPr lang="en-GB" sz="2800" dirty="0" err="1"/>
              <a:t>deltar</a:t>
            </a:r>
            <a:r>
              <a:rPr lang="en-GB" sz="2800" dirty="0"/>
              <a:t> </a:t>
            </a:r>
            <a:r>
              <a:rPr lang="en-GB" sz="2800" dirty="0" err="1"/>
              <a:t>i</a:t>
            </a:r>
            <a:r>
              <a:rPr lang="en-GB" sz="2800" dirty="0"/>
              <a:t> </a:t>
            </a:r>
            <a:r>
              <a:rPr lang="en-GB" sz="2800" dirty="0" err="1"/>
              <a:t>utviklingen</a:t>
            </a:r>
            <a:r>
              <a:rPr lang="en-GB" sz="2800" dirty="0"/>
              <a:t> </a:t>
            </a:r>
            <a:r>
              <a:rPr lang="en-GB" sz="2800" dirty="0" err="1"/>
              <a:t>av</a:t>
            </a:r>
            <a:r>
              <a:rPr lang="en-GB" sz="2800" dirty="0"/>
              <a:t> </a:t>
            </a:r>
            <a:r>
              <a:rPr lang="en-GB" sz="2800" dirty="0" err="1"/>
              <a:t>arbeidsplaner</a:t>
            </a:r>
            <a:r>
              <a:rPr lang="en-GB" sz="2800" dirty="0"/>
              <a:t>, </a:t>
            </a:r>
            <a:r>
              <a:rPr lang="en-GB" sz="2800" dirty="0" err="1"/>
              <a:t>i</a:t>
            </a:r>
            <a:r>
              <a:rPr lang="en-GB" sz="2800" dirty="0"/>
              <a:t> </a:t>
            </a:r>
            <a:r>
              <a:rPr lang="en-GB" sz="2800" dirty="0" err="1"/>
              <a:t>større</a:t>
            </a:r>
            <a:r>
              <a:rPr lang="en-GB" sz="2800" dirty="0"/>
              <a:t> grad </a:t>
            </a:r>
            <a:r>
              <a:rPr lang="en-GB" sz="2800" dirty="0" err="1"/>
              <a:t>kjennetegnes</a:t>
            </a:r>
            <a:r>
              <a:rPr lang="en-GB" sz="2800" dirty="0"/>
              <a:t> </a:t>
            </a:r>
            <a:r>
              <a:rPr lang="en-GB" sz="2800" dirty="0" err="1"/>
              <a:t>av</a:t>
            </a:r>
            <a:r>
              <a:rPr lang="en-GB" sz="2800" dirty="0"/>
              <a:t> at de </a:t>
            </a:r>
            <a:r>
              <a:rPr lang="en-GB" sz="2800" dirty="0" err="1"/>
              <a:t>er</a:t>
            </a:r>
            <a:r>
              <a:rPr lang="en-GB" sz="2800" dirty="0"/>
              <a:t> </a:t>
            </a:r>
            <a:r>
              <a:rPr lang="en-GB" sz="2800" dirty="0" err="1"/>
              <a:t>motiverte</a:t>
            </a:r>
            <a:r>
              <a:rPr lang="en-GB" sz="2800" dirty="0"/>
              <a:t> for </a:t>
            </a:r>
            <a:r>
              <a:rPr lang="en-GB" sz="2800" dirty="0" err="1"/>
              <a:t>å</a:t>
            </a:r>
            <a:r>
              <a:rPr lang="en-GB" sz="2800" dirty="0"/>
              <a:t> </a:t>
            </a:r>
            <a:r>
              <a:rPr lang="en-GB" sz="2800" dirty="0" err="1"/>
              <a:t>gjøre</a:t>
            </a:r>
            <a:r>
              <a:rPr lang="en-GB" sz="2800" dirty="0"/>
              <a:t> </a:t>
            </a:r>
            <a:r>
              <a:rPr lang="en-GB" sz="2800" dirty="0" err="1"/>
              <a:t>skolearbeid</a:t>
            </a:r>
            <a:r>
              <a:rPr lang="en-GB" sz="2800" dirty="0"/>
              <a:t>. (</a:t>
            </a:r>
            <a:r>
              <a:rPr lang="en-GB" sz="2800" dirty="0" err="1"/>
              <a:t>Elevundersøkelsen</a:t>
            </a:r>
            <a:r>
              <a:rPr lang="en-GB" sz="2800" dirty="0"/>
              <a:t>)</a:t>
            </a:r>
          </a:p>
        </p:txBody>
      </p:sp>
      <p:sp>
        <p:nvSpPr>
          <p:cNvPr id="6" name="TekstSylinder 5"/>
          <p:cNvSpPr txBox="1"/>
          <p:nvPr/>
        </p:nvSpPr>
        <p:spPr>
          <a:xfrm rot="1159013">
            <a:off x="5986569" y="781266"/>
            <a:ext cx="2819400" cy="1569660"/>
          </a:xfrm>
          <a:prstGeom prst="rect">
            <a:avLst/>
          </a:prstGeom>
          <a:solidFill>
            <a:schemeClr val="bg1"/>
          </a:solidFill>
          <a:ln>
            <a:solidFill>
              <a:schemeClr val="accent6">
                <a:lumMod val="50000"/>
              </a:schemeClr>
            </a:solidFill>
          </a:ln>
        </p:spPr>
        <p:txBody>
          <a:bodyPr wrap="square" rtlCol="0">
            <a:spAutoFit/>
          </a:bodyPr>
          <a:lstStyle/>
          <a:p>
            <a:r>
              <a:rPr lang="nb-NO" dirty="0" smtClean="0"/>
              <a:t>Er det mulig å inkludere elevene i å sette mål for hva de skal lære?</a:t>
            </a:r>
            <a:endParaRPr lang="nb-NO"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nb-NO" smtClean="0">
                <a:latin typeface="Chalkduster" charset="0"/>
                <a:ea typeface="Chalkduster" charset="0"/>
                <a:cs typeface="Chalkduster" charset="0"/>
              </a:rPr>
              <a:t>Plan Pierre ( 1o år)</a:t>
            </a:r>
          </a:p>
        </p:txBody>
      </p:sp>
      <p:sp>
        <p:nvSpPr>
          <p:cNvPr id="47107" name="Rectangle 3"/>
          <p:cNvSpPr>
            <a:spLocks noGrp="1" noChangeArrowheads="1"/>
          </p:cNvSpPr>
          <p:nvPr>
            <p:ph type="body" idx="1"/>
          </p:nvPr>
        </p:nvSpPr>
        <p:spPr/>
        <p:txBody>
          <a:bodyPr/>
          <a:lstStyle/>
          <a:p>
            <a:pPr>
              <a:buFontTx/>
              <a:buNone/>
            </a:pPr>
            <a:r>
              <a:rPr lang="nb-NO" sz="2400" b="1"/>
              <a:t>”</a:t>
            </a:r>
            <a:r>
              <a:rPr lang="nb-NO" sz="2400" b="1">
                <a:latin typeface="Chalkduster" charset="0"/>
                <a:ea typeface="Chalkduster" charset="0"/>
                <a:cs typeface="Chalkduster" charset="0"/>
              </a:rPr>
              <a:t>Jeg kan fortelle om familien min”</a:t>
            </a:r>
            <a:r>
              <a:rPr lang="nb-NO" sz="2400" b="1" smtClean="0">
                <a:latin typeface="Chalkduster" charset="0"/>
                <a:ea typeface="Chalkduster" charset="0"/>
                <a:cs typeface="Chalkduster" charset="0"/>
              </a:rPr>
              <a:t>:</a:t>
            </a:r>
          </a:p>
          <a:p>
            <a:pPr>
              <a:buFontTx/>
              <a:buNone/>
            </a:pPr>
            <a:endParaRPr lang="nb-NO" sz="2400" b="1" smtClean="0">
              <a:latin typeface="Chalkduster" charset="0"/>
              <a:ea typeface="Chalkduster" charset="0"/>
              <a:cs typeface="Chalkduster" charset="0"/>
            </a:endParaRPr>
          </a:p>
          <a:p>
            <a:pPr>
              <a:buFont typeface="Times" charset="0"/>
              <a:buChar char="•"/>
            </a:pPr>
            <a:r>
              <a:rPr lang="nb-NO" sz="2400">
                <a:latin typeface="Chalkduster" charset="0"/>
                <a:ea typeface="Chalkduster" charset="0"/>
                <a:cs typeface="Chalkduster" charset="0"/>
              </a:rPr>
              <a:t>Jeg kan fortelle at jeg har søsken.</a:t>
            </a:r>
          </a:p>
          <a:p>
            <a:pPr>
              <a:buFont typeface="Times" charset="0"/>
              <a:buChar char="•"/>
            </a:pPr>
            <a:r>
              <a:rPr lang="nb-NO" sz="2400">
                <a:latin typeface="Chalkduster" charset="0"/>
                <a:ea typeface="Chalkduster" charset="0"/>
                <a:cs typeface="Chalkduster" charset="0"/>
              </a:rPr>
              <a:t>Jeg kan beskrive mine søsken.</a:t>
            </a:r>
          </a:p>
          <a:p>
            <a:pPr>
              <a:buFont typeface="Times" charset="0"/>
              <a:buChar char="•"/>
            </a:pPr>
            <a:r>
              <a:rPr lang="nb-NO" sz="2400">
                <a:latin typeface="Chalkduster" charset="0"/>
                <a:ea typeface="Chalkduster" charset="0"/>
                <a:cs typeface="Chalkduster" charset="0"/>
              </a:rPr>
              <a:t>Jeg kan fortelle hva de gjør.</a:t>
            </a:r>
          </a:p>
          <a:p>
            <a:pPr>
              <a:buFont typeface="Times" charset="0"/>
              <a:buChar char="•"/>
            </a:pPr>
            <a:r>
              <a:rPr lang="nb-NO" sz="2400">
                <a:latin typeface="Chalkduster" charset="0"/>
                <a:ea typeface="Chalkduster" charset="0"/>
                <a:cs typeface="Chalkduster" charset="0"/>
              </a:rPr>
              <a:t>Jeg kan fargene.</a:t>
            </a:r>
          </a:p>
          <a:p>
            <a:pPr>
              <a:buFont typeface="Times" charset="0"/>
              <a:buChar char="•"/>
            </a:pPr>
            <a:r>
              <a:rPr lang="nb-NO" sz="2400">
                <a:latin typeface="Chalkduster" charset="0"/>
                <a:ea typeface="Chalkduster" charset="0"/>
                <a:cs typeface="Chalkduster" charset="0"/>
              </a:rPr>
              <a:t>Jeg kan si ordet ”sykkel”.</a:t>
            </a:r>
          </a:p>
          <a:p>
            <a:pPr>
              <a:buFont typeface="Times" charset="0"/>
              <a:buChar char="•"/>
            </a:pPr>
            <a:r>
              <a:rPr lang="nb-NO" sz="2400">
                <a:latin typeface="Chalkduster" charset="0"/>
                <a:ea typeface="Chalkduster" charset="0"/>
                <a:cs typeface="Chalkduster" charset="0"/>
              </a:rPr>
              <a:t>Jeg kan si hva vi spiser og drikker.</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fontScale="90000"/>
          </a:bodyPr>
          <a:lstStyle/>
          <a:p>
            <a:pPr algn="l"/>
            <a:r>
              <a:rPr lang="en-GB" b="1" dirty="0" err="1" smtClean="0"/>
              <a:t>Motivasjon</a:t>
            </a:r>
            <a:r>
              <a:rPr lang="en-GB" b="1" dirty="0" smtClean="0"/>
              <a:t> - </a:t>
            </a:r>
            <a:r>
              <a:rPr lang="en-GB" b="1" dirty="0" err="1" smtClean="0"/>
              <a:t>metode</a:t>
            </a:r>
            <a:r>
              <a:rPr lang="en-GB" b="1" dirty="0" smtClean="0"/>
              <a:t/>
            </a:r>
            <a:br>
              <a:rPr lang="en-GB" b="1" dirty="0" smtClean="0"/>
            </a:br>
            <a:r>
              <a:rPr lang="en-GB" dirty="0" err="1" smtClean="0"/>
              <a:t>Hva</a:t>
            </a:r>
            <a:r>
              <a:rPr lang="en-GB" dirty="0" smtClean="0"/>
              <a:t> </a:t>
            </a:r>
            <a:r>
              <a:rPr lang="en-GB" dirty="0" err="1">
                <a:solidFill>
                  <a:srgbClr val="000000"/>
                </a:solidFill>
              </a:rPr>
              <a:t>sier</a:t>
            </a:r>
            <a:r>
              <a:rPr lang="en-GB" dirty="0" smtClean="0">
                <a:solidFill>
                  <a:srgbClr val="000000"/>
                </a:solidFill>
              </a:rPr>
              <a:t> </a:t>
            </a:r>
            <a:r>
              <a:rPr lang="en-GB" dirty="0" err="1" smtClean="0">
                <a:solidFill>
                  <a:srgbClr val="000000"/>
                </a:solidFill>
              </a:rPr>
              <a:t>forskningen</a:t>
            </a:r>
            <a:r>
              <a:rPr lang="en-GB" dirty="0" smtClean="0">
                <a:solidFill>
                  <a:srgbClr val="000000"/>
                </a:solidFill>
              </a:rPr>
              <a:t>? </a:t>
            </a:r>
            <a:endParaRPr lang="en-GB" dirty="0">
              <a:solidFill>
                <a:srgbClr val="000000"/>
              </a:solidFill>
            </a:endParaRPr>
          </a:p>
        </p:txBody>
      </p:sp>
      <p:sp>
        <p:nvSpPr>
          <p:cNvPr id="31747" name="Rectangle 3"/>
          <p:cNvSpPr>
            <a:spLocks noGrp="1" noChangeArrowheads="1"/>
          </p:cNvSpPr>
          <p:nvPr>
            <p:ph type="body" idx="1"/>
          </p:nvPr>
        </p:nvSpPr>
        <p:spPr>
          <a:xfrm>
            <a:off x="304800" y="1773238"/>
            <a:ext cx="8382000" cy="4779962"/>
          </a:xfrm>
        </p:spPr>
        <p:txBody>
          <a:bodyPr/>
          <a:lstStyle/>
          <a:p>
            <a:pPr>
              <a:lnSpc>
                <a:spcPct val="90000"/>
              </a:lnSpc>
              <a:buNone/>
            </a:pPr>
            <a:r>
              <a:rPr lang="nb-NO" sz="1800" i="1" dirty="0" smtClean="0">
                <a:solidFill>
                  <a:srgbClr val="804000"/>
                </a:solidFill>
              </a:rPr>
              <a:t>	</a:t>
            </a:r>
            <a:r>
              <a:rPr lang="nb-NO" sz="2000" i="1" dirty="0" err="1" smtClean="0">
                <a:solidFill>
                  <a:srgbClr val="000000"/>
                </a:solidFill>
              </a:rPr>
              <a:t>Hattie</a:t>
            </a:r>
            <a:r>
              <a:rPr lang="nb-NO" sz="2000" i="1" dirty="0" smtClean="0">
                <a:solidFill>
                  <a:srgbClr val="000000"/>
                </a:solidFill>
              </a:rPr>
              <a:t> (2009) at det er </a:t>
            </a:r>
            <a:r>
              <a:rPr lang="nb-NO" sz="2000" i="1" u="sng" dirty="0" smtClean="0">
                <a:solidFill>
                  <a:srgbClr val="000000"/>
                </a:solidFill>
              </a:rPr>
              <a:t>foreldrenes forventninger </a:t>
            </a:r>
            <a:r>
              <a:rPr lang="nb-NO" sz="2000" i="1" dirty="0" smtClean="0">
                <a:solidFill>
                  <a:srgbClr val="000000"/>
                </a:solidFill>
              </a:rPr>
              <a:t>til skoleprestasjoner som har sterkest innvirkning på elevenes motivasjon og innsats; dernest følger </a:t>
            </a:r>
            <a:r>
              <a:rPr lang="nb-NO" sz="2000" i="1" u="sng" dirty="0" smtClean="0">
                <a:solidFill>
                  <a:srgbClr val="000000"/>
                </a:solidFill>
              </a:rPr>
              <a:t>foreldrenes interesse for skolearbeid </a:t>
            </a:r>
            <a:r>
              <a:rPr lang="nb-NO" sz="2000" i="1" dirty="0" smtClean="0">
                <a:solidFill>
                  <a:srgbClr val="000000"/>
                </a:solidFill>
              </a:rPr>
              <a:t>hjemme og på skolen, leksehjelp og dialog om skoleframgang. Dette betyr mye mer enn andre faktorer i familien, slik som sosioøkonomisk status. </a:t>
            </a:r>
            <a:r>
              <a:rPr lang="nb-NO" sz="2000" i="1" dirty="0" err="1" smtClean="0">
                <a:solidFill>
                  <a:srgbClr val="000000"/>
                </a:solidFill>
              </a:rPr>
              <a:t>Hattie</a:t>
            </a:r>
            <a:r>
              <a:rPr lang="nb-NO" sz="2000" i="1" dirty="0" smtClean="0">
                <a:solidFill>
                  <a:srgbClr val="000000"/>
                </a:solidFill>
              </a:rPr>
              <a:t> trekker også frem at mange foreldre er fremmedgjorte for skolen fordi de ikke forstår skolens språk. Derfor må skolen og hjemmene kommunisere, slik at de kan snakke </a:t>
            </a:r>
            <a:r>
              <a:rPr lang="nb-NO" sz="2000" i="1" u="sng" dirty="0" smtClean="0">
                <a:solidFill>
                  <a:srgbClr val="000000"/>
                </a:solidFill>
              </a:rPr>
              <a:t>samme språk </a:t>
            </a:r>
            <a:r>
              <a:rPr lang="nb-NO" sz="2000" i="1" dirty="0" smtClean="0">
                <a:solidFill>
                  <a:srgbClr val="000000"/>
                </a:solidFill>
              </a:rPr>
              <a:t>og formidle de samme forventningene; slik at elevene slipper å leve i to verdener. </a:t>
            </a:r>
          </a:p>
          <a:p>
            <a:pPr>
              <a:lnSpc>
                <a:spcPct val="90000"/>
              </a:lnSpc>
              <a:buNone/>
            </a:pPr>
            <a:endParaRPr lang="nb-NO" sz="2000" i="1" dirty="0" smtClean="0">
              <a:solidFill>
                <a:srgbClr val="000000"/>
              </a:solidFill>
            </a:endParaRPr>
          </a:p>
          <a:p>
            <a:pPr>
              <a:lnSpc>
                <a:spcPct val="90000"/>
              </a:lnSpc>
              <a:buNone/>
            </a:pPr>
            <a:r>
              <a:rPr lang="nb-NO" sz="2000" i="1" dirty="0" smtClean="0">
                <a:solidFill>
                  <a:srgbClr val="000000"/>
                </a:solidFill>
              </a:rPr>
              <a:t>	Engelske studier knyttet til elevenes prestasjoner i skolen viser at for barn i 7-årsalderen er det foreldrene gjør hjemme, 6 ganger viktigere enn det som skjer på skolen. Ved 16-årsalderen ser det ut til at skolen er mer betydningsfull for læringsutbyttet enn foreldrene, men også i de senere tenårene er foreldrenes engasjement viktig. </a:t>
            </a:r>
          </a:p>
          <a:p>
            <a:pPr algn="r">
              <a:lnSpc>
                <a:spcPct val="90000"/>
              </a:lnSpc>
              <a:buNone/>
            </a:pPr>
            <a:r>
              <a:rPr lang="nb-NO" sz="2000" i="1" dirty="0" smtClean="0">
                <a:solidFill>
                  <a:srgbClr val="000000"/>
                </a:solidFill>
              </a:rPr>
              <a:t>( rundskriv -7-2010 om foreldresamarbeid)</a:t>
            </a:r>
            <a:endParaRPr lang="en-GB" sz="2000" i="1" dirty="0">
              <a:solidFill>
                <a:srgbClr val="000000"/>
              </a:solidFill>
            </a:endParaRPr>
          </a:p>
        </p:txBody>
      </p:sp>
      <p:sp>
        <p:nvSpPr>
          <p:cNvPr id="4" name="TekstSylinder 3"/>
          <p:cNvSpPr txBox="1"/>
          <p:nvPr/>
        </p:nvSpPr>
        <p:spPr>
          <a:xfrm rot="1338001">
            <a:off x="6633926" y="587871"/>
            <a:ext cx="2057400" cy="830997"/>
          </a:xfrm>
          <a:prstGeom prst="rect">
            <a:avLst/>
          </a:prstGeom>
          <a:noFill/>
        </p:spPr>
        <p:txBody>
          <a:bodyPr wrap="square" rtlCol="0">
            <a:spAutoFit/>
          </a:bodyPr>
          <a:lstStyle/>
          <a:p>
            <a:r>
              <a:rPr lang="nb-NO" dirty="0" smtClean="0"/>
              <a:t>Kan foreldre engasjeres?</a:t>
            </a:r>
            <a:endParaRPr lang="nb-NO" dirty="0"/>
          </a:p>
        </p:txBody>
      </p:sp>
    </p:spTree>
  </p:cSld>
  <p:clrMapOvr>
    <a:masterClrMapping/>
  </p:clrMapOvr>
  <p:transition>
    <p:check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latin typeface="Chalkduster"/>
                <a:cs typeface="Chalkduster"/>
              </a:rPr>
              <a:t>Foreldre</a:t>
            </a:r>
            <a:endParaRPr lang="nb-NO" dirty="0">
              <a:latin typeface="Chalkduster"/>
              <a:cs typeface="Chalkduster"/>
            </a:endParaRPr>
          </a:p>
        </p:txBody>
      </p:sp>
      <p:sp>
        <p:nvSpPr>
          <p:cNvPr id="3" name="Plassholder for innhold 2"/>
          <p:cNvSpPr>
            <a:spLocks noGrp="1"/>
          </p:cNvSpPr>
          <p:nvPr>
            <p:ph idx="1"/>
          </p:nvPr>
        </p:nvSpPr>
        <p:spPr/>
        <p:txBody>
          <a:bodyPr/>
          <a:lstStyle/>
          <a:p>
            <a:pPr>
              <a:buNone/>
            </a:pPr>
            <a:endParaRPr lang="nb-NO" dirty="0" smtClean="0">
              <a:latin typeface="Chalkduster"/>
              <a:cs typeface="Chalkduster"/>
            </a:endParaRPr>
          </a:p>
          <a:p>
            <a:pPr>
              <a:buNone/>
            </a:pPr>
            <a:endParaRPr lang="nb-NO" dirty="0" smtClean="0">
              <a:latin typeface="Chalkduster"/>
              <a:cs typeface="Chalkduster"/>
            </a:endParaRPr>
          </a:p>
          <a:p>
            <a:pPr>
              <a:buNone/>
            </a:pPr>
            <a:r>
              <a:rPr lang="nb-NO" dirty="0" smtClean="0">
                <a:latin typeface="Chalkduster"/>
                <a:cs typeface="Chalkduster"/>
              </a:rPr>
              <a:t>Kan vi utarbeide en brosjyre for å få elevenes foreldre på banen?</a:t>
            </a:r>
            <a:endParaRPr lang="nb-NO" dirty="0">
              <a:latin typeface="Chalkduster"/>
              <a:cs typeface="Chalkduste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r>
              <a:rPr lang="nb-NO" sz="4000" b="1" dirty="0" smtClean="0"/>
              <a:t>Te</a:t>
            </a:r>
            <a:r>
              <a:rPr lang="nb-NO" sz="4000" b="1" dirty="0" smtClean="0"/>
              <a:t>oribasert undervisning</a:t>
            </a:r>
            <a:br>
              <a:rPr lang="nb-NO" sz="4000" b="1" dirty="0" smtClean="0"/>
            </a:br>
            <a:r>
              <a:rPr lang="nb-NO" sz="4000" dirty="0" smtClean="0"/>
              <a:t>6 </a:t>
            </a:r>
            <a:r>
              <a:rPr lang="nb-NO" sz="4000" dirty="0" err="1" smtClean="0"/>
              <a:t>undervisningsprinsipper-</a:t>
            </a:r>
            <a:r>
              <a:rPr lang="nb-NO" sz="4000" dirty="0" smtClean="0"/>
              <a:t> James </a:t>
            </a:r>
            <a:r>
              <a:rPr lang="nb-NO" sz="4000" dirty="0" err="1"/>
              <a:t>Mursell</a:t>
            </a:r>
            <a:endParaRPr lang="nb-NO" sz="4000" dirty="0"/>
          </a:p>
        </p:txBody>
      </p:sp>
      <p:sp>
        <p:nvSpPr>
          <p:cNvPr id="47107" name="Rectangle 3"/>
          <p:cNvSpPr>
            <a:spLocks noGrp="1" noChangeArrowheads="1"/>
          </p:cNvSpPr>
          <p:nvPr>
            <p:ph type="body" idx="1"/>
          </p:nvPr>
        </p:nvSpPr>
        <p:spPr/>
        <p:txBody>
          <a:bodyPr/>
          <a:lstStyle/>
          <a:p>
            <a:pPr>
              <a:lnSpc>
                <a:spcPct val="90000"/>
              </a:lnSpc>
            </a:pPr>
            <a:r>
              <a:rPr lang="nb-NO" dirty="0"/>
              <a:t>Kontekst – </a:t>
            </a:r>
            <a:r>
              <a:rPr lang="nb-NO" sz="1800" dirty="0"/>
              <a:t>fra læreboka til virkelighetsnært</a:t>
            </a:r>
          </a:p>
          <a:p>
            <a:pPr>
              <a:lnSpc>
                <a:spcPct val="90000"/>
              </a:lnSpc>
            </a:pPr>
            <a:r>
              <a:rPr lang="nb-NO" dirty="0"/>
              <a:t>Fokus – </a:t>
            </a:r>
            <a:r>
              <a:rPr lang="nb-NO" sz="1800" dirty="0"/>
              <a:t>Fra oppgaver i boka til emner og problemløsning</a:t>
            </a:r>
          </a:p>
          <a:p>
            <a:pPr>
              <a:lnSpc>
                <a:spcPct val="90000"/>
              </a:lnSpc>
            </a:pPr>
            <a:r>
              <a:rPr lang="nb-NO" dirty="0"/>
              <a:t>Sosialt klima –</a:t>
            </a:r>
            <a:r>
              <a:rPr lang="nb-NO" sz="1800" dirty="0"/>
              <a:t>fra underkastelse til  elevdeltakelse</a:t>
            </a:r>
          </a:p>
          <a:p>
            <a:pPr>
              <a:lnSpc>
                <a:spcPct val="90000"/>
              </a:lnSpc>
            </a:pPr>
            <a:r>
              <a:rPr lang="nb-NO" dirty="0"/>
              <a:t>Individualisering – </a:t>
            </a:r>
            <a:r>
              <a:rPr lang="nb-NO" sz="2000" dirty="0"/>
              <a:t>fra at alle gjør det samme til individuelt valg av tempo /tilpasset</a:t>
            </a:r>
            <a:r>
              <a:rPr lang="nb-NO" sz="1800" dirty="0"/>
              <a:t> undervisning</a:t>
            </a:r>
          </a:p>
          <a:p>
            <a:pPr>
              <a:lnSpc>
                <a:spcPct val="90000"/>
              </a:lnSpc>
            </a:pPr>
            <a:r>
              <a:rPr lang="nb-NO" dirty="0"/>
              <a:t>Sekvens –</a:t>
            </a:r>
            <a:r>
              <a:rPr lang="nb-NO" sz="1800" dirty="0"/>
              <a:t>i hvilken rekkefølge fra læreboka til elevens modenhet og forståelse</a:t>
            </a:r>
          </a:p>
          <a:p>
            <a:pPr>
              <a:lnSpc>
                <a:spcPct val="90000"/>
              </a:lnSpc>
            </a:pPr>
            <a:r>
              <a:rPr lang="nb-NO" dirty="0"/>
              <a:t>Evaluering –</a:t>
            </a:r>
            <a:r>
              <a:rPr lang="nb-NO" sz="1800" dirty="0"/>
              <a:t> fra resultat til også å omfatte  læringsprosess</a:t>
            </a:r>
          </a:p>
          <a:p>
            <a:pPr>
              <a:lnSpc>
                <a:spcPct val="90000"/>
              </a:lnSpc>
            </a:pPr>
            <a:endParaRPr lang="nb-NO" sz="1800" dirty="0"/>
          </a:p>
          <a:p>
            <a:pPr>
              <a:lnSpc>
                <a:spcPct val="90000"/>
              </a:lnSpc>
              <a:buFontTx/>
              <a:buNone/>
            </a:pPr>
            <a:r>
              <a:rPr lang="nb-NO" sz="1800" dirty="0"/>
              <a:t>James </a:t>
            </a:r>
            <a:r>
              <a:rPr lang="nb-NO" sz="1800" dirty="0" err="1"/>
              <a:t>Mursell</a:t>
            </a:r>
            <a:r>
              <a:rPr lang="nb-NO" sz="1800" dirty="0"/>
              <a:t>, 1954 Successful teaching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4213" y="620713"/>
            <a:ext cx="7773987" cy="1152525"/>
          </a:xfrm>
        </p:spPr>
        <p:txBody>
          <a:bodyPr>
            <a:normAutofit fontScale="90000"/>
          </a:bodyPr>
          <a:lstStyle/>
          <a:p>
            <a:pPr algn="l"/>
            <a:r>
              <a:rPr lang="nb-NO" sz="4000" b="1" dirty="0" smtClean="0"/>
              <a:t>Teoretisk bakteppe i Kunnskapsløftet</a:t>
            </a:r>
            <a:br>
              <a:rPr lang="nb-NO" sz="4000" b="1" dirty="0" smtClean="0"/>
            </a:br>
            <a:endParaRPr lang="nb-NO" sz="4000" b="1" dirty="0"/>
          </a:p>
        </p:txBody>
      </p:sp>
      <p:sp>
        <p:nvSpPr>
          <p:cNvPr id="37891" name="Rectangle 3"/>
          <p:cNvSpPr>
            <a:spLocks noGrp="1" noChangeArrowheads="1"/>
          </p:cNvSpPr>
          <p:nvPr>
            <p:ph type="body" idx="1"/>
          </p:nvPr>
        </p:nvSpPr>
        <p:spPr>
          <a:xfrm>
            <a:off x="685800" y="1412875"/>
            <a:ext cx="7772400" cy="5184775"/>
          </a:xfrm>
        </p:spPr>
        <p:txBody>
          <a:bodyPr>
            <a:normAutofit lnSpcReduction="10000"/>
          </a:bodyPr>
          <a:lstStyle/>
          <a:p>
            <a:pPr>
              <a:lnSpc>
                <a:spcPct val="90000"/>
              </a:lnSpc>
            </a:pPr>
            <a:r>
              <a:rPr lang="nb-NO" sz="2400" dirty="0"/>
              <a:t>Man setter seg mål og vurderer måloppnåelse </a:t>
            </a:r>
          </a:p>
          <a:p>
            <a:pPr>
              <a:lnSpc>
                <a:spcPct val="90000"/>
              </a:lnSpc>
              <a:buFontTx/>
              <a:buNone/>
            </a:pPr>
            <a:r>
              <a:rPr lang="nb-NO" sz="1800" dirty="0"/>
              <a:t>	Tyler: Bevisst progresjon og klare fokuseringspunkter</a:t>
            </a:r>
          </a:p>
          <a:p>
            <a:pPr>
              <a:lnSpc>
                <a:spcPct val="90000"/>
              </a:lnSpc>
              <a:buFontTx/>
              <a:buNone/>
            </a:pPr>
            <a:endParaRPr lang="nb-NO" sz="1800" dirty="0"/>
          </a:p>
          <a:p>
            <a:pPr>
              <a:lnSpc>
                <a:spcPct val="90000"/>
              </a:lnSpc>
            </a:pPr>
            <a:r>
              <a:rPr lang="nb-NO" sz="2400" dirty="0"/>
              <a:t>Hvert mål kan løses på flere nivå </a:t>
            </a:r>
            <a:endParaRPr lang="nb-NO" sz="1400" dirty="0"/>
          </a:p>
          <a:p>
            <a:pPr>
              <a:lnSpc>
                <a:spcPct val="90000"/>
              </a:lnSpc>
              <a:buFontTx/>
              <a:buNone/>
            </a:pPr>
            <a:r>
              <a:rPr lang="nb-NO" sz="1400" dirty="0"/>
              <a:t>	Taksonomi – Bloom</a:t>
            </a:r>
          </a:p>
          <a:p>
            <a:pPr>
              <a:lnSpc>
                <a:spcPct val="90000"/>
              </a:lnSpc>
              <a:buFontTx/>
              <a:buNone/>
            </a:pPr>
            <a:r>
              <a:rPr lang="nb-NO" sz="1400" dirty="0"/>
              <a:t>	Sensur: under middels/ middels/over middels grad av måloppnåelse</a:t>
            </a:r>
          </a:p>
          <a:p>
            <a:pPr>
              <a:lnSpc>
                <a:spcPct val="90000"/>
              </a:lnSpc>
              <a:buFontTx/>
              <a:buNone/>
            </a:pPr>
            <a:endParaRPr lang="nb-NO" sz="1400" dirty="0"/>
          </a:p>
          <a:p>
            <a:pPr>
              <a:lnSpc>
                <a:spcPct val="90000"/>
              </a:lnSpc>
            </a:pPr>
            <a:r>
              <a:rPr lang="nb-NO" sz="2400" dirty="0"/>
              <a:t>Målene repeteres i en spiral over tid</a:t>
            </a:r>
          </a:p>
          <a:p>
            <a:pPr>
              <a:lnSpc>
                <a:spcPct val="90000"/>
              </a:lnSpc>
              <a:buFontTx/>
              <a:buNone/>
            </a:pPr>
            <a:r>
              <a:rPr lang="nb-NO" sz="1400" dirty="0"/>
              <a:t>	Bruner:</a:t>
            </a:r>
            <a:r>
              <a:rPr lang="nb-NO" sz="2400" dirty="0"/>
              <a:t> </a:t>
            </a:r>
            <a:r>
              <a:rPr lang="nb-NO" sz="1400" dirty="0"/>
              <a:t>Eks </a:t>
            </a:r>
            <a:r>
              <a:rPr lang="nb-NO" sz="1400" i="1" dirty="0"/>
              <a:t>samtale om</a:t>
            </a:r>
            <a:r>
              <a:rPr lang="nb-NO" sz="1400" dirty="0"/>
              <a:t>, </a:t>
            </a:r>
            <a:r>
              <a:rPr lang="nb-NO" sz="1400" i="1" dirty="0"/>
              <a:t>drøfte</a:t>
            </a:r>
            <a:r>
              <a:rPr lang="nb-NO" sz="1400" dirty="0"/>
              <a:t>  </a:t>
            </a:r>
          </a:p>
          <a:p>
            <a:pPr>
              <a:lnSpc>
                <a:spcPct val="90000"/>
              </a:lnSpc>
              <a:buFontTx/>
              <a:buNone/>
            </a:pPr>
            <a:r>
              <a:rPr lang="nb-NO" sz="1400" dirty="0"/>
              <a:t>	Rammeverket: Eks </a:t>
            </a:r>
            <a:r>
              <a:rPr lang="nb-NO" sz="1400" i="1" dirty="0"/>
              <a:t>Delta i enkle samtaler</a:t>
            </a:r>
            <a:r>
              <a:rPr lang="nb-NO" sz="1400" dirty="0"/>
              <a:t>, </a:t>
            </a:r>
            <a:r>
              <a:rPr lang="nb-NO" sz="1400" i="1" dirty="0"/>
              <a:t>delta i samtaler</a:t>
            </a:r>
            <a:endParaRPr lang="nb-NO" sz="1400" dirty="0"/>
          </a:p>
          <a:p>
            <a:pPr>
              <a:lnSpc>
                <a:spcPct val="90000"/>
              </a:lnSpc>
              <a:buFontTx/>
              <a:buNone/>
            </a:pPr>
            <a:r>
              <a:rPr lang="nb-NO" sz="1400" dirty="0"/>
              <a:t>		 </a:t>
            </a:r>
            <a:endParaRPr lang="nb-NO" sz="2400" dirty="0"/>
          </a:p>
          <a:p>
            <a:pPr>
              <a:lnSpc>
                <a:spcPct val="90000"/>
              </a:lnSpc>
            </a:pPr>
            <a:r>
              <a:rPr lang="nb-NO" sz="2400" dirty="0"/>
              <a:t>Metodefrihet</a:t>
            </a:r>
          </a:p>
          <a:p>
            <a:pPr>
              <a:lnSpc>
                <a:spcPct val="90000"/>
              </a:lnSpc>
              <a:buFontTx/>
              <a:buNone/>
            </a:pPr>
            <a:r>
              <a:rPr lang="nb-NO" sz="2400" dirty="0"/>
              <a:t>	</a:t>
            </a:r>
            <a:r>
              <a:rPr lang="nb-NO" sz="1600" dirty="0"/>
              <a:t>Tyler: Elevene </a:t>
            </a:r>
            <a:r>
              <a:rPr lang="nb-NO" sz="1600" u="sng" dirty="0"/>
              <a:t>deltar</a:t>
            </a:r>
            <a:r>
              <a:rPr lang="nb-NO" sz="1600" dirty="0"/>
              <a:t> i organiseringen av måloppnåelsen, lærer finner ut hvilke ytre stimuli som fungerer best for klassen og varierer, eleven tar ansvar</a:t>
            </a:r>
          </a:p>
          <a:p>
            <a:pPr>
              <a:lnSpc>
                <a:spcPct val="90000"/>
              </a:lnSpc>
              <a:buFontTx/>
              <a:buNone/>
            </a:pPr>
            <a:r>
              <a:rPr lang="nb-NO" sz="1600" dirty="0"/>
              <a:t>	</a:t>
            </a:r>
          </a:p>
          <a:p>
            <a:pPr>
              <a:lnSpc>
                <a:spcPct val="90000"/>
              </a:lnSpc>
              <a:buFontTx/>
              <a:buNone/>
            </a:pPr>
            <a:endParaRPr lang="nb-NO" sz="1600" dirty="0"/>
          </a:p>
          <a:p>
            <a:pPr>
              <a:lnSpc>
                <a:spcPct val="90000"/>
              </a:lnSpc>
              <a:buFontTx/>
              <a:buNone/>
            </a:pPr>
            <a:r>
              <a:rPr lang="nb-NO" sz="1600" dirty="0"/>
              <a:t>Lærerens verden,  Gunn </a:t>
            </a:r>
            <a:r>
              <a:rPr lang="nb-NO" sz="1600" dirty="0" err="1"/>
              <a:t>Imsen</a:t>
            </a:r>
            <a:endParaRPr lang="nb-NO" sz="1600" dirty="0"/>
          </a:p>
          <a:p>
            <a:pPr>
              <a:lnSpc>
                <a:spcPct val="90000"/>
              </a:lnSpc>
              <a:buFontTx/>
              <a:buNone/>
            </a:pPr>
            <a:endParaRPr lang="nb-NO" sz="1600" dirty="0"/>
          </a:p>
        </p:txBody>
      </p:sp>
    </p:spTree>
  </p:cSld>
  <p:clrMapOvr>
    <a:masterClrMapping/>
  </p:clrMapOvr>
  <p:transition>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685800" y="609600"/>
            <a:ext cx="7772400" cy="914400"/>
          </a:xfrm>
        </p:spPr>
        <p:txBody>
          <a:bodyPr/>
          <a:lstStyle/>
          <a:p>
            <a:pPr algn="l"/>
            <a:r>
              <a:rPr lang="en-GB" dirty="0" err="1" smtClean="0">
                <a:solidFill>
                  <a:srgbClr val="000000"/>
                </a:solidFill>
              </a:rPr>
              <a:t>Veiledninger</a:t>
            </a:r>
            <a:r>
              <a:rPr lang="en-GB" dirty="0" smtClean="0">
                <a:solidFill>
                  <a:srgbClr val="000000"/>
                </a:solidFill>
              </a:rPr>
              <a:t> </a:t>
            </a:r>
            <a:r>
              <a:rPr lang="en-GB" dirty="0" err="1" smtClean="0">
                <a:solidFill>
                  <a:srgbClr val="000000"/>
                </a:solidFill>
              </a:rPr>
              <a:t>på</a:t>
            </a:r>
            <a:r>
              <a:rPr lang="en-GB" dirty="0" smtClean="0">
                <a:solidFill>
                  <a:srgbClr val="000000"/>
                </a:solidFill>
              </a:rPr>
              <a:t> </a:t>
            </a:r>
            <a:r>
              <a:rPr lang="en-GB" dirty="0" err="1" smtClean="0">
                <a:solidFill>
                  <a:srgbClr val="000000"/>
                </a:solidFill>
              </a:rPr>
              <a:t>skolenettet.no</a:t>
            </a:r>
            <a:endParaRPr lang="en-GB" dirty="0">
              <a:solidFill>
                <a:srgbClr val="000000"/>
              </a:solidFill>
            </a:endParaRPr>
          </a:p>
        </p:txBody>
      </p:sp>
      <p:sp>
        <p:nvSpPr>
          <p:cNvPr id="92163" name="Rectangle 3"/>
          <p:cNvSpPr>
            <a:spLocks noGrp="1" noChangeArrowheads="1"/>
          </p:cNvSpPr>
          <p:nvPr>
            <p:ph type="body" idx="1"/>
          </p:nvPr>
        </p:nvSpPr>
        <p:spPr>
          <a:xfrm>
            <a:off x="1066800" y="1676400"/>
            <a:ext cx="8077200" cy="4876800"/>
          </a:xfrm>
        </p:spPr>
        <p:txBody>
          <a:bodyPr/>
          <a:lstStyle/>
          <a:p>
            <a:pPr>
              <a:buFontTx/>
              <a:buNone/>
            </a:pPr>
            <a:r>
              <a:rPr lang="nb-NO" sz="2800" dirty="0" smtClean="0">
                <a:hlinkClick r:id="rId3"/>
              </a:rPr>
              <a:t>nasjonale </a:t>
            </a:r>
            <a:r>
              <a:rPr lang="nb-NO" sz="2800" dirty="0" smtClean="0">
                <a:solidFill>
                  <a:srgbClr val="804000"/>
                </a:solidFill>
                <a:hlinkClick r:id="rId3"/>
              </a:rPr>
              <a:t>veiledninger</a:t>
            </a:r>
            <a:endParaRPr lang="nb-NO" sz="2800" dirty="0" smtClean="0">
              <a:solidFill>
                <a:srgbClr val="804000"/>
              </a:solidFill>
            </a:endParaRPr>
          </a:p>
          <a:p>
            <a:pPr>
              <a:buFontTx/>
              <a:buNone/>
            </a:pPr>
            <a:r>
              <a:rPr lang="en-GB" sz="2800" dirty="0" smtClean="0"/>
              <a:t> </a:t>
            </a:r>
          </a:p>
          <a:p>
            <a:pPr>
              <a:buFontTx/>
              <a:buNone/>
            </a:pPr>
            <a:r>
              <a:rPr lang="en-GB" sz="2800" dirty="0" smtClean="0"/>
              <a:t>Mal for </a:t>
            </a:r>
            <a:r>
              <a:rPr lang="en-GB" sz="2800" dirty="0" err="1" smtClean="0"/>
              <a:t>arbeidet</a:t>
            </a:r>
            <a:r>
              <a:rPr lang="en-GB" sz="2800" dirty="0" smtClean="0"/>
              <a:t> </a:t>
            </a:r>
            <a:r>
              <a:rPr lang="en-GB" sz="2800" dirty="0" err="1" smtClean="0"/>
              <a:t>i</a:t>
            </a:r>
            <a:r>
              <a:rPr lang="en-GB" sz="2800" dirty="0" smtClean="0"/>
              <a:t> </a:t>
            </a:r>
            <a:r>
              <a:rPr lang="en-GB" sz="2800" dirty="0" err="1" smtClean="0"/>
              <a:t>workshopene</a:t>
            </a:r>
            <a:r>
              <a:rPr lang="en-GB" sz="2800" dirty="0" smtClean="0"/>
              <a:t>:</a:t>
            </a:r>
          </a:p>
          <a:p>
            <a:r>
              <a:rPr lang="nb-NO" sz="2800" i="1" dirty="0" smtClean="0"/>
              <a:t>Kompetansemål og læringsmål </a:t>
            </a:r>
          </a:p>
          <a:p>
            <a:pPr lvl="1"/>
            <a:r>
              <a:rPr lang="nb-NO" sz="2400" i="1" dirty="0" smtClean="0"/>
              <a:t>Grunnleggende ferdigheter</a:t>
            </a:r>
          </a:p>
          <a:p>
            <a:pPr lvl="1"/>
            <a:r>
              <a:rPr lang="nb-NO" sz="2400" i="1" dirty="0" smtClean="0"/>
              <a:t>Læringsressurser</a:t>
            </a:r>
          </a:p>
          <a:p>
            <a:pPr lvl="1"/>
            <a:r>
              <a:rPr lang="nb-NO" sz="2400" i="1" dirty="0" smtClean="0"/>
              <a:t>Læringsaktiviteter</a:t>
            </a:r>
          </a:p>
          <a:p>
            <a:pPr lvl="1"/>
            <a:r>
              <a:rPr lang="nb-NO" sz="2400" i="1" dirty="0" smtClean="0"/>
              <a:t>Vurdering</a:t>
            </a:r>
          </a:p>
          <a:p>
            <a:pPr lvl="1"/>
            <a:r>
              <a:rPr lang="nb-NO" sz="2400" i="1" dirty="0" smtClean="0"/>
              <a:t>Tilpasset opplæring</a:t>
            </a:r>
            <a:endParaRPr lang="en-GB" sz="2400"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endParaRPr lang="nb-NO"/>
          </a:p>
        </p:txBody>
      </p:sp>
      <p:pic>
        <p:nvPicPr>
          <p:cNvPr id="4" name="Plassholder for innhold 3" descr="kompmal.tiff"/>
          <p:cNvPicPr>
            <a:picLocks noGrp="1" noChangeAspect="1"/>
          </p:cNvPicPr>
          <p:nvPr>
            <p:ph idx="1"/>
          </p:nvPr>
        </p:nvPicPr>
        <p:blipFill>
          <a:blip r:embed="rId3"/>
          <a:srcRect l="-72026" r="-72026"/>
          <a:stretch>
            <a:fillRect/>
          </a:stretch>
        </p:blipFill>
        <p:spPr>
          <a:xfrm>
            <a:off x="-2743200" y="381000"/>
            <a:ext cx="11582400" cy="6172200"/>
          </a:xfrm>
        </p:spPr>
      </p:pic>
      <p:sp>
        <p:nvSpPr>
          <p:cNvPr id="5" name="TekstSylinder 4"/>
          <p:cNvSpPr txBox="1"/>
          <p:nvPr/>
        </p:nvSpPr>
        <p:spPr>
          <a:xfrm>
            <a:off x="5943600" y="643889"/>
            <a:ext cx="2667000" cy="5909311"/>
          </a:xfrm>
          <a:prstGeom prst="rect">
            <a:avLst/>
          </a:prstGeom>
          <a:solidFill>
            <a:schemeClr val="bg1">
              <a:lumMod val="95000"/>
            </a:schemeClr>
          </a:solidFill>
        </p:spPr>
        <p:txBody>
          <a:bodyPr wrap="square" rtlCol="0">
            <a:spAutoFit/>
          </a:bodyPr>
          <a:lstStyle/>
          <a:p>
            <a:endParaRPr lang="nb-NO" dirty="0" smtClean="0"/>
          </a:p>
          <a:p>
            <a:r>
              <a:rPr lang="nb-NO" dirty="0" smtClean="0"/>
              <a:t>På restaurant</a:t>
            </a:r>
          </a:p>
          <a:p>
            <a:endParaRPr lang="nb-NO" dirty="0" smtClean="0"/>
          </a:p>
          <a:p>
            <a:r>
              <a:rPr lang="nb-NO" dirty="0" smtClean="0"/>
              <a:t>Sjekkliste</a:t>
            </a:r>
          </a:p>
          <a:p>
            <a:endParaRPr lang="nb-NO" dirty="0" smtClean="0"/>
          </a:p>
          <a:p>
            <a:r>
              <a:rPr lang="nb-NO" sz="1800" b="1" dirty="0" smtClean="0"/>
              <a:t>Be om bord til tre</a:t>
            </a:r>
          </a:p>
          <a:p>
            <a:r>
              <a:rPr lang="nb-NO" sz="1800" b="1" dirty="0" smtClean="0"/>
              <a:t>Bestille</a:t>
            </a:r>
          </a:p>
          <a:p>
            <a:r>
              <a:rPr lang="nb-NO" sz="1800" b="1" dirty="0" smtClean="0"/>
              <a:t>Be om bestikk</a:t>
            </a:r>
          </a:p>
          <a:p>
            <a:r>
              <a:rPr lang="nb-NO" sz="1800" b="1" dirty="0" smtClean="0"/>
              <a:t>Spørre om toalettet</a:t>
            </a:r>
          </a:p>
          <a:p>
            <a:r>
              <a:rPr lang="nb-NO" sz="1800" b="1" dirty="0" smtClean="0"/>
              <a:t>Be om regninga</a:t>
            </a:r>
          </a:p>
          <a:p>
            <a:r>
              <a:rPr lang="nb-NO" sz="1800" b="1" dirty="0" smtClean="0"/>
              <a:t>Kunne menysjangeren</a:t>
            </a:r>
          </a:p>
          <a:p>
            <a:r>
              <a:rPr lang="nb-NO" sz="1800" b="1" dirty="0" smtClean="0"/>
              <a:t>Kunne matnavn 10</a:t>
            </a:r>
          </a:p>
          <a:p>
            <a:r>
              <a:rPr lang="nb-NO" sz="1800" b="1" dirty="0" smtClean="0"/>
              <a:t>Kunne drikker 5</a:t>
            </a:r>
          </a:p>
          <a:p>
            <a:r>
              <a:rPr lang="nb-NO" sz="1800" b="1" dirty="0" smtClean="0"/>
              <a:t>Kunne etikette</a:t>
            </a:r>
          </a:p>
          <a:p>
            <a:endParaRPr lang="nb-NO" sz="1800" b="1" dirty="0" smtClean="0"/>
          </a:p>
          <a:p>
            <a:r>
              <a:rPr lang="nb-NO" sz="1800" b="1" dirty="0" smtClean="0"/>
              <a:t>Lese meny</a:t>
            </a:r>
          </a:p>
          <a:p>
            <a:r>
              <a:rPr lang="nb-NO" sz="1800" b="1" dirty="0" smtClean="0"/>
              <a:t>Samtale med kelner</a:t>
            </a:r>
          </a:p>
          <a:p>
            <a:r>
              <a:rPr lang="nb-NO" sz="1800" b="1" dirty="0" smtClean="0"/>
              <a:t>Skrive om et godt måltid</a:t>
            </a:r>
          </a:p>
          <a:p>
            <a:endParaRPr lang="nb-NO" sz="1800" b="1" dirty="0" smtClean="0"/>
          </a:p>
          <a:p>
            <a:endParaRPr lang="nb-NO" sz="1800" b="1" dirty="0" smtClean="0"/>
          </a:p>
          <a:p>
            <a:endParaRPr lang="nb-NO" dirty="0"/>
          </a:p>
        </p:txBody>
      </p:sp>
      <p:sp>
        <p:nvSpPr>
          <p:cNvPr id="6" name="TekstSylinder 5"/>
          <p:cNvSpPr txBox="1"/>
          <p:nvPr/>
        </p:nvSpPr>
        <p:spPr>
          <a:xfrm>
            <a:off x="5410200" y="643890"/>
            <a:ext cx="3733800" cy="5632312"/>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nb-NO" dirty="0" smtClean="0"/>
              <a:t>Telle</a:t>
            </a:r>
          </a:p>
          <a:p>
            <a:endParaRPr lang="nb-NO" dirty="0" smtClean="0"/>
          </a:p>
          <a:p>
            <a:r>
              <a:rPr lang="nb-NO" sz="1800" dirty="0" smtClean="0"/>
              <a:t>Sjekkliste</a:t>
            </a:r>
          </a:p>
          <a:p>
            <a:endParaRPr lang="nb-NO" sz="1800" dirty="0" smtClean="0"/>
          </a:p>
          <a:p>
            <a:r>
              <a:rPr lang="nb-NO" sz="1800" dirty="0" smtClean="0"/>
              <a:t>Jeg kan telle til tolv</a:t>
            </a:r>
          </a:p>
          <a:p>
            <a:r>
              <a:rPr lang="nb-NO" sz="1800" dirty="0" smtClean="0"/>
              <a:t>Si/spørre hvor gammel jeg er</a:t>
            </a:r>
          </a:p>
          <a:p>
            <a:r>
              <a:rPr lang="nb-NO" sz="1800" dirty="0" smtClean="0"/>
              <a:t>Si/spørre hvor mange søsken jeg har</a:t>
            </a:r>
          </a:p>
          <a:p>
            <a:r>
              <a:rPr lang="nb-NO" sz="1800" dirty="0" smtClean="0"/>
              <a:t>Si/spørre hvor mange klokka er</a:t>
            </a:r>
          </a:p>
          <a:p>
            <a:endParaRPr lang="nb-NO" sz="1800" dirty="0" smtClean="0"/>
          </a:p>
          <a:p>
            <a:r>
              <a:rPr lang="nb-NO" sz="1800" dirty="0" smtClean="0"/>
              <a:t>……elevene deltar videre og vurderer måloppnåelse</a:t>
            </a:r>
          </a:p>
          <a:p>
            <a:endParaRPr lang="nb-NO" dirty="0" smtClean="0"/>
          </a:p>
          <a:p>
            <a:endParaRPr lang="nb-NO" sz="1800" dirty="0" smtClean="0"/>
          </a:p>
          <a:p>
            <a:endParaRPr lang="nb-NO" dirty="0" smtClean="0"/>
          </a:p>
          <a:p>
            <a:endParaRPr lang="nb-NO" sz="1800" dirty="0" smtClean="0"/>
          </a:p>
          <a:p>
            <a:endParaRPr lang="nb-NO" dirty="0" smtClean="0"/>
          </a:p>
          <a:p>
            <a:endParaRPr lang="nb-NO" sz="1800" dirty="0" smtClean="0"/>
          </a:p>
          <a:p>
            <a:endParaRPr lang="nb-NO" sz="1800" dirty="0" smtClean="0"/>
          </a:p>
          <a:p>
            <a:endParaRPr lang="nb-NO" sz="1800" dirty="0" smtClean="0"/>
          </a:p>
          <a:p>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3"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accel="50000" decel="50000" fill="hold" grpId="2" nodeType="clickEffect">
                                  <p:stCondLst>
                                    <p:cond delay="0"/>
                                  </p:stCondLst>
                                  <p:childTnLst>
                                    <p:anim calcmode="lin" valueType="num">
                                      <p:cBhvr additive="base">
                                        <p:cTn id="10" dur="500"/>
                                        <p:tgtEl>
                                          <p:spTgt spid="6"/>
                                        </p:tgtEl>
                                        <p:attrNameLst>
                                          <p:attrName>ppt_x</p:attrName>
                                        </p:attrNameLst>
                                      </p:cBhvr>
                                      <p:tavLst>
                                        <p:tav tm="0">
                                          <p:val>
                                            <p:strVal val="ppt_x"/>
                                          </p:val>
                                        </p:tav>
                                        <p:tav tm="100000">
                                          <p:val>
                                            <p:strVal val="ppt_x"/>
                                          </p:val>
                                        </p:tav>
                                      </p:tavLst>
                                    </p:anim>
                                    <p:anim calcmode="lin" valueType="num">
                                      <p:cBhvr additive="base">
                                        <p:cTn id="11" dur="500"/>
                                        <p:tgtEl>
                                          <p:spTgt spid="6"/>
                                        </p:tgtEl>
                                        <p:attrNameLst>
                                          <p:attrName>ppt_y</p:attrName>
                                        </p:attrNameLst>
                                      </p:cBhvr>
                                      <p:tavLst>
                                        <p:tav tm="0">
                                          <p:val>
                                            <p:strVal val="ppt_y"/>
                                          </p:val>
                                        </p:tav>
                                        <p:tav tm="100000">
                                          <p:val>
                                            <p:strVal val="1+ppt_h/2"/>
                                          </p:val>
                                        </p:tav>
                                      </p:tavLst>
                                    </p:anim>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4" animBg="1"/>
      <p:bldP spid="6" grpId="2" animBg="1"/>
      <p:bldP spid="6" grpId="3" animBg="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5" name="Diagram 4"/>
          <p:cNvGraphicFramePr/>
          <p:nvPr/>
        </p:nvGraphicFramePr>
        <p:xfrm>
          <a:off x="2133600" y="990600"/>
          <a:ext cx="5486400" cy="3937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graphicFrame>
        <p:nvGraphicFramePr>
          <p:cNvPr id="6" name="Diagram 5"/>
          <p:cNvGraphicFramePr/>
          <p:nvPr/>
        </p:nvGraphicFramePr>
        <p:xfrm>
          <a:off x="3352800" y="4876800"/>
          <a:ext cx="3048000" cy="1574800"/>
        </p:xfrm>
        <a:graphic>
          <a:graphicData uri="http://schemas.openxmlformats.org/drawingml/2006/diagram">
            <a:relIds xmlns:dgm="http://schemas.openxmlformats.org/drawingml/2006/diagram" xmlns:r="http://schemas.openxmlformats.org/officeDocument/2006/relationships" r:dm="rId8" r:lo="rId9" r:qs="rId10" r:cs="rId11"/>
          </a:graphicData>
        </a:graphic>
      </p:graphicFrame>
      <p:sp>
        <p:nvSpPr>
          <p:cNvPr id="7" name="TekstSylinder 6"/>
          <p:cNvSpPr txBox="1"/>
          <p:nvPr/>
        </p:nvSpPr>
        <p:spPr>
          <a:xfrm>
            <a:off x="838200" y="990600"/>
            <a:ext cx="2209800" cy="4093428"/>
          </a:xfrm>
          <a:prstGeom prst="rect">
            <a:avLst/>
          </a:prstGeom>
          <a:noFill/>
        </p:spPr>
        <p:txBody>
          <a:bodyPr wrap="square" rtlCol="0">
            <a:spAutoFit/>
          </a:bodyPr>
          <a:lstStyle/>
          <a:p>
            <a:r>
              <a:rPr lang="nb-NO" sz="2000" b="1" dirty="0" smtClean="0">
                <a:solidFill>
                  <a:schemeClr val="accent1">
                    <a:lumMod val="50000"/>
                  </a:schemeClr>
                </a:solidFill>
              </a:rPr>
              <a:t>Struktur</a:t>
            </a:r>
          </a:p>
          <a:p>
            <a:endParaRPr lang="nb-NO" sz="2000" dirty="0" smtClean="0">
              <a:solidFill>
                <a:schemeClr val="accent1">
                  <a:lumMod val="50000"/>
                </a:schemeClr>
              </a:solidFill>
            </a:endParaRPr>
          </a:p>
          <a:p>
            <a:r>
              <a:rPr lang="nb-NO" sz="2000" dirty="0" smtClean="0">
                <a:solidFill>
                  <a:schemeClr val="accent1">
                    <a:lumMod val="50000"/>
                  </a:schemeClr>
                </a:solidFill>
              </a:rPr>
              <a:t>Forsøk med fremmedspråk på 6.-7. trinn </a:t>
            </a:r>
          </a:p>
          <a:p>
            <a:endParaRPr lang="nb-NO" sz="2000" dirty="0">
              <a:solidFill>
                <a:schemeClr val="accent1">
                  <a:lumMod val="50000"/>
                </a:schemeClr>
              </a:solidFill>
            </a:endParaRPr>
          </a:p>
          <a:p>
            <a:r>
              <a:rPr lang="nb-NO" sz="2000" dirty="0" smtClean="0">
                <a:solidFill>
                  <a:schemeClr val="accent1">
                    <a:lumMod val="50000"/>
                  </a:schemeClr>
                </a:solidFill>
              </a:rPr>
              <a:t>settes i sammenheng med </a:t>
            </a:r>
          </a:p>
          <a:p>
            <a:endParaRPr lang="nb-NO" sz="2000" dirty="0">
              <a:solidFill>
                <a:schemeClr val="accent1">
                  <a:lumMod val="50000"/>
                </a:schemeClr>
              </a:solidFill>
            </a:endParaRPr>
          </a:p>
          <a:p>
            <a:r>
              <a:rPr lang="nb-NO" sz="2000" dirty="0" smtClean="0">
                <a:solidFill>
                  <a:schemeClr val="accent1">
                    <a:lumMod val="50000"/>
                  </a:schemeClr>
                </a:solidFill>
              </a:rPr>
              <a:t>opplæringen i fremmedspråk i Kunnskapsløftet</a:t>
            </a:r>
            <a:endParaRPr lang="nb-NO" sz="2000" dirty="0">
              <a:solidFill>
                <a:schemeClr val="accent1">
                  <a:lumMod val="50000"/>
                </a:schemeClr>
              </a:solidFill>
            </a:endParaRPr>
          </a:p>
        </p:txBody>
      </p:sp>
      <p:sp>
        <p:nvSpPr>
          <p:cNvPr id="8" name="TekstSylinder 7"/>
          <p:cNvSpPr txBox="1"/>
          <p:nvPr/>
        </p:nvSpPr>
        <p:spPr>
          <a:xfrm rot="1679727">
            <a:off x="6179579" y="1312885"/>
            <a:ext cx="1905000" cy="830997"/>
          </a:xfrm>
          <a:prstGeom prst="rect">
            <a:avLst/>
          </a:prstGeom>
          <a:noFill/>
        </p:spPr>
        <p:txBody>
          <a:bodyPr wrap="square" rtlCol="0">
            <a:spAutoFit/>
          </a:bodyPr>
          <a:lstStyle/>
          <a:p>
            <a:r>
              <a:rPr lang="nb-NO" dirty="0" smtClean="0"/>
              <a:t>Intensjoner</a:t>
            </a:r>
          </a:p>
          <a:p>
            <a:endParaRPr lang="nb-NO"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609600"/>
            <a:ext cx="7772400" cy="874713"/>
          </a:xfrm>
        </p:spPr>
        <p:txBody>
          <a:bodyPr/>
          <a:lstStyle/>
          <a:p>
            <a:r>
              <a:rPr lang="nb-NO" b="1"/>
              <a:t>MAKVIS</a:t>
            </a:r>
          </a:p>
        </p:txBody>
      </p:sp>
      <p:sp>
        <p:nvSpPr>
          <p:cNvPr id="45059" name="Rectangle 3"/>
          <p:cNvSpPr>
            <a:spLocks noGrp="1" noChangeArrowheads="1"/>
          </p:cNvSpPr>
          <p:nvPr>
            <p:ph type="body" idx="1"/>
          </p:nvPr>
        </p:nvSpPr>
        <p:spPr>
          <a:xfrm>
            <a:off x="685800" y="1700213"/>
            <a:ext cx="7772400" cy="4395787"/>
          </a:xfrm>
        </p:spPr>
        <p:txBody>
          <a:bodyPr/>
          <a:lstStyle/>
          <a:p>
            <a:pPr>
              <a:lnSpc>
                <a:spcPct val="90000"/>
              </a:lnSpc>
            </a:pPr>
            <a:r>
              <a:rPr lang="nb-NO"/>
              <a:t>Motivering- </a:t>
            </a:r>
            <a:r>
              <a:rPr lang="nb-NO" sz="1800"/>
              <a:t>læreren må motivere</a:t>
            </a:r>
          </a:p>
          <a:p>
            <a:pPr>
              <a:lnSpc>
                <a:spcPct val="90000"/>
              </a:lnSpc>
            </a:pPr>
            <a:r>
              <a:rPr lang="nb-NO"/>
              <a:t>Aktivitet- </a:t>
            </a:r>
            <a:r>
              <a:rPr lang="nb-NO" sz="1800"/>
              <a:t>elevene må være aktive</a:t>
            </a:r>
          </a:p>
          <a:p>
            <a:pPr>
              <a:lnSpc>
                <a:spcPct val="90000"/>
              </a:lnSpc>
            </a:pPr>
            <a:r>
              <a:rPr lang="nb-NO"/>
              <a:t>Konkretisering- </a:t>
            </a:r>
            <a:r>
              <a:rPr lang="nb-NO" sz="1800"/>
              <a:t>lærestoffet konkretiseres</a:t>
            </a:r>
          </a:p>
          <a:p>
            <a:pPr>
              <a:lnSpc>
                <a:spcPct val="90000"/>
              </a:lnSpc>
            </a:pPr>
            <a:r>
              <a:rPr lang="nb-NO"/>
              <a:t>Variasjon -</a:t>
            </a:r>
            <a:r>
              <a:rPr lang="nb-NO" sz="1800"/>
              <a:t> elevene arbeider på forskjellige måter</a:t>
            </a:r>
          </a:p>
          <a:p>
            <a:pPr>
              <a:lnSpc>
                <a:spcPct val="90000"/>
              </a:lnSpc>
            </a:pPr>
            <a:r>
              <a:rPr lang="nb-NO"/>
              <a:t>Individualisering- </a:t>
            </a:r>
            <a:r>
              <a:rPr lang="nb-NO" sz="1800"/>
              <a:t>undervisningen tilpasses den enkelte</a:t>
            </a:r>
          </a:p>
          <a:p>
            <a:pPr>
              <a:lnSpc>
                <a:spcPct val="90000"/>
              </a:lnSpc>
            </a:pPr>
            <a:r>
              <a:rPr lang="nb-NO"/>
              <a:t>Samarbeid- </a:t>
            </a:r>
            <a:r>
              <a:rPr lang="nb-NO" sz="1800"/>
              <a:t>elevene bør lære å samarbeide</a:t>
            </a:r>
          </a:p>
          <a:p>
            <a:pPr>
              <a:lnSpc>
                <a:spcPct val="90000"/>
              </a:lnSpc>
            </a:pPr>
            <a:endParaRPr lang="nb-NO" sz="1800"/>
          </a:p>
          <a:p>
            <a:pPr>
              <a:lnSpc>
                <a:spcPct val="90000"/>
              </a:lnSpc>
            </a:pPr>
            <a:endParaRPr lang="nb-NO" sz="1800"/>
          </a:p>
          <a:p>
            <a:pPr>
              <a:lnSpc>
                <a:spcPct val="90000"/>
              </a:lnSpc>
              <a:buFontTx/>
              <a:buNone/>
            </a:pPr>
            <a:r>
              <a:rPr lang="nb-NO" sz="1800"/>
              <a:t>Basert på Herbart&amp;Dewey - en praktisk tilnærming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Vurdering for læring</a:t>
            </a:r>
            <a:endParaRPr lang="nb-NO" dirty="0"/>
          </a:p>
        </p:txBody>
      </p:sp>
      <p:sp>
        <p:nvSpPr>
          <p:cNvPr id="3" name="Plassholder for innhold 2"/>
          <p:cNvSpPr>
            <a:spLocks noGrp="1"/>
          </p:cNvSpPr>
          <p:nvPr>
            <p:ph idx="1"/>
          </p:nvPr>
        </p:nvSpPr>
        <p:spPr>
          <a:xfrm>
            <a:off x="685800" y="1752600"/>
            <a:ext cx="7772400" cy="4114800"/>
          </a:xfrm>
        </p:spPr>
        <p:txBody>
          <a:bodyPr/>
          <a:lstStyle/>
          <a:p>
            <a:pPr algn="ctr">
              <a:buNone/>
            </a:pPr>
            <a:r>
              <a:rPr lang="nb-NO" sz="1800" dirty="0" smtClean="0"/>
              <a:t>Lærerens viktigste verktøy er  ?</a:t>
            </a:r>
            <a:endParaRPr lang="nb-NO" sz="1800" dirty="0"/>
          </a:p>
        </p:txBody>
      </p:sp>
      <p:sp>
        <p:nvSpPr>
          <p:cNvPr id="4" name="TekstSylinder 3"/>
          <p:cNvSpPr txBox="1"/>
          <p:nvPr/>
        </p:nvSpPr>
        <p:spPr>
          <a:xfrm>
            <a:off x="1371600" y="6096000"/>
            <a:ext cx="7543800" cy="461665"/>
          </a:xfrm>
          <a:prstGeom prst="rect">
            <a:avLst/>
          </a:prstGeom>
          <a:noFill/>
        </p:spPr>
        <p:txBody>
          <a:bodyPr wrap="square" rtlCol="0">
            <a:spAutoFit/>
          </a:bodyPr>
          <a:lstStyle/>
          <a:p>
            <a:r>
              <a:rPr lang="nb-NO" dirty="0" smtClean="0">
                <a:solidFill>
                  <a:srgbClr val="804000"/>
                </a:solidFill>
                <a:hlinkClick r:id="rId4"/>
              </a:rPr>
              <a:t>http://www.teachers.tv/videos/hot-research-questions</a:t>
            </a:r>
            <a:r>
              <a:rPr lang="nb-NO" dirty="0" smtClean="0">
                <a:solidFill>
                  <a:srgbClr val="804000"/>
                </a:solidFill>
              </a:rPr>
              <a:t> </a:t>
            </a:r>
            <a:endParaRPr lang="nb-NO" dirty="0">
              <a:solidFill>
                <a:srgbClr val="804000"/>
              </a:solidFill>
            </a:endParaRPr>
          </a:p>
        </p:txBody>
      </p:sp>
      <p:pic>
        <p:nvPicPr>
          <p:cNvPr id="5" name="questions.mov">
            <a:hlinkClick r:id="" action="ppaction://media"/>
          </p:cNvPr>
          <p:cNvPicPr/>
          <p:nvPr>
            <a:videoFile r:link="rId1"/>
          </p:nvPr>
        </p:nvPicPr>
        <p:blipFill>
          <a:blip r:embed="rId5"/>
          <a:stretch>
            <a:fillRect/>
          </a:stretch>
        </p:blipFill>
        <p:spPr>
          <a:xfrm>
            <a:off x="1676400" y="2133600"/>
            <a:ext cx="6139543" cy="3581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nb-NO" b="1" dirty="0"/>
              <a:t>Å utvikle gode planer</a:t>
            </a:r>
          </a:p>
        </p:txBody>
      </p:sp>
      <p:sp>
        <p:nvSpPr>
          <p:cNvPr id="39939" name="Rectangle 3"/>
          <p:cNvSpPr>
            <a:spLocks noGrp="1" noChangeArrowheads="1"/>
          </p:cNvSpPr>
          <p:nvPr>
            <p:ph type="body" idx="1"/>
          </p:nvPr>
        </p:nvSpPr>
        <p:spPr/>
        <p:txBody>
          <a:bodyPr/>
          <a:lstStyle/>
          <a:p>
            <a:pPr>
              <a:lnSpc>
                <a:spcPct val="90000"/>
              </a:lnSpc>
            </a:pPr>
            <a:r>
              <a:rPr lang="nb-NO" dirty="0"/>
              <a:t>Det gode mål er flerdimensjonalt og variert</a:t>
            </a:r>
          </a:p>
          <a:p>
            <a:pPr>
              <a:lnSpc>
                <a:spcPct val="90000"/>
              </a:lnSpc>
            </a:pPr>
            <a:r>
              <a:rPr lang="nb-NO" dirty="0"/>
              <a:t>Det er mange veier til målet</a:t>
            </a:r>
          </a:p>
          <a:p>
            <a:pPr>
              <a:lnSpc>
                <a:spcPct val="90000"/>
              </a:lnSpc>
            </a:pPr>
            <a:r>
              <a:rPr lang="nb-NO" dirty="0"/>
              <a:t>Undervisningen er uforutsigbar</a:t>
            </a:r>
          </a:p>
          <a:p>
            <a:pPr>
              <a:lnSpc>
                <a:spcPct val="90000"/>
              </a:lnSpc>
            </a:pPr>
            <a:r>
              <a:rPr lang="nb-NO" dirty="0"/>
              <a:t>Eleven må selv personliggjøre kunnskapen for å lære</a:t>
            </a:r>
          </a:p>
          <a:p>
            <a:pPr>
              <a:lnSpc>
                <a:spcPct val="90000"/>
              </a:lnSpc>
            </a:pPr>
            <a:endParaRPr lang="nb-NO" dirty="0"/>
          </a:p>
          <a:p>
            <a:pPr>
              <a:lnSpc>
                <a:spcPct val="90000"/>
              </a:lnSpc>
              <a:buFontTx/>
              <a:buNone/>
            </a:pPr>
            <a:r>
              <a:rPr lang="nb-NO" sz="2400" dirty="0"/>
              <a:t>Robert Mager, 1960</a:t>
            </a:r>
            <a:endParaRPr lang="nb-NO"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a:xfrm>
            <a:off x="457200" y="274638"/>
            <a:ext cx="4359346" cy="1143000"/>
          </a:xfrm>
        </p:spPr>
        <p:txBody>
          <a:bodyPr>
            <a:normAutofit fontScale="90000"/>
          </a:bodyPr>
          <a:lstStyle/>
          <a:p>
            <a:r>
              <a:rPr lang="nb-NO" dirty="0" smtClean="0"/>
              <a:t/>
            </a:r>
            <a:br>
              <a:rPr lang="nb-NO" dirty="0" smtClean="0"/>
            </a:br>
            <a:r>
              <a:rPr lang="nb-NO" dirty="0" smtClean="0"/>
              <a:t>Lykke til!</a:t>
            </a:r>
            <a:br>
              <a:rPr lang="nb-NO" dirty="0" smtClean="0"/>
            </a:br>
            <a:endParaRPr lang="nb-NO" dirty="0"/>
          </a:p>
        </p:txBody>
      </p:sp>
      <p:pic>
        <p:nvPicPr>
          <p:cNvPr id="6" name="Plassholder for innhold 5" descr="DSC06301.JPG"/>
          <p:cNvPicPr>
            <a:picLocks noGrp="1" noChangeAspect="1"/>
          </p:cNvPicPr>
          <p:nvPr>
            <p:ph idx="1"/>
          </p:nvPr>
        </p:nvPicPr>
        <p:blipFill>
          <a:blip r:embed="rId2"/>
          <a:srcRect l="-18187" r="-18187"/>
          <a:stretch>
            <a:fillRect/>
          </a:stretch>
        </p:blipFill>
        <p:spPr>
          <a:xfrm rot="5400000">
            <a:off x="-1140799" y="1900716"/>
            <a:ext cx="6158714" cy="3387055"/>
          </a:xfrm>
          <a:ln>
            <a:solidFill>
              <a:schemeClr val="accent2">
                <a:lumMod val="75000"/>
              </a:schemeClr>
            </a:solidFill>
          </a:ln>
          <a:scene3d>
            <a:camera prst="orthographicFront"/>
            <a:lightRig rig="threePt" dir="t"/>
          </a:scene3d>
          <a:sp3d contourW="12700" prstMaterial="dkEdge">
            <a:contourClr>
              <a:schemeClr val="accent6"/>
            </a:contourClr>
          </a:sp3d>
        </p:spPr>
      </p:pic>
      <p:sp>
        <p:nvSpPr>
          <p:cNvPr id="7" name="TekstSylinder 6"/>
          <p:cNvSpPr txBox="1"/>
          <p:nvPr/>
        </p:nvSpPr>
        <p:spPr>
          <a:xfrm>
            <a:off x="3904863" y="514887"/>
            <a:ext cx="5239137" cy="5816977"/>
          </a:xfrm>
          <a:prstGeom prst="rect">
            <a:avLst/>
          </a:prstGeom>
          <a:noFill/>
        </p:spPr>
        <p:txBody>
          <a:bodyPr wrap="square" rtlCol="0">
            <a:spAutoFit/>
          </a:bodyPr>
          <a:lstStyle/>
          <a:p>
            <a:r>
              <a:rPr lang="nb-NO" i="1" dirty="0" err="1" smtClean="0">
                <a:latin typeface="Arial"/>
                <a:cs typeface="Arial"/>
              </a:rPr>
              <a:t>Scaffolding</a:t>
            </a:r>
            <a:endParaRPr lang="nb-NO" i="1" dirty="0" smtClean="0">
              <a:latin typeface="Arial"/>
              <a:cs typeface="Arial"/>
            </a:endParaRPr>
          </a:p>
          <a:p>
            <a:r>
              <a:rPr lang="nb-NO" sz="1600" i="1" dirty="0" smtClean="0">
                <a:latin typeface="Arial"/>
                <a:cs typeface="Arial"/>
              </a:rPr>
              <a:t> by Seamus Heaney</a:t>
            </a:r>
          </a:p>
          <a:p>
            <a:r>
              <a:rPr lang="nb-NO" i="1" dirty="0" smtClean="0">
                <a:latin typeface="Arial"/>
                <a:cs typeface="Arial"/>
              </a:rPr>
              <a:t> </a:t>
            </a:r>
          </a:p>
          <a:p>
            <a:r>
              <a:rPr lang="nb-NO" sz="2000" dirty="0" err="1" smtClean="0">
                <a:latin typeface="Arial"/>
                <a:cs typeface="Arial"/>
              </a:rPr>
              <a:t>Masons</a:t>
            </a:r>
            <a:r>
              <a:rPr lang="nb-NO" sz="2000" dirty="0" smtClean="0">
                <a:latin typeface="Arial"/>
                <a:cs typeface="Arial"/>
              </a:rPr>
              <a:t>, </a:t>
            </a:r>
            <a:r>
              <a:rPr lang="nb-NO" sz="2000" dirty="0" err="1" smtClean="0">
                <a:latin typeface="Arial"/>
                <a:cs typeface="Arial"/>
              </a:rPr>
              <a:t>when</a:t>
            </a:r>
            <a:r>
              <a:rPr lang="nb-NO" sz="2000" dirty="0" smtClean="0">
                <a:latin typeface="Arial"/>
                <a:cs typeface="Arial"/>
              </a:rPr>
              <a:t> </a:t>
            </a:r>
            <a:r>
              <a:rPr lang="nb-NO" sz="2000" dirty="0" err="1" smtClean="0">
                <a:latin typeface="Arial"/>
                <a:cs typeface="Arial"/>
              </a:rPr>
              <a:t>they</a:t>
            </a:r>
            <a:r>
              <a:rPr lang="nb-NO" sz="2000" dirty="0" smtClean="0">
                <a:latin typeface="Arial"/>
                <a:cs typeface="Arial"/>
              </a:rPr>
              <a:t> start </a:t>
            </a:r>
            <a:r>
              <a:rPr lang="nb-NO" sz="2000" dirty="0" err="1" smtClean="0">
                <a:latin typeface="Arial"/>
                <a:cs typeface="Arial"/>
              </a:rPr>
              <a:t>upon</a:t>
            </a:r>
            <a:r>
              <a:rPr lang="nb-NO" sz="2000" dirty="0" smtClean="0">
                <a:latin typeface="Arial"/>
                <a:cs typeface="Arial"/>
              </a:rPr>
              <a:t> a </a:t>
            </a:r>
            <a:r>
              <a:rPr lang="nb-NO" sz="2000" dirty="0" err="1" smtClean="0">
                <a:latin typeface="Arial"/>
                <a:cs typeface="Arial"/>
              </a:rPr>
              <a:t>building</a:t>
            </a:r>
            <a:r>
              <a:rPr lang="nb-NO" sz="2000" dirty="0" smtClean="0">
                <a:latin typeface="Arial"/>
                <a:cs typeface="Arial"/>
              </a:rPr>
              <a:t>,</a:t>
            </a:r>
          </a:p>
          <a:p>
            <a:r>
              <a:rPr lang="nb-NO" sz="2000" dirty="0" smtClean="0">
                <a:latin typeface="Arial"/>
                <a:cs typeface="Arial"/>
              </a:rPr>
              <a:t>Are </a:t>
            </a:r>
            <a:r>
              <a:rPr lang="nb-NO" sz="2000" dirty="0" err="1" smtClean="0">
                <a:latin typeface="Arial"/>
                <a:cs typeface="Arial"/>
              </a:rPr>
              <a:t>careful</a:t>
            </a:r>
            <a:r>
              <a:rPr lang="nb-NO" sz="2000" dirty="0" smtClean="0">
                <a:latin typeface="Arial"/>
                <a:cs typeface="Arial"/>
              </a:rPr>
              <a:t> to test </a:t>
            </a:r>
            <a:r>
              <a:rPr lang="nb-NO" sz="2000" dirty="0" err="1" smtClean="0">
                <a:latin typeface="Arial"/>
                <a:cs typeface="Arial"/>
              </a:rPr>
              <a:t>out</a:t>
            </a:r>
            <a:r>
              <a:rPr lang="nb-NO" sz="2000" dirty="0" smtClean="0">
                <a:latin typeface="Arial"/>
                <a:cs typeface="Arial"/>
              </a:rPr>
              <a:t> </a:t>
            </a:r>
            <a:r>
              <a:rPr lang="nb-NO" sz="2000" dirty="0" err="1" smtClean="0">
                <a:latin typeface="Arial"/>
                <a:cs typeface="Arial"/>
              </a:rPr>
              <a:t>the</a:t>
            </a:r>
            <a:r>
              <a:rPr lang="nb-NO" sz="2000" dirty="0" smtClean="0">
                <a:latin typeface="Arial"/>
                <a:cs typeface="Arial"/>
              </a:rPr>
              <a:t> </a:t>
            </a:r>
            <a:r>
              <a:rPr lang="nb-NO" sz="2000" dirty="0" err="1" smtClean="0">
                <a:latin typeface="Arial"/>
                <a:cs typeface="Arial"/>
              </a:rPr>
              <a:t>scaffolding</a:t>
            </a:r>
            <a:r>
              <a:rPr lang="nb-NO" sz="2000" dirty="0" smtClean="0">
                <a:latin typeface="Arial"/>
                <a:cs typeface="Arial"/>
              </a:rPr>
              <a:t>;</a:t>
            </a:r>
          </a:p>
          <a:p>
            <a:r>
              <a:rPr lang="nb-NO" sz="2000" dirty="0" smtClean="0">
                <a:latin typeface="Arial"/>
                <a:cs typeface="Arial"/>
              </a:rPr>
              <a:t> </a:t>
            </a:r>
          </a:p>
          <a:p>
            <a:r>
              <a:rPr lang="nb-NO" sz="2000" dirty="0" smtClean="0">
                <a:latin typeface="Arial"/>
                <a:cs typeface="Arial"/>
              </a:rPr>
              <a:t>Make sure </a:t>
            </a:r>
            <a:r>
              <a:rPr lang="nb-NO" sz="2000" dirty="0" err="1" smtClean="0">
                <a:latin typeface="Arial"/>
                <a:cs typeface="Arial"/>
              </a:rPr>
              <a:t>that</a:t>
            </a:r>
            <a:r>
              <a:rPr lang="nb-NO" sz="2000" dirty="0" smtClean="0">
                <a:latin typeface="Arial"/>
                <a:cs typeface="Arial"/>
              </a:rPr>
              <a:t> </a:t>
            </a:r>
            <a:r>
              <a:rPr lang="nb-NO" sz="2000" dirty="0" err="1" smtClean="0">
                <a:latin typeface="Arial"/>
                <a:cs typeface="Arial"/>
              </a:rPr>
              <a:t>planks</a:t>
            </a:r>
            <a:r>
              <a:rPr lang="nb-NO" sz="2000" dirty="0" smtClean="0">
                <a:latin typeface="Arial"/>
                <a:cs typeface="Arial"/>
              </a:rPr>
              <a:t> </a:t>
            </a:r>
            <a:r>
              <a:rPr lang="nb-NO" sz="2000" dirty="0" err="1" smtClean="0">
                <a:latin typeface="Arial"/>
                <a:cs typeface="Arial"/>
              </a:rPr>
              <a:t>won’t</a:t>
            </a:r>
            <a:r>
              <a:rPr lang="nb-NO" sz="2000" dirty="0" smtClean="0">
                <a:latin typeface="Arial"/>
                <a:cs typeface="Arial"/>
              </a:rPr>
              <a:t> slip at </a:t>
            </a:r>
            <a:r>
              <a:rPr lang="nb-NO" sz="2000" dirty="0" err="1" smtClean="0">
                <a:latin typeface="Arial"/>
                <a:cs typeface="Arial"/>
              </a:rPr>
              <a:t>busy</a:t>
            </a:r>
            <a:r>
              <a:rPr lang="nb-NO" sz="2000" dirty="0" smtClean="0">
                <a:latin typeface="Arial"/>
                <a:cs typeface="Arial"/>
              </a:rPr>
              <a:t> </a:t>
            </a:r>
            <a:r>
              <a:rPr lang="nb-NO" sz="2000" dirty="0" err="1" smtClean="0">
                <a:latin typeface="Arial"/>
                <a:cs typeface="Arial"/>
              </a:rPr>
              <a:t>points</a:t>
            </a:r>
            <a:r>
              <a:rPr lang="nb-NO" sz="2000" dirty="0" smtClean="0">
                <a:latin typeface="Arial"/>
                <a:cs typeface="Arial"/>
              </a:rPr>
              <a:t>,</a:t>
            </a:r>
          </a:p>
          <a:p>
            <a:r>
              <a:rPr lang="nb-NO" sz="2000" dirty="0" err="1" smtClean="0">
                <a:latin typeface="Arial"/>
                <a:cs typeface="Arial"/>
              </a:rPr>
              <a:t>Secure</a:t>
            </a:r>
            <a:r>
              <a:rPr lang="nb-NO" sz="2000" dirty="0" smtClean="0">
                <a:latin typeface="Arial"/>
                <a:cs typeface="Arial"/>
              </a:rPr>
              <a:t> all ladders, </a:t>
            </a:r>
            <a:r>
              <a:rPr lang="nb-NO" sz="2000" dirty="0" err="1" smtClean="0">
                <a:latin typeface="Arial"/>
                <a:cs typeface="Arial"/>
              </a:rPr>
              <a:t>tighten</a:t>
            </a:r>
            <a:r>
              <a:rPr lang="nb-NO" sz="2000" dirty="0" smtClean="0">
                <a:latin typeface="Arial"/>
                <a:cs typeface="Arial"/>
              </a:rPr>
              <a:t> </a:t>
            </a:r>
            <a:r>
              <a:rPr lang="nb-NO" sz="2000" dirty="0" err="1" smtClean="0">
                <a:latin typeface="Arial"/>
                <a:cs typeface="Arial"/>
              </a:rPr>
              <a:t>bolted</a:t>
            </a:r>
            <a:r>
              <a:rPr lang="nb-NO" sz="2000" dirty="0" smtClean="0">
                <a:latin typeface="Arial"/>
                <a:cs typeface="Arial"/>
              </a:rPr>
              <a:t> joints.</a:t>
            </a:r>
          </a:p>
          <a:p>
            <a:r>
              <a:rPr lang="nb-NO" sz="2000" dirty="0" smtClean="0">
                <a:latin typeface="Arial"/>
                <a:cs typeface="Arial"/>
              </a:rPr>
              <a:t> </a:t>
            </a:r>
          </a:p>
          <a:p>
            <a:r>
              <a:rPr lang="nb-NO" sz="2000" dirty="0" smtClean="0">
                <a:latin typeface="Arial"/>
                <a:cs typeface="Arial"/>
              </a:rPr>
              <a:t>And </a:t>
            </a:r>
            <a:r>
              <a:rPr lang="nb-NO" sz="2000" dirty="0" err="1" smtClean="0">
                <a:latin typeface="Arial"/>
                <a:cs typeface="Arial"/>
              </a:rPr>
              <a:t>yet</a:t>
            </a:r>
            <a:r>
              <a:rPr lang="nb-NO" sz="2000" dirty="0" smtClean="0">
                <a:latin typeface="Arial"/>
                <a:cs typeface="Arial"/>
              </a:rPr>
              <a:t> all </a:t>
            </a:r>
            <a:r>
              <a:rPr lang="nb-NO" sz="2000" dirty="0" err="1" smtClean="0">
                <a:latin typeface="Arial"/>
                <a:cs typeface="Arial"/>
              </a:rPr>
              <a:t>this</a:t>
            </a:r>
            <a:r>
              <a:rPr lang="nb-NO" sz="2000" dirty="0" smtClean="0">
                <a:latin typeface="Arial"/>
                <a:cs typeface="Arial"/>
              </a:rPr>
              <a:t> </a:t>
            </a:r>
            <a:r>
              <a:rPr lang="nb-NO" sz="2000" dirty="0" err="1" smtClean="0">
                <a:latin typeface="Arial"/>
                <a:cs typeface="Arial"/>
              </a:rPr>
              <a:t>comes</a:t>
            </a:r>
            <a:r>
              <a:rPr lang="nb-NO" sz="2000" dirty="0" smtClean="0">
                <a:latin typeface="Arial"/>
                <a:cs typeface="Arial"/>
              </a:rPr>
              <a:t> </a:t>
            </a:r>
            <a:r>
              <a:rPr lang="nb-NO" sz="2000" dirty="0" err="1" smtClean="0">
                <a:latin typeface="Arial"/>
                <a:cs typeface="Arial"/>
              </a:rPr>
              <a:t>down</a:t>
            </a:r>
            <a:r>
              <a:rPr lang="nb-NO" sz="2000" dirty="0" smtClean="0">
                <a:latin typeface="Arial"/>
                <a:cs typeface="Arial"/>
              </a:rPr>
              <a:t> </a:t>
            </a:r>
            <a:r>
              <a:rPr lang="nb-NO" sz="2000" dirty="0" err="1" smtClean="0">
                <a:latin typeface="Arial"/>
                <a:cs typeface="Arial"/>
              </a:rPr>
              <a:t>when</a:t>
            </a:r>
            <a:r>
              <a:rPr lang="nb-NO" sz="2000" dirty="0" smtClean="0">
                <a:latin typeface="Arial"/>
                <a:cs typeface="Arial"/>
              </a:rPr>
              <a:t> </a:t>
            </a:r>
            <a:r>
              <a:rPr lang="nb-NO" sz="2000" dirty="0" err="1" smtClean="0">
                <a:latin typeface="Arial"/>
                <a:cs typeface="Arial"/>
              </a:rPr>
              <a:t>the</a:t>
            </a:r>
            <a:r>
              <a:rPr lang="nb-NO" sz="2000" dirty="0" smtClean="0">
                <a:latin typeface="Arial"/>
                <a:cs typeface="Arial"/>
              </a:rPr>
              <a:t> </a:t>
            </a:r>
            <a:r>
              <a:rPr lang="nb-NO" sz="2000" dirty="0" err="1" smtClean="0">
                <a:latin typeface="Arial"/>
                <a:cs typeface="Arial"/>
              </a:rPr>
              <a:t>job’s</a:t>
            </a:r>
            <a:r>
              <a:rPr lang="nb-NO" sz="2000" dirty="0" smtClean="0">
                <a:latin typeface="Arial"/>
                <a:cs typeface="Arial"/>
              </a:rPr>
              <a:t> </a:t>
            </a:r>
            <a:r>
              <a:rPr lang="nb-NO" sz="2000" dirty="0" err="1" smtClean="0">
                <a:latin typeface="Arial"/>
                <a:cs typeface="Arial"/>
              </a:rPr>
              <a:t>done</a:t>
            </a:r>
            <a:endParaRPr lang="nb-NO" sz="2000" dirty="0" smtClean="0">
              <a:latin typeface="Arial"/>
              <a:cs typeface="Arial"/>
            </a:endParaRPr>
          </a:p>
          <a:p>
            <a:r>
              <a:rPr lang="nb-NO" sz="2000" dirty="0" err="1" smtClean="0">
                <a:latin typeface="Arial"/>
                <a:cs typeface="Arial"/>
              </a:rPr>
              <a:t>Showing</a:t>
            </a:r>
            <a:r>
              <a:rPr lang="nb-NO" sz="2000" dirty="0" smtClean="0">
                <a:latin typeface="Arial"/>
                <a:cs typeface="Arial"/>
              </a:rPr>
              <a:t> off </a:t>
            </a:r>
            <a:r>
              <a:rPr lang="nb-NO" sz="2000" dirty="0" err="1" smtClean="0">
                <a:latin typeface="Arial"/>
                <a:cs typeface="Arial"/>
              </a:rPr>
              <a:t>walls</a:t>
            </a:r>
            <a:r>
              <a:rPr lang="nb-NO" sz="2000" dirty="0" smtClean="0">
                <a:latin typeface="Arial"/>
                <a:cs typeface="Arial"/>
              </a:rPr>
              <a:t> </a:t>
            </a:r>
            <a:r>
              <a:rPr lang="nb-NO" sz="2000" dirty="0" err="1" smtClean="0">
                <a:latin typeface="Arial"/>
                <a:cs typeface="Arial"/>
              </a:rPr>
              <a:t>of</a:t>
            </a:r>
            <a:r>
              <a:rPr lang="nb-NO" sz="2000" dirty="0" smtClean="0">
                <a:latin typeface="Arial"/>
                <a:cs typeface="Arial"/>
              </a:rPr>
              <a:t> sure and solid </a:t>
            </a:r>
            <a:r>
              <a:rPr lang="nb-NO" sz="2000" dirty="0" err="1" smtClean="0">
                <a:latin typeface="Arial"/>
                <a:cs typeface="Arial"/>
              </a:rPr>
              <a:t>stone</a:t>
            </a:r>
            <a:r>
              <a:rPr lang="nb-NO" sz="2000" dirty="0" smtClean="0">
                <a:latin typeface="Arial"/>
                <a:cs typeface="Arial"/>
              </a:rPr>
              <a:t>.</a:t>
            </a:r>
          </a:p>
          <a:p>
            <a:r>
              <a:rPr lang="nb-NO" sz="2000" dirty="0" smtClean="0">
                <a:latin typeface="Arial"/>
                <a:cs typeface="Arial"/>
              </a:rPr>
              <a:t> </a:t>
            </a:r>
          </a:p>
          <a:p>
            <a:r>
              <a:rPr lang="nb-NO" sz="2000" dirty="0" smtClean="0">
                <a:latin typeface="Arial"/>
                <a:cs typeface="Arial"/>
              </a:rPr>
              <a:t>So </a:t>
            </a:r>
            <a:r>
              <a:rPr lang="nb-NO" sz="2000" dirty="0" err="1" smtClean="0">
                <a:latin typeface="Arial"/>
                <a:cs typeface="Arial"/>
              </a:rPr>
              <a:t>if</a:t>
            </a:r>
            <a:r>
              <a:rPr lang="nb-NO" sz="2000" dirty="0" smtClean="0">
                <a:latin typeface="Arial"/>
                <a:cs typeface="Arial"/>
              </a:rPr>
              <a:t>, my </a:t>
            </a:r>
            <a:r>
              <a:rPr lang="nb-NO" sz="2000" dirty="0" err="1" smtClean="0">
                <a:latin typeface="Arial"/>
                <a:cs typeface="Arial"/>
              </a:rPr>
              <a:t>dear</a:t>
            </a:r>
            <a:r>
              <a:rPr lang="nb-NO" sz="2000" dirty="0" smtClean="0">
                <a:latin typeface="Arial"/>
                <a:cs typeface="Arial"/>
              </a:rPr>
              <a:t>, </a:t>
            </a:r>
            <a:r>
              <a:rPr lang="nb-NO" sz="2000" dirty="0" err="1" smtClean="0">
                <a:latin typeface="Arial"/>
                <a:cs typeface="Arial"/>
              </a:rPr>
              <a:t>there</a:t>
            </a:r>
            <a:r>
              <a:rPr lang="nb-NO" sz="2000" dirty="0" smtClean="0">
                <a:latin typeface="Arial"/>
                <a:cs typeface="Arial"/>
              </a:rPr>
              <a:t> </a:t>
            </a:r>
            <a:r>
              <a:rPr lang="nb-NO" sz="2000" dirty="0" err="1" smtClean="0">
                <a:latin typeface="Arial"/>
                <a:cs typeface="Arial"/>
              </a:rPr>
              <a:t>sometimes</a:t>
            </a:r>
            <a:r>
              <a:rPr lang="nb-NO" sz="2000" dirty="0" smtClean="0">
                <a:latin typeface="Arial"/>
                <a:cs typeface="Arial"/>
              </a:rPr>
              <a:t> </a:t>
            </a:r>
            <a:r>
              <a:rPr lang="nb-NO" sz="2000" dirty="0" err="1" smtClean="0">
                <a:latin typeface="Arial"/>
                <a:cs typeface="Arial"/>
              </a:rPr>
              <a:t>seem</a:t>
            </a:r>
            <a:r>
              <a:rPr lang="nb-NO" sz="2000" dirty="0" smtClean="0">
                <a:latin typeface="Arial"/>
                <a:cs typeface="Arial"/>
              </a:rPr>
              <a:t> to be</a:t>
            </a:r>
          </a:p>
          <a:p>
            <a:r>
              <a:rPr lang="nb-NO" sz="2000" dirty="0" smtClean="0">
                <a:latin typeface="Arial"/>
                <a:cs typeface="Arial"/>
              </a:rPr>
              <a:t>Old bridges breaking </a:t>
            </a:r>
            <a:r>
              <a:rPr lang="nb-NO" sz="2000" dirty="0" err="1" smtClean="0">
                <a:latin typeface="Arial"/>
                <a:cs typeface="Arial"/>
              </a:rPr>
              <a:t>between</a:t>
            </a:r>
            <a:r>
              <a:rPr lang="nb-NO" sz="2000" dirty="0" smtClean="0">
                <a:latin typeface="Arial"/>
                <a:cs typeface="Arial"/>
              </a:rPr>
              <a:t> </a:t>
            </a:r>
            <a:r>
              <a:rPr lang="nb-NO" sz="2000" dirty="0" err="1" smtClean="0">
                <a:latin typeface="Arial"/>
                <a:cs typeface="Arial"/>
              </a:rPr>
              <a:t>you</a:t>
            </a:r>
            <a:r>
              <a:rPr lang="nb-NO" sz="2000" dirty="0" smtClean="0">
                <a:latin typeface="Arial"/>
                <a:cs typeface="Arial"/>
              </a:rPr>
              <a:t> and </a:t>
            </a:r>
            <a:r>
              <a:rPr lang="nb-NO" sz="2000" dirty="0" err="1" smtClean="0">
                <a:latin typeface="Arial"/>
                <a:cs typeface="Arial"/>
              </a:rPr>
              <a:t>me</a:t>
            </a:r>
            <a:endParaRPr lang="nb-NO" sz="2000" dirty="0" smtClean="0">
              <a:latin typeface="Arial"/>
              <a:cs typeface="Arial"/>
            </a:endParaRPr>
          </a:p>
          <a:p>
            <a:r>
              <a:rPr lang="nb-NO" sz="2000" dirty="0" smtClean="0">
                <a:latin typeface="Arial"/>
                <a:cs typeface="Arial"/>
              </a:rPr>
              <a:t> </a:t>
            </a:r>
          </a:p>
          <a:p>
            <a:r>
              <a:rPr lang="nb-NO" sz="2000" dirty="0" smtClean="0">
                <a:latin typeface="Arial"/>
                <a:cs typeface="Arial"/>
              </a:rPr>
              <a:t>Never </a:t>
            </a:r>
            <a:r>
              <a:rPr lang="nb-NO" sz="2000" dirty="0" err="1" smtClean="0">
                <a:latin typeface="Arial"/>
                <a:cs typeface="Arial"/>
              </a:rPr>
              <a:t>fear</a:t>
            </a:r>
            <a:r>
              <a:rPr lang="nb-NO" sz="2000" dirty="0" smtClean="0">
                <a:latin typeface="Arial"/>
                <a:cs typeface="Arial"/>
              </a:rPr>
              <a:t>. </a:t>
            </a:r>
            <a:r>
              <a:rPr lang="nb-NO" sz="2000" dirty="0" err="1" smtClean="0">
                <a:latin typeface="Arial"/>
                <a:cs typeface="Arial"/>
              </a:rPr>
              <a:t>We</a:t>
            </a:r>
            <a:r>
              <a:rPr lang="nb-NO" sz="2000" dirty="0" smtClean="0">
                <a:latin typeface="Arial"/>
                <a:cs typeface="Arial"/>
              </a:rPr>
              <a:t> </a:t>
            </a:r>
            <a:r>
              <a:rPr lang="nb-NO" sz="2000" dirty="0" err="1" smtClean="0">
                <a:latin typeface="Arial"/>
                <a:cs typeface="Arial"/>
              </a:rPr>
              <a:t>may</a:t>
            </a:r>
            <a:r>
              <a:rPr lang="nb-NO" sz="2000" dirty="0" smtClean="0">
                <a:latin typeface="Arial"/>
                <a:cs typeface="Arial"/>
              </a:rPr>
              <a:t> let </a:t>
            </a:r>
            <a:r>
              <a:rPr lang="nb-NO" sz="2000" dirty="0" err="1" smtClean="0">
                <a:latin typeface="Arial"/>
                <a:cs typeface="Arial"/>
              </a:rPr>
              <a:t>the</a:t>
            </a:r>
            <a:r>
              <a:rPr lang="nb-NO" sz="2000" dirty="0" smtClean="0">
                <a:latin typeface="Arial"/>
                <a:cs typeface="Arial"/>
              </a:rPr>
              <a:t> </a:t>
            </a:r>
            <a:r>
              <a:rPr lang="nb-NO" sz="2000" dirty="0" err="1" smtClean="0">
                <a:latin typeface="Arial"/>
                <a:cs typeface="Arial"/>
              </a:rPr>
              <a:t>scaffolds</a:t>
            </a:r>
            <a:r>
              <a:rPr lang="nb-NO" sz="2000" dirty="0" smtClean="0">
                <a:latin typeface="Arial"/>
                <a:cs typeface="Arial"/>
              </a:rPr>
              <a:t> fall</a:t>
            </a:r>
          </a:p>
          <a:p>
            <a:r>
              <a:rPr lang="nb-NO" sz="2000" dirty="0" err="1" smtClean="0">
                <a:latin typeface="Arial"/>
                <a:cs typeface="Arial"/>
              </a:rPr>
              <a:t>Confident</a:t>
            </a:r>
            <a:r>
              <a:rPr lang="nb-NO" sz="2000" dirty="0" smtClean="0">
                <a:latin typeface="Arial"/>
                <a:cs typeface="Arial"/>
              </a:rPr>
              <a:t> </a:t>
            </a:r>
            <a:r>
              <a:rPr lang="nb-NO" sz="2000" dirty="0" err="1" smtClean="0">
                <a:latin typeface="Arial"/>
                <a:cs typeface="Arial"/>
              </a:rPr>
              <a:t>that</a:t>
            </a:r>
            <a:r>
              <a:rPr lang="nb-NO" sz="2000" dirty="0" smtClean="0">
                <a:latin typeface="Arial"/>
                <a:cs typeface="Arial"/>
              </a:rPr>
              <a:t> </a:t>
            </a:r>
            <a:r>
              <a:rPr lang="nb-NO" sz="2000" dirty="0" err="1" smtClean="0">
                <a:latin typeface="Arial"/>
                <a:cs typeface="Arial"/>
              </a:rPr>
              <a:t>we</a:t>
            </a:r>
            <a:r>
              <a:rPr lang="nb-NO" sz="2000" dirty="0" smtClean="0">
                <a:latin typeface="Arial"/>
                <a:cs typeface="Arial"/>
              </a:rPr>
              <a:t> have </a:t>
            </a:r>
            <a:r>
              <a:rPr lang="nb-NO" sz="2000" dirty="0" err="1" smtClean="0">
                <a:latin typeface="Arial"/>
                <a:cs typeface="Arial"/>
              </a:rPr>
              <a:t>built</a:t>
            </a:r>
            <a:r>
              <a:rPr lang="nb-NO" sz="2000" dirty="0" smtClean="0">
                <a:latin typeface="Arial"/>
                <a:cs typeface="Arial"/>
              </a:rPr>
              <a:t> </a:t>
            </a:r>
            <a:r>
              <a:rPr lang="nb-NO" sz="2000" dirty="0" err="1" smtClean="0">
                <a:latin typeface="Arial"/>
                <a:cs typeface="Arial"/>
              </a:rPr>
              <a:t>our</a:t>
            </a:r>
            <a:r>
              <a:rPr lang="nb-NO" sz="2000" dirty="0" smtClean="0">
                <a:latin typeface="Arial"/>
                <a:cs typeface="Arial"/>
              </a:rPr>
              <a:t> </a:t>
            </a:r>
            <a:r>
              <a:rPr lang="nb-NO" sz="2000" dirty="0" err="1" smtClean="0">
                <a:latin typeface="Arial"/>
                <a:cs typeface="Arial"/>
              </a:rPr>
              <a:t>wall</a:t>
            </a:r>
            <a:r>
              <a:rPr lang="nb-NO" sz="2000" dirty="0" smtClean="0">
                <a:latin typeface="Arial"/>
                <a:cs typeface="Arial"/>
              </a:rPr>
              <a:t>.</a:t>
            </a:r>
            <a:endParaRPr lang="nb-NO" sz="2000" dirty="0">
              <a:latin typeface="Arial"/>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85800" y="228600"/>
            <a:ext cx="7772400" cy="1143000"/>
          </a:xfrm>
        </p:spPr>
        <p:txBody>
          <a:bodyPr/>
          <a:lstStyle/>
          <a:p>
            <a:r>
              <a:rPr lang="en-GB" dirty="0" err="1" smtClean="0">
                <a:solidFill>
                  <a:srgbClr val="000000"/>
                </a:solidFill>
              </a:rPr>
              <a:t>Kunnskapsløftet</a:t>
            </a:r>
            <a:r>
              <a:rPr lang="en-GB" dirty="0" smtClean="0">
                <a:solidFill>
                  <a:srgbClr val="000000"/>
                </a:solidFill>
              </a:rPr>
              <a:t> LK06</a:t>
            </a:r>
            <a:endParaRPr lang="en-GB" dirty="0">
              <a:solidFill>
                <a:srgbClr val="000000"/>
              </a:solidFill>
            </a:endParaRPr>
          </a:p>
        </p:txBody>
      </p:sp>
      <p:sp>
        <p:nvSpPr>
          <p:cNvPr id="134148" name="Rectangle 4"/>
          <p:cNvSpPr>
            <a:spLocks noGrp="1" noChangeArrowheads="1"/>
          </p:cNvSpPr>
          <p:nvPr>
            <p:ph type="body" sz="half" idx="2"/>
          </p:nvPr>
        </p:nvSpPr>
        <p:spPr>
          <a:xfrm>
            <a:off x="4343400" y="2133600"/>
            <a:ext cx="4191000" cy="1905000"/>
          </a:xfrm>
        </p:spPr>
        <p:txBody>
          <a:bodyPr>
            <a:normAutofit fontScale="77500" lnSpcReduction="20000"/>
          </a:bodyPr>
          <a:lstStyle/>
          <a:p>
            <a:pPr eaLnBrk="0" hangingPunct="0">
              <a:spcBef>
                <a:spcPct val="50000"/>
              </a:spcBef>
              <a:buFontTx/>
              <a:buNone/>
            </a:pPr>
            <a:endParaRPr lang="en-GB" sz="2000" dirty="0" smtClean="0">
              <a:solidFill>
                <a:schemeClr val="tx2"/>
              </a:solidFill>
              <a:ea typeface="ＭＳ Ｐゴシック" charset="-128"/>
              <a:cs typeface="ＭＳ Ｐゴシック" charset="-128"/>
            </a:endParaRPr>
          </a:p>
          <a:p>
            <a:pPr lvl="1" eaLnBrk="0" hangingPunct="0">
              <a:spcBef>
                <a:spcPct val="50000"/>
              </a:spcBef>
            </a:pPr>
            <a:r>
              <a:rPr lang="en-GB" sz="2000" dirty="0" err="1" smtClean="0">
                <a:solidFill>
                  <a:schemeClr val="tx2"/>
                </a:solidFill>
                <a:ea typeface="ＭＳ Ｐゴシック" charset="-128"/>
                <a:cs typeface="ＭＳ Ｐゴシック" charset="-128"/>
              </a:rPr>
              <a:t>Kompetansemål</a:t>
            </a:r>
            <a:r>
              <a:rPr lang="en-GB" sz="2000" dirty="0" smtClean="0">
                <a:solidFill>
                  <a:schemeClr val="tx2"/>
                </a:solidFill>
                <a:ea typeface="ＭＳ Ｐゴシック" charset="-128"/>
                <a:cs typeface="ＭＳ Ｐゴシック" charset="-128"/>
              </a:rPr>
              <a:t>  (</a:t>
            </a:r>
            <a:r>
              <a:rPr lang="en-GB" sz="2000" dirty="0" err="1" smtClean="0">
                <a:solidFill>
                  <a:schemeClr val="tx2"/>
                </a:solidFill>
                <a:ea typeface="ＭＳ Ｐゴシック" charset="-128"/>
                <a:cs typeface="ＭＳ Ｐゴシック" charset="-128"/>
              </a:rPr>
              <a:t>nasjonal</a:t>
            </a:r>
            <a:r>
              <a:rPr lang="en-GB" sz="2000" dirty="0" smtClean="0">
                <a:solidFill>
                  <a:schemeClr val="tx2"/>
                </a:solidFill>
                <a:ea typeface="ＭＳ Ｐゴシック" charset="-128"/>
                <a:cs typeface="ＭＳ Ｐゴシック" charset="-128"/>
              </a:rPr>
              <a:t>)</a:t>
            </a:r>
          </a:p>
          <a:p>
            <a:pPr lvl="1" eaLnBrk="0" hangingPunct="0">
              <a:spcBef>
                <a:spcPct val="50000"/>
              </a:spcBef>
            </a:pPr>
            <a:r>
              <a:rPr lang="en-GB" sz="2000" dirty="0" err="1" smtClean="0">
                <a:solidFill>
                  <a:schemeClr val="tx2"/>
                </a:solidFill>
                <a:ea typeface="ＭＳ Ｐゴシック" charset="-128"/>
                <a:cs typeface="ＭＳ Ｐゴシック" charset="-128"/>
              </a:rPr>
              <a:t>Læringsmål</a:t>
            </a:r>
            <a:r>
              <a:rPr lang="en-GB" sz="2000" dirty="0" smtClean="0">
                <a:solidFill>
                  <a:schemeClr val="tx2"/>
                </a:solidFill>
                <a:ea typeface="ＭＳ Ｐゴシック" charset="-128"/>
                <a:cs typeface="ＭＳ Ｐゴシック" charset="-128"/>
              </a:rPr>
              <a:t> (</a:t>
            </a:r>
            <a:r>
              <a:rPr lang="en-GB" sz="2000" dirty="0" err="1" smtClean="0">
                <a:solidFill>
                  <a:schemeClr val="tx2"/>
                </a:solidFill>
                <a:ea typeface="ＭＳ Ｐゴシック" charset="-128"/>
                <a:cs typeface="ＭＳ Ｐゴシック" charset="-128"/>
              </a:rPr>
              <a:t>lokal</a:t>
            </a:r>
            <a:r>
              <a:rPr lang="en-GB" sz="2000" dirty="0" smtClean="0">
                <a:solidFill>
                  <a:schemeClr val="tx2"/>
                </a:solidFill>
                <a:ea typeface="ＭＳ Ｐゴシック" charset="-128"/>
                <a:cs typeface="ＭＳ Ｐゴシック" charset="-128"/>
              </a:rPr>
              <a:t>)</a:t>
            </a:r>
          </a:p>
          <a:p>
            <a:pPr lvl="1" eaLnBrk="0" hangingPunct="0">
              <a:spcBef>
                <a:spcPct val="50000"/>
              </a:spcBef>
            </a:pPr>
            <a:r>
              <a:rPr lang="en-GB" sz="2000" dirty="0" err="1">
                <a:solidFill>
                  <a:schemeClr val="tx2"/>
                </a:solidFill>
                <a:ea typeface="ＭＳ Ｐゴシック" charset="-128"/>
                <a:cs typeface="ＭＳ Ｐゴシック" charset="-128"/>
              </a:rPr>
              <a:t>K</a:t>
            </a:r>
            <a:r>
              <a:rPr lang="en-GB" sz="2000" dirty="0" err="1" smtClean="0">
                <a:solidFill>
                  <a:schemeClr val="tx2"/>
                </a:solidFill>
                <a:ea typeface="ＭＳ Ｐゴシック" charset="-128"/>
                <a:cs typeface="ＭＳ Ｐゴシック" charset="-128"/>
              </a:rPr>
              <a:t>jennetegn</a:t>
            </a:r>
            <a:r>
              <a:rPr lang="en-GB" sz="2000" dirty="0" smtClean="0">
                <a:solidFill>
                  <a:schemeClr val="tx2"/>
                </a:solidFill>
                <a:ea typeface="ＭＳ Ｐゴシック" charset="-128"/>
                <a:cs typeface="ＭＳ Ｐゴシック" charset="-128"/>
              </a:rPr>
              <a:t> </a:t>
            </a:r>
            <a:r>
              <a:rPr lang="en-GB" sz="2000" dirty="0" err="1" smtClean="0">
                <a:solidFill>
                  <a:schemeClr val="tx2"/>
                </a:solidFill>
                <a:ea typeface="ＭＳ Ｐゴシック" charset="-128"/>
                <a:cs typeface="ＭＳ Ｐゴシック" charset="-128"/>
              </a:rPr>
              <a:t>på</a:t>
            </a:r>
            <a:r>
              <a:rPr lang="en-GB" sz="2000" dirty="0" smtClean="0">
                <a:solidFill>
                  <a:schemeClr val="tx2"/>
                </a:solidFill>
                <a:ea typeface="ＭＳ Ｐゴシック" charset="-128"/>
                <a:cs typeface="ＭＳ Ｐゴシック" charset="-128"/>
              </a:rPr>
              <a:t> </a:t>
            </a:r>
            <a:r>
              <a:rPr lang="en-GB" sz="2000" dirty="0" err="1" smtClean="0">
                <a:solidFill>
                  <a:schemeClr val="tx2"/>
                </a:solidFill>
                <a:ea typeface="ＭＳ Ｐゴシック" charset="-128"/>
                <a:cs typeface="ＭＳ Ｐゴシック" charset="-128"/>
              </a:rPr>
              <a:t>kompetanse</a:t>
            </a:r>
            <a:endParaRPr lang="en-GB" sz="2000" dirty="0" smtClean="0">
              <a:solidFill>
                <a:schemeClr val="tx2"/>
              </a:solidFill>
              <a:ea typeface="ＭＳ Ｐゴシック" charset="-128"/>
              <a:cs typeface="ＭＳ Ｐゴシック" charset="-128"/>
            </a:endParaRPr>
          </a:p>
          <a:p>
            <a:pPr eaLnBrk="0" hangingPunct="0">
              <a:spcBef>
                <a:spcPct val="50000"/>
              </a:spcBef>
              <a:buFontTx/>
              <a:buNone/>
            </a:pPr>
            <a:r>
              <a:rPr lang="en-GB" sz="2000" dirty="0" smtClean="0">
                <a:solidFill>
                  <a:schemeClr val="tx2"/>
                </a:solidFill>
                <a:ea typeface="ＭＳ Ｐゴシック" charset="-128"/>
                <a:cs typeface="ＭＳ Ｐゴシック" charset="-128"/>
              </a:rPr>
              <a:t>	</a:t>
            </a:r>
          </a:p>
          <a:p>
            <a:pPr eaLnBrk="0" hangingPunct="0">
              <a:spcBef>
                <a:spcPct val="50000"/>
              </a:spcBef>
              <a:buFontTx/>
              <a:buNone/>
            </a:pPr>
            <a:r>
              <a:rPr lang="en-GB" sz="2000" dirty="0">
                <a:solidFill>
                  <a:schemeClr val="tx2"/>
                </a:solidFill>
                <a:ea typeface="ＭＳ Ｐゴシック" charset="-128"/>
                <a:cs typeface="ＭＳ Ｐゴシック" charset="-128"/>
              </a:rPr>
              <a:t>	</a:t>
            </a:r>
          </a:p>
        </p:txBody>
      </p:sp>
      <p:pic>
        <p:nvPicPr>
          <p:cNvPr id="7" name="Bilde 6" descr="bookworm191.jpg"/>
          <p:cNvPicPr>
            <a:picLocks noChangeAspect="1"/>
          </p:cNvPicPr>
          <p:nvPr/>
        </p:nvPicPr>
        <p:blipFill>
          <a:blip r:embed="rId3"/>
          <a:stretch>
            <a:fillRect/>
          </a:stretch>
        </p:blipFill>
        <p:spPr>
          <a:xfrm rot="1675174">
            <a:off x="646862" y="3269001"/>
            <a:ext cx="5818934" cy="1280165"/>
          </a:xfrm>
          <a:prstGeom prst="rect">
            <a:avLst/>
          </a:prstGeom>
        </p:spPr>
      </p:pic>
      <p:sp>
        <p:nvSpPr>
          <p:cNvPr id="9" name="TekstSylinder 8"/>
          <p:cNvSpPr txBox="1"/>
          <p:nvPr/>
        </p:nvSpPr>
        <p:spPr>
          <a:xfrm>
            <a:off x="838200" y="5029200"/>
            <a:ext cx="4876800" cy="1323439"/>
          </a:xfrm>
          <a:prstGeom prst="rect">
            <a:avLst/>
          </a:prstGeom>
          <a:noFill/>
        </p:spPr>
        <p:txBody>
          <a:bodyPr wrap="square" rtlCol="0">
            <a:spAutoFit/>
          </a:bodyPr>
          <a:lstStyle/>
          <a:p>
            <a:r>
              <a:rPr lang="nb-NO" sz="2000" dirty="0" smtClean="0"/>
              <a:t>Slik at elevene:</a:t>
            </a:r>
          </a:p>
          <a:p>
            <a:r>
              <a:rPr lang="nb-NO" sz="2000" dirty="0"/>
              <a:t>-</a:t>
            </a:r>
            <a:r>
              <a:rPr lang="nb-NO" sz="2000" dirty="0" smtClean="0"/>
              <a:t> vet hvilket fag de skal velge i 8. klasse - - får en naturlig progresjon</a:t>
            </a:r>
          </a:p>
          <a:p>
            <a:r>
              <a:rPr lang="nb-NO" sz="2000" dirty="0" smtClean="0"/>
              <a:t>- Kommer lenger i grunnopplæringen</a:t>
            </a:r>
            <a:endParaRPr lang="nb-NO" sz="2000" dirty="0"/>
          </a:p>
        </p:txBody>
      </p:sp>
      <p:sp>
        <p:nvSpPr>
          <p:cNvPr id="10" name="Rektangel 9"/>
          <p:cNvSpPr/>
          <p:nvPr/>
        </p:nvSpPr>
        <p:spPr>
          <a:xfrm>
            <a:off x="4876800" y="1447800"/>
            <a:ext cx="3352799" cy="1015663"/>
          </a:xfrm>
          <a:prstGeom prst="rect">
            <a:avLst/>
          </a:prstGeom>
        </p:spPr>
        <p:txBody>
          <a:bodyPr wrap="square">
            <a:spAutoFit/>
          </a:bodyPr>
          <a:lstStyle/>
          <a:p>
            <a:r>
              <a:rPr lang="en-GB" sz="2000" kern="0" dirty="0" err="1">
                <a:solidFill>
                  <a:srgbClr val="000000"/>
                </a:solidFill>
                <a:latin typeface="Arial"/>
              </a:rPr>
              <a:t>Nøkkelen</a:t>
            </a:r>
            <a:r>
              <a:rPr lang="en-GB" sz="2000" kern="0" dirty="0">
                <a:solidFill>
                  <a:srgbClr val="000000"/>
                </a:solidFill>
                <a:latin typeface="Arial"/>
              </a:rPr>
              <a:t> </a:t>
            </a:r>
            <a:r>
              <a:rPr lang="en-GB" sz="2000" kern="0" dirty="0" err="1">
                <a:solidFill>
                  <a:srgbClr val="000000"/>
                </a:solidFill>
                <a:latin typeface="Arial"/>
              </a:rPr>
              <a:t>til</a:t>
            </a:r>
            <a:r>
              <a:rPr lang="en-GB" sz="2000" kern="0" dirty="0">
                <a:solidFill>
                  <a:srgbClr val="000000"/>
                </a:solidFill>
                <a:latin typeface="Arial"/>
              </a:rPr>
              <a:t> god </a:t>
            </a:r>
            <a:r>
              <a:rPr lang="en-GB" sz="2000" kern="0" dirty="0" err="1">
                <a:solidFill>
                  <a:srgbClr val="000000"/>
                </a:solidFill>
                <a:latin typeface="Arial"/>
              </a:rPr>
              <a:t>og</a:t>
            </a:r>
            <a:r>
              <a:rPr lang="en-GB" sz="2000" kern="0" dirty="0">
                <a:solidFill>
                  <a:srgbClr val="000000"/>
                </a:solidFill>
                <a:latin typeface="Arial"/>
              </a:rPr>
              <a:t> </a:t>
            </a:r>
            <a:r>
              <a:rPr lang="en-GB" sz="2000" kern="0" dirty="0" err="1">
                <a:solidFill>
                  <a:srgbClr val="000000"/>
                </a:solidFill>
                <a:latin typeface="Arial"/>
              </a:rPr>
              <a:t>helhetlig</a:t>
            </a:r>
            <a:r>
              <a:rPr lang="en-GB" sz="2000" kern="0" dirty="0">
                <a:solidFill>
                  <a:srgbClr val="000000"/>
                </a:solidFill>
                <a:latin typeface="Arial"/>
              </a:rPr>
              <a:t> </a:t>
            </a:r>
            <a:r>
              <a:rPr lang="en-GB" sz="2000" kern="0" dirty="0" err="1">
                <a:solidFill>
                  <a:srgbClr val="000000"/>
                </a:solidFill>
                <a:latin typeface="Arial"/>
              </a:rPr>
              <a:t>undervisning</a:t>
            </a:r>
            <a:r>
              <a:rPr lang="en-GB" sz="2000" kern="0" dirty="0">
                <a:solidFill>
                  <a:srgbClr val="000000"/>
                </a:solidFill>
                <a:latin typeface="Arial"/>
              </a:rPr>
              <a:t> </a:t>
            </a:r>
            <a:r>
              <a:rPr lang="en-GB" sz="2000" kern="0" dirty="0" err="1">
                <a:solidFill>
                  <a:srgbClr val="000000"/>
                </a:solidFill>
                <a:latin typeface="Arial"/>
              </a:rPr>
              <a:t>ligger</a:t>
            </a:r>
            <a:r>
              <a:rPr lang="en-GB" sz="2000" kern="0" dirty="0">
                <a:solidFill>
                  <a:srgbClr val="000000"/>
                </a:solidFill>
                <a:latin typeface="Arial"/>
              </a:rPr>
              <a:t> </a:t>
            </a:r>
            <a:r>
              <a:rPr lang="en-GB" sz="2000" kern="0" dirty="0" err="1">
                <a:solidFill>
                  <a:srgbClr val="000000"/>
                </a:solidFill>
                <a:latin typeface="Arial"/>
              </a:rPr>
              <a:t>ofte</a:t>
            </a:r>
            <a:r>
              <a:rPr lang="en-GB" sz="2000" kern="0" dirty="0">
                <a:solidFill>
                  <a:srgbClr val="000000"/>
                </a:solidFill>
                <a:latin typeface="Arial"/>
              </a:rPr>
              <a:t> </a:t>
            </a:r>
            <a:r>
              <a:rPr lang="en-GB" sz="2000" kern="0" dirty="0" err="1">
                <a:solidFill>
                  <a:srgbClr val="000000"/>
                </a:solidFill>
                <a:latin typeface="Arial"/>
              </a:rPr>
              <a:t>i</a:t>
            </a:r>
            <a:r>
              <a:rPr lang="en-GB" sz="2000" kern="0" dirty="0">
                <a:solidFill>
                  <a:srgbClr val="000000"/>
                </a:solidFill>
                <a:latin typeface="Arial"/>
              </a:rPr>
              <a:t> god </a:t>
            </a:r>
            <a:r>
              <a:rPr lang="en-GB" sz="2000" b="1" kern="0" dirty="0" err="1">
                <a:solidFill>
                  <a:srgbClr val="000000"/>
                </a:solidFill>
                <a:latin typeface="Arial"/>
              </a:rPr>
              <a:t>planlegging</a:t>
            </a:r>
            <a:r>
              <a:rPr lang="en-GB" sz="2000" kern="0" dirty="0">
                <a:solidFill>
                  <a:srgbClr val="804000"/>
                </a:solidFill>
                <a:latin typeface="Arial"/>
              </a:rPr>
              <a:t>.</a:t>
            </a:r>
            <a:endParaRPr lang="nb-NO"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eaLnBrk="1" hangingPunct="1"/>
            <a:r>
              <a:rPr lang="nb-NO" dirty="0"/>
              <a:t>Målstyrte læreplaner i K06</a:t>
            </a:r>
          </a:p>
        </p:txBody>
      </p:sp>
      <p:grpSp>
        <p:nvGrpSpPr>
          <p:cNvPr id="2" name="Group 7"/>
          <p:cNvGrpSpPr>
            <a:grpSpLocks noGrp="1" noChangeAspect="1"/>
          </p:cNvGrpSpPr>
          <p:nvPr>
            <p:ph type="dgm" idx="1"/>
          </p:nvPr>
        </p:nvGrpSpPr>
        <p:grpSpPr bwMode="auto">
          <a:xfrm>
            <a:off x="898525" y="2089150"/>
            <a:ext cx="7208838" cy="3957638"/>
            <a:chOff x="431" y="1223"/>
            <a:chExt cx="2880" cy="720"/>
          </a:xfrm>
        </p:grpSpPr>
        <p:sp>
          <p:nvSpPr>
            <p:cNvPr id="40966" name="AutoShape 6"/>
            <p:cNvSpPr>
              <a:spLocks noChangeAspect="1" noChangeArrowheads="1" noTextEdit="1"/>
            </p:cNvSpPr>
            <p:nvPr/>
          </p:nvSpPr>
          <p:spPr bwMode="auto">
            <a:xfrm>
              <a:off x="431" y="1223"/>
              <a:ext cx="2880" cy="720"/>
            </a:xfrm>
            <a:prstGeom prst="rect">
              <a:avLst/>
            </a:prstGeom>
            <a:ln/>
          </p:spPr>
          <p:style>
            <a:lnRef idx="1">
              <a:schemeClr val="accent3"/>
            </a:lnRef>
            <a:fillRef idx="2">
              <a:schemeClr val="accent3"/>
            </a:fillRef>
            <a:effectRef idx="1">
              <a:schemeClr val="accent3"/>
            </a:effectRef>
            <a:fontRef idx="minor">
              <a:schemeClr val="dk1"/>
            </a:fontRef>
          </p:style>
          <p:txBody>
            <a:bodyPr>
              <a:prstTxWarp prst="textNoShape">
                <a:avLst/>
              </a:prstTxWarp>
            </a:bodyPr>
            <a:lstStyle/>
            <a:p>
              <a:pPr>
                <a:defRPr/>
              </a:pPr>
              <a:endParaRPr lang="nb-NO"/>
            </a:p>
          </p:txBody>
        </p:sp>
        <p:cxnSp>
          <p:nvCxnSpPr>
            <p:cNvPr id="40974" name="_s40974"/>
            <p:cNvCxnSpPr>
              <a:cxnSpLocks noChangeShapeType="1"/>
              <a:stCxn id="40971" idx="0"/>
              <a:endCxn id="40968" idx="2"/>
            </p:cNvCxnSpPr>
            <p:nvPr/>
          </p:nvCxnSpPr>
          <p:spPr bwMode="auto">
            <a:xfrm rot="5400000" flipH="1">
              <a:off x="2303" y="1079"/>
              <a:ext cx="144" cy="1008"/>
            </a:xfrm>
            <a:prstGeom prst="bentConnector3">
              <a:avLst>
                <a:gd name="adj1" fmla="val 13926"/>
              </a:avLst>
            </a:prstGeom>
            <a:ln>
              <a:headEnd/>
              <a:tailEnd/>
            </a:ln>
          </p:spPr>
          <p:style>
            <a:lnRef idx="1">
              <a:schemeClr val="accent3"/>
            </a:lnRef>
            <a:fillRef idx="2">
              <a:schemeClr val="accent3"/>
            </a:fillRef>
            <a:effectRef idx="1">
              <a:schemeClr val="accent3"/>
            </a:effectRef>
            <a:fontRef idx="minor">
              <a:schemeClr val="dk1"/>
            </a:fontRef>
          </p:style>
        </p:cxnSp>
        <p:cxnSp>
          <p:nvCxnSpPr>
            <p:cNvPr id="40973" name="_s40973"/>
            <p:cNvCxnSpPr>
              <a:cxnSpLocks noChangeShapeType="1"/>
              <a:stCxn id="40970" idx="0"/>
              <a:endCxn id="40968" idx="2"/>
            </p:cNvCxnSpPr>
            <p:nvPr/>
          </p:nvCxnSpPr>
          <p:spPr bwMode="auto">
            <a:xfrm rot="16200000">
              <a:off x="1800" y="1584"/>
              <a:ext cx="144" cy="1"/>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40972" name="_s40972"/>
            <p:cNvCxnSpPr>
              <a:cxnSpLocks noChangeShapeType="1"/>
              <a:stCxn id="40969" idx="0"/>
              <a:endCxn id="40968" idx="2"/>
            </p:cNvCxnSpPr>
            <p:nvPr/>
          </p:nvCxnSpPr>
          <p:spPr bwMode="auto">
            <a:xfrm rot="16200000">
              <a:off x="1295" y="1079"/>
              <a:ext cx="144" cy="1008"/>
            </a:xfrm>
            <a:prstGeom prst="bentConnector3">
              <a:avLst>
                <a:gd name="adj1" fmla="val 13926"/>
              </a:avLst>
            </a:prstGeom>
            <a:ln>
              <a:headEnd/>
              <a:tailEnd/>
            </a:ln>
          </p:spPr>
          <p:style>
            <a:lnRef idx="1">
              <a:schemeClr val="accent3"/>
            </a:lnRef>
            <a:fillRef idx="2">
              <a:schemeClr val="accent3"/>
            </a:fillRef>
            <a:effectRef idx="1">
              <a:schemeClr val="accent3"/>
            </a:effectRef>
            <a:fontRef idx="minor">
              <a:schemeClr val="dk1"/>
            </a:fontRef>
          </p:style>
        </p:cxnSp>
        <p:sp>
          <p:nvSpPr>
            <p:cNvPr id="40968" name="_s40968"/>
            <p:cNvSpPr>
              <a:spLocks noChangeArrowheads="1"/>
            </p:cNvSpPr>
            <p:nvPr/>
          </p:nvSpPr>
          <p:spPr bwMode="auto">
            <a:xfrm>
              <a:off x="1439" y="1223"/>
              <a:ext cx="864" cy="288"/>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a:defRPr/>
              </a:pPr>
              <a:r>
                <a:rPr lang="nb-NO" sz="2000" dirty="0"/>
                <a:t>Læreplanen </a:t>
              </a:r>
            </a:p>
            <a:p>
              <a:pPr algn="ctr">
                <a:defRPr/>
              </a:pPr>
              <a:r>
                <a:rPr lang="nb-NO" sz="2000" dirty="0"/>
                <a:t>for </a:t>
              </a:r>
              <a:endParaRPr lang="nb-NO" sz="2000" dirty="0" smtClean="0"/>
            </a:p>
            <a:p>
              <a:pPr algn="ctr">
                <a:defRPr/>
              </a:pPr>
              <a:r>
                <a:rPr lang="nb-NO" sz="2000" dirty="0" smtClean="0"/>
                <a:t>Fremmedspråk</a:t>
              </a:r>
            </a:p>
            <a:p>
              <a:pPr algn="ctr">
                <a:defRPr/>
              </a:pPr>
              <a:r>
                <a:rPr lang="nb-NO" sz="2000" dirty="0" smtClean="0"/>
                <a:t>Nivå I 8. trinn…</a:t>
              </a:r>
              <a:endParaRPr lang="nb-NO" sz="2000" dirty="0"/>
            </a:p>
          </p:txBody>
        </p:sp>
        <p:sp>
          <p:nvSpPr>
            <p:cNvPr id="40969" name="_s40969"/>
            <p:cNvSpPr>
              <a:spLocks noChangeArrowheads="1"/>
            </p:cNvSpPr>
            <p:nvPr/>
          </p:nvSpPr>
          <p:spPr bwMode="auto">
            <a:xfrm>
              <a:off x="431" y="1655"/>
              <a:ext cx="864" cy="288"/>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a:defRPr/>
              </a:pPr>
              <a:r>
                <a:rPr lang="nb-NO" sz="2000" b="1"/>
                <a:t>Språklæring</a:t>
              </a:r>
            </a:p>
            <a:p>
              <a:pPr algn="ctr">
                <a:defRPr/>
              </a:pPr>
              <a:endParaRPr lang="nb-NO" sz="2000" b="1"/>
            </a:p>
            <a:p>
              <a:pPr algn="ctr">
                <a:defRPr/>
              </a:pPr>
              <a:r>
                <a:rPr lang="nb-NO" sz="2000"/>
                <a:t>Kompetansemål</a:t>
              </a:r>
            </a:p>
            <a:p>
              <a:pPr algn="ctr">
                <a:defRPr/>
              </a:pPr>
              <a:r>
                <a:rPr lang="nb-NO" sz="2000"/>
                <a:t>4</a:t>
              </a:r>
            </a:p>
          </p:txBody>
        </p:sp>
        <p:sp>
          <p:nvSpPr>
            <p:cNvPr id="40970" name="_s40970"/>
            <p:cNvSpPr>
              <a:spLocks noChangeArrowheads="1"/>
            </p:cNvSpPr>
            <p:nvPr/>
          </p:nvSpPr>
          <p:spPr bwMode="auto">
            <a:xfrm>
              <a:off x="1439" y="1655"/>
              <a:ext cx="864" cy="288"/>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a:defRPr/>
              </a:pPr>
              <a:r>
                <a:rPr lang="nb-NO" sz="2000" b="1"/>
                <a:t>Kommunikasjon</a:t>
              </a:r>
            </a:p>
            <a:p>
              <a:pPr algn="ctr">
                <a:defRPr/>
              </a:pPr>
              <a:endParaRPr lang="nb-NO" sz="2000" b="1"/>
            </a:p>
            <a:p>
              <a:pPr algn="ctr">
                <a:defRPr/>
              </a:pPr>
              <a:r>
                <a:rPr lang="nb-NO" sz="2000"/>
                <a:t>Kompetansemål </a:t>
              </a:r>
            </a:p>
            <a:p>
              <a:pPr algn="ctr">
                <a:defRPr/>
              </a:pPr>
              <a:r>
                <a:rPr lang="nb-NO" sz="2000"/>
                <a:t>12-13</a:t>
              </a:r>
            </a:p>
          </p:txBody>
        </p:sp>
        <p:sp>
          <p:nvSpPr>
            <p:cNvPr id="40971" name="_s40971"/>
            <p:cNvSpPr>
              <a:spLocks noChangeArrowheads="1"/>
            </p:cNvSpPr>
            <p:nvPr/>
          </p:nvSpPr>
          <p:spPr bwMode="auto">
            <a:xfrm>
              <a:off x="2447" y="1655"/>
              <a:ext cx="864" cy="288"/>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a:defRPr/>
              </a:pPr>
              <a:r>
                <a:rPr lang="nb-NO" sz="2000" b="1"/>
                <a:t>Språk, kultur og </a:t>
              </a:r>
            </a:p>
            <a:p>
              <a:pPr algn="ctr">
                <a:defRPr/>
              </a:pPr>
              <a:r>
                <a:rPr lang="nb-NO" sz="2000" b="1"/>
                <a:t>Samfunn</a:t>
              </a:r>
            </a:p>
            <a:p>
              <a:pPr algn="ctr">
                <a:defRPr/>
              </a:pPr>
              <a:endParaRPr lang="nb-NO" sz="2000" b="1"/>
            </a:p>
            <a:p>
              <a:pPr algn="ctr">
                <a:defRPr/>
              </a:pPr>
              <a:r>
                <a:rPr lang="nb-NO" sz="2000"/>
                <a:t>Kompetansemål </a:t>
              </a:r>
            </a:p>
            <a:p>
              <a:pPr algn="ctr">
                <a:defRPr/>
              </a:pPr>
              <a:r>
                <a:rPr lang="nb-NO" sz="2000"/>
                <a:t>4-5</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4" name="Rectangle 4"/>
          <p:cNvSpPr>
            <a:spLocks noGrp="1" noChangeArrowheads="1"/>
          </p:cNvSpPr>
          <p:nvPr>
            <p:ph type="title"/>
          </p:nvPr>
        </p:nvSpPr>
        <p:spPr/>
        <p:txBody>
          <a:bodyPr/>
          <a:lstStyle/>
          <a:p>
            <a:r>
              <a:rPr lang="nb-NO" dirty="0" smtClean="0"/>
              <a:t>Læreplaner </a:t>
            </a:r>
            <a:r>
              <a:rPr lang="nb-NO" dirty="0"/>
              <a:t>i</a:t>
            </a:r>
            <a:r>
              <a:rPr lang="nb-NO" dirty="0" smtClean="0"/>
              <a:t> forsøket</a:t>
            </a:r>
            <a:endParaRPr lang="nb-NO" dirty="0"/>
          </a:p>
        </p:txBody>
      </p:sp>
      <p:grpSp>
        <p:nvGrpSpPr>
          <p:cNvPr id="2" name="Group 7"/>
          <p:cNvGrpSpPr>
            <a:grpSpLocks noGrp="1" noChangeAspect="1"/>
          </p:cNvGrpSpPr>
          <p:nvPr>
            <p:ph type="dgm" idx="1"/>
          </p:nvPr>
        </p:nvGrpSpPr>
        <p:grpSpPr bwMode="auto">
          <a:xfrm>
            <a:off x="898525" y="2089150"/>
            <a:ext cx="7208838" cy="3957638"/>
            <a:chOff x="431" y="1223"/>
            <a:chExt cx="2880" cy="720"/>
          </a:xfrm>
          <a:solidFill>
            <a:srgbClr val="804000">
              <a:alpha val="21000"/>
            </a:srgbClr>
          </a:solidFill>
        </p:grpSpPr>
        <p:sp>
          <p:nvSpPr>
            <p:cNvPr id="40966" name="AutoShape 6"/>
            <p:cNvSpPr>
              <a:spLocks noChangeAspect="1" noChangeArrowheads="1" noTextEdit="1"/>
            </p:cNvSpPr>
            <p:nvPr/>
          </p:nvSpPr>
          <p:spPr bwMode="auto">
            <a:xfrm>
              <a:off x="431" y="1223"/>
              <a:ext cx="2880" cy="720"/>
            </a:xfrm>
            <a:prstGeom prst="rect">
              <a:avLst/>
            </a:prstGeom>
            <a:grpFill/>
            <a:ln/>
          </p:spPr>
          <p:style>
            <a:lnRef idx="1">
              <a:schemeClr val="accent3"/>
            </a:lnRef>
            <a:fillRef idx="2">
              <a:schemeClr val="accent3"/>
            </a:fillRef>
            <a:effectRef idx="1">
              <a:schemeClr val="accent3"/>
            </a:effectRef>
            <a:fontRef idx="minor">
              <a:schemeClr val="dk1"/>
            </a:fontRef>
          </p:style>
          <p:txBody>
            <a:bodyPr>
              <a:prstTxWarp prst="textNoShape">
                <a:avLst/>
              </a:prstTxWarp>
            </a:bodyPr>
            <a:lstStyle/>
            <a:p>
              <a:endParaRPr lang="nb-NO"/>
            </a:p>
          </p:txBody>
        </p:sp>
        <p:cxnSp>
          <p:nvCxnSpPr>
            <p:cNvPr id="40974" name="_s40974"/>
            <p:cNvCxnSpPr>
              <a:cxnSpLocks noChangeShapeType="1"/>
              <a:stCxn id="40971" idx="0"/>
              <a:endCxn id="40968" idx="2"/>
            </p:cNvCxnSpPr>
            <p:nvPr/>
          </p:nvCxnSpPr>
          <p:spPr bwMode="auto">
            <a:xfrm rot="5400000" flipH="1">
              <a:off x="2303" y="1079"/>
              <a:ext cx="144" cy="1008"/>
            </a:xfrm>
            <a:prstGeom prst="bentConnector3">
              <a:avLst>
                <a:gd name="adj1" fmla="val 13926"/>
              </a:avLst>
            </a:prstGeom>
            <a:grpFill/>
            <a:ln>
              <a:headEnd/>
              <a:tailEnd/>
            </a:ln>
          </p:spPr>
          <p:style>
            <a:lnRef idx="1">
              <a:schemeClr val="accent3"/>
            </a:lnRef>
            <a:fillRef idx="2">
              <a:schemeClr val="accent3"/>
            </a:fillRef>
            <a:effectRef idx="1">
              <a:schemeClr val="accent3"/>
            </a:effectRef>
            <a:fontRef idx="minor">
              <a:schemeClr val="dk1"/>
            </a:fontRef>
          </p:style>
        </p:cxnSp>
        <p:cxnSp>
          <p:nvCxnSpPr>
            <p:cNvPr id="40973" name="_s40973"/>
            <p:cNvCxnSpPr>
              <a:cxnSpLocks noChangeShapeType="1"/>
              <a:stCxn id="40970" idx="0"/>
              <a:endCxn id="40968" idx="2"/>
            </p:cNvCxnSpPr>
            <p:nvPr/>
          </p:nvCxnSpPr>
          <p:spPr bwMode="auto">
            <a:xfrm rot="16200000">
              <a:off x="1800" y="1582"/>
              <a:ext cx="144" cy="1"/>
            </a:xfrm>
            <a:prstGeom prst="straightConnector1">
              <a:avLst/>
            </a:prstGeom>
            <a:grpFill/>
            <a:ln>
              <a:headEnd/>
              <a:tailEnd/>
            </a:ln>
          </p:spPr>
          <p:style>
            <a:lnRef idx="1">
              <a:schemeClr val="accent3"/>
            </a:lnRef>
            <a:fillRef idx="2">
              <a:schemeClr val="accent3"/>
            </a:fillRef>
            <a:effectRef idx="1">
              <a:schemeClr val="accent3"/>
            </a:effectRef>
            <a:fontRef idx="minor">
              <a:schemeClr val="dk1"/>
            </a:fontRef>
          </p:style>
        </p:cxnSp>
        <p:cxnSp>
          <p:nvCxnSpPr>
            <p:cNvPr id="40972" name="_s40972"/>
            <p:cNvCxnSpPr>
              <a:cxnSpLocks noChangeShapeType="1"/>
              <a:stCxn id="40969" idx="0"/>
              <a:endCxn id="40968" idx="2"/>
            </p:cNvCxnSpPr>
            <p:nvPr/>
          </p:nvCxnSpPr>
          <p:spPr bwMode="auto">
            <a:xfrm rot="16200000">
              <a:off x="1295" y="1079"/>
              <a:ext cx="144" cy="1008"/>
            </a:xfrm>
            <a:prstGeom prst="bentConnector3">
              <a:avLst>
                <a:gd name="adj1" fmla="val 13926"/>
              </a:avLst>
            </a:prstGeom>
            <a:grpFill/>
            <a:ln>
              <a:headEnd/>
              <a:tailEnd/>
            </a:ln>
          </p:spPr>
          <p:style>
            <a:lnRef idx="1">
              <a:schemeClr val="accent3"/>
            </a:lnRef>
            <a:fillRef idx="2">
              <a:schemeClr val="accent3"/>
            </a:fillRef>
            <a:effectRef idx="1">
              <a:schemeClr val="accent3"/>
            </a:effectRef>
            <a:fontRef idx="minor">
              <a:schemeClr val="dk1"/>
            </a:fontRef>
          </p:style>
        </p:cxnSp>
        <p:sp>
          <p:nvSpPr>
            <p:cNvPr id="40968" name="_s40968"/>
            <p:cNvSpPr>
              <a:spLocks noChangeArrowheads="1"/>
            </p:cNvSpPr>
            <p:nvPr/>
          </p:nvSpPr>
          <p:spPr bwMode="auto">
            <a:xfrm>
              <a:off x="1439" y="1223"/>
              <a:ext cx="864" cy="288"/>
            </a:xfrm>
            <a:prstGeom prst="roundRect">
              <a:avLst>
                <a:gd name="adj" fmla="val 16667"/>
              </a:avLst>
            </a:prstGeom>
            <a:grpFill/>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a:r>
                <a:rPr lang="nb-NO" sz="2000" dirty="0"/>
                <a:t>Læreplanen </a:t>
              </a:r>
            </a:p>
            <a:p>
              <a:pPr algn="ctr"/>
              <a:r>
                <a:rPr lang="nb-NO" sz="2000" dirty="0"/>
                <a:t>for </a:t>
              </a:r>
              <a:endParaRPr lang="nb-NO" sz="2000" dirty="0" smtClean="0"/>
            </a:p>
            <a:p>
              <a:pPr algn="ctr"/>
              <a:r>
                <a:rPr lang="nb-NO" sz="2000" dirty="0" smtClean="0"/>
                <a:t>Fremmedspråk</a:t>
              </a:r>
            </a:p>
            <a:p>
              <a:pPr algn="ctr"/>
              <a:r>
                <a:rPr lang="nb-NO" sz="2000" dirty="0" smtClean="0"/>
                <a:t>6.-7. trinn</a:t>
              </a:r>
              <a:endParaRPr lang="nb-NO" sz="2000" dirty="0"/>
            </a:p>
          </p:txBody>
        </p:sp>
        <p:sp>
          <p:nvSpPr>
            <p:cNvPr id="40969" name="_s40969"/>
            <p:cNvSpPr>
              <a:spLocks noChangeArrowheads="1"/>
            </p:cNvSpPr>
            <p:nvPr/>
          </p:nvSpPr>
          <p:spPr bwMode="auto">
            <a:xfrm>
              <a:off x="431" y="1655"/>
              <a:ext cx="864" cy="288"/>
            </a:xfrm>
            <a:prstGeom prst="roundRect">
              <a:avLst>
                <a:gd name="adj" fmla="val 16667"/>
              </a:avLst>
            </a:prstGeom>
            <a:grpFill/>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a:r>
                <a:rPr lang="nb-NO" sz="2000" b="1" dirty="0" smtClean="0"/>
                <a:t>Språk og </a:t>
              </a:r>
            </a:p>
            <a:p>
              <a:pPr algn="ctr"/>
              <a:r>
                <a:rPr lang="nb-NO" sz="2000" b="1" dirty="0" smtClean="0"/>
                <a:t>språklæring</a:t>
              </a:r>
            </a:p>
            <a:p>
              <a:pPr algn="ctr"/>
              <a:endParaRPr lang="nb-NO" sz="2000" b="1" dirty="0"/>
            </a:p>
            <a:p>
              <a:pPr algn="ctr"/>
              <a:r>
                <a:rPr lang="nb-NO" sz="2000" dirty="0"/>
                <a:t>Kompetansemål</a:t>
              </a:r>
              <a:endParaRPr lang="nb-NO" sz="2000" dirty="0" smtClean="0"/>
            </a:p>
            <a:p>
              <a:pPr algn="ctr"/>
              <a:r>
                <a:rPr lang="nb-NO" sz="2000" dirty="0"/>
                <a:t>8</a:t>
              </a:r>
            </a:p>
          </p:txBody>
        </p:sp>
        <p:sp>
          <p:nvSpPr>
            <p:cNvPr id="40970" name="_s40970"/>
            <p:cNvSpPr>
              <a:spLocks noChangeArrowheads="1"/>
            </p:cNvSpPr>
            <p:nvPr/>
          </p:nvSpPr>
          <p:spPr bwMode="auto">
            <a:xfrm>
              <a:off x="1439" y="1655"/>
              <a:ext cx="864" cy="288"/>
            </a:xfrm>
            <a:prstGeom prst="roundRect">
              <a:avLst>
                <a:gd name="adj" fmla="val 16667"/>
              </a:avLst>
            </a:prstGeom>
            <a:grpFill/>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a:r>
                <a:rPr lang="nb-NO" sz="2000" b="1" dirty="0"/>
                <a:t>Kommunikasjon</a:t>
              </a:r>
            </a:p>
            <a:p>
              <a:pPr algn="ctr"/>
              <a:endParaRPr lang="nb-NO" sz="2000" b="1" dirty="0"/>
            </a:p>
            <a:p>
              <a:pPr algn="ctr"/>
              <a:r>
                <a:rPr lang="nb-NO" sz="2000" dirty="0"/>
                <a:t>Kompetansemål </a:t>
              </a:r>
              <a:endParaRPr lang="nb-NO" sz="2000" dirty="0" smtClean="0"/>
            </a:p>
            <a:p>
              <a:pPr algn="ctr"/>
              <a:r>
                <a:rPr lang="nb-NO" sz="2000" dirty="0" smtClean="0"/>
                <a:t>10-14</a:t>
              </a:r>
              <a:endParaRPr lang="nb-NO" sz="2000" dirty="0"/>
            </a:p>
          </p:txBody>
        </p:sp>
        <p:sp>
          <p:nvSpPr>
            <p:cNvPr id="40971" name="_s40971"/>
            <p:cNvSpPr>
              <a:spLocks noChangeArrowheads="1"/>
            </p:cNvSpPr>
            <p:nvPr/>
          </p:nvSpPr>
          <p:spPr bwMode="auto">
            <a:xfrm>
              <a:off x="2447" y="1655"/>
              <a:ext cx="864" cy="288"/>
            </a:xfrm>
            <a:prstGeom prst="roundRect">
              <a:avLst>
                <a:gd name="adj" fmla="val 16667"/>
              </a:avLst>
            </a:prstGeom>
            <a:grpFill/>
            <a:ln>
              <a:headEnd/>
              <a:tailEnd/>
            </a:ln>
          </p:spPr>
          <p:style>
            <a:lnRef idx="1">
              <a:schemeClr val="accent3"/>
            </a:lnRef>
            <a:fillRef idx="2">
              <a:schemeClr val="accent3"/>
            </a:fillRef>
            <a:effectRef idx="1">
              <a:schemeClr val="accent3"/>
            </a:effectRef>
            <a:fontRef idx="minor">
              <a:schemeClr val="dk1"/>
            </a:fontRef>
          </p:style>
          <p:txBody>
            <a:bodyPr wrap="none" lIns="0" tIns="0" rIns="0" bIns="0" anchor="ctr">
              <a:prstTxWarp prst="textNoShape">
                <a:avLst/>
              </a:prstTxWarp>
            </a:bodyPr>
            <a:lstStyle/>
            <a:p>
              <a:pPr algn="ctr"/>
              <a:r>
                <a:rPr lang="nb-NO" sz="2000" b="1" dirty="0" smtClean="0"/>
                <a:t>Kulturmøter</a:t>
              </a:r>
            </a:p>
            <a:p>
              <a:pPr algn="ctr"/>
              <a:endParaRPr lang="nb-NO" sz="2000" b="1" dirty="0"/>
            </a:p>
            <a:p>
              <a:pPr algn="ctr"/>
              <a:r>
                <a:rPr lang="nb-NO" sz="2000" dirty="0"/>
                <a:t>Kompetansemål </a:t>
              </a:r>
            </a:p>
            <a:p>
              <a:pPr algn="ctr"/>
              <a:r>
                <a:rPr lang="nb-NO" sz="2000" dirty="0" smtClean="0"/>
                <a:t>4</a:t>
              </a:r>
              <a:endParaRPr lang="nb-NO" sz="2000" dirty="0"/>
            </a:p>
          </p:txBody>
        </p:sp>
      </p:grpSp>
      <p:sp>
        <p:nvSpPr>
          <p:cNvPr id="14" name="TekstSylinder 13"/>
          <p:cNvSpPr txBox="1"/>
          <p:nvPr/>
        </p:nvSpPr>
        <p:spPr>
          <a:xfrm rot="20086335">
            <a:off x="600424" y="2269442"/>
            <a:ext cx="2693863" cy="1200329"/>
          </a:xfrm>
          <a:prstGeom prst="rect">
            <a:avLst/>
          </a:prstGeom>
          <a:solidFill>
            <a:schemeClr val="bg1">
              <a:lumMod val="95000"/>
            </a:schemeClr>
          </a:solidFill>
          <a:ln>
            <a:solidFill>
              <a:srgbClr val="804000"/>
            </a:solidFill>
          </a:ln>
        </p:spPr>
        <p:txBody>
          <a:bodyPr wrap="square" rtlCol="0">
            <a:spAutoFit/>
          </a:bodyPr>
          <a:lstStyle/>
          <a:p>
            <a:r>
              <a:rPr lang="nb-NO" dirty="0" smtClean="0"/>
              <a:t>Oppgave:</a:t>
            </a:r>
          </a:p>
          <a:p>
            <a:r>
              <a:rPr lang="nb-NO" dirty="0" smtClean="0"/>
              <a:t>Hva skjuler seg bak hvert hovedområde og hvorfor er dette med?</a:t>
            </a:r>
            <a:endParaRPr lang="nb-NO" dirty="0"/>
          </a:p>
        </p:txBody>
      </p:sp>
      <p:sp>
        <p:nvSpPr>
          <p:cNvPr id="13" name="TekstSylinder 12"/>
          <p:cNvSpPr txBox="1"/>
          <p:nvPr/>
        </p:nvSpPr>
        <p:spPr>
          <a:xfrm rot="2481125">
            <a:off x="5711600" y="2560342"/>
            <a:ext cx="2693863" cy="923330"/>
          </a:xfrm>
          <a:prstGeom prst="rect">
            <a:avLst/>
          </a:prstGeom>
          <a:solidFill>
            <a:schemeClr val="bg1">
              <a:lumMod val="95000"/>
            </a:schemeClr>
          </a:solidFill>
          <a:ln>
            <a:solidFill>
              <a:srgbClr val="804000"/>
            </a:solidFill>
          </a:ln>
        </p:spPr>
        <p:txBody>
          <a:bodyPr wrap="square" rtlCol="0">
            <a:spAutoFit/>
          </a:bodyPr>
          <a:lstStyle/>
          <a:p>
            <a:r>
              <a:rPr lang="nb-NO" dirty="0" smtClean="0"/>
              <a:t>Oppgave:</a:t>
            </a:r>
          </a:p>
          <a:p>
            <a:r>
              <a:rPr lang="nb-NO" dirty="0" smtClean="0"/>
              <a:t>Hva vil dere ha hjelp til å arbeide med?</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3"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fontScale="90000"/>
          </a:bodyPr>
          <a:lstStyle/>
          <a:p>
            <a:r>
              <a:rPr lang="nb-NO" dirty="0" smtClean="0"/>
              <a:t>Språk og språklæring (felles)</a:t>
            </a:r>
            <a:br>
              <a:rPr lang="nb-NO" dirty="0" smtClean="0"/>
            </a:br>
            <a:endParaRPr lang="nb-NO" dirty="0"/>
          </a:p>
        </p:txBody>
      </p:sp>
      <p:sp>
        <p:nvSpPr>
          <p:cNvPr id="6" name="Rektangel 5"/>
          <p:cNvSpPr/>
          <p:nvPr/>
        </p:nvSpPr>
        <p:spPr>
          <a:xfrm>
            <a:off x="857411" y="1752600"/>
            <a:ext cx="7772400" cy="3447098"/>
          </a:xfrm>
          <a:prstGeom prst="rect">
            <a:avLst/>
          </a:prstGeom>
        </p:spPr>
        <p:txBody>
          <a:bodyPr wrap="square">
            <a:spAutoFit/>
          </a:bodyPr>
          <a:lstStyle/>
          <a:p>
            <a:endParaRPr lang="nb-NO" dirty="0" smtClean="0"/>
          </a:p>
          <a:p>
            <a:r>
              <a:rPr lang="nb-NO" sz="2000" dirty="0" smtClean="0"/>
              <a:t>Mål for opplæringen er at eleven skal kunne</a:t>
            </a:r>
          </a:p>
          <a:p>
            <a:endParaRPr lang="nb-NO" sz="2000" dirty="0" smtClean="0"/>
          </a:p>
          <a:p>
            <a:r>
              <a:rPr lang="nb-NO" sz="2000" dirty="0" smtClean="0"/>
              <a:t>•	fortelle om sine språk og sin språklæring </a:t>
            </a:r>
          </a:p>
          <a:p>
            <a:r>
              <a:rPr lang="nb-NO" sz="2000" dirty="0" smtClean="0"/>
              <a:t>•	gi eksempler på eget arbeid med å lære språk</a:t>
            </a:r>
          </a:p>
          <a:p>
            <a:r>
              <a:rPr lang="nb-NO" sz="2000" dirty="0" smtClean="0"/>
              <a:t>•	gi eksempler på hvor forskjellige språk snakkes </a:t>
            </a:r>
          </a:p>
          <a:p>
            <a:r>
              <a:rPr lang="nb-NO" sz="2000" dirty="0" smtClean="0"/>
              <a:t>•	samtale om situasjoner der det kan være nyttig å kunne ulike språk</a:t>
            </a:r>
          </a:p>
          <a:p>
            <a:r>
              <a:rPr lang="nb-NO" sz="2000" dirty="0" smtClean="0"/>
              <a:t>•	se likheter mellom språk eleven allerede kan og nye språk</a:t>
            </a:r>
          </a:p>
          <a:p>
            <a:r>
              <a:rPr lang="nb-NO" sz="2000" dirty="0" smtClean="0"/>
              <a:t>•	kjenne til strategier for lesing, lytting og muntlig bruk av språket</a:t>
            </a:r>
          </a:p>
          <a:p>
            <a:r>
              <a:rPr lang="nb-NO" sz="2000" dirty="0" smtClean="0"/>
              <a:t>•	gi eksempler på ulike måter å lære nye ord og uttrykk på</a:t>
            </a:r>
          </a:p>
          <a:p>
            <a:r>
              <a:rPr lang="nb-NO" sz="2000" dirty="0" smtClean="0"/>
              <a:t>•	eksperimentere med språklyder og forskjellige språks alfabet og tegn</a:t>
            </a:r>
            <a:endParaRPr lang="nb-NO"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fontScale="90000"/>
          </a:bodyPr>
          <a:lstStyle/>
          <a:p>
            <a:r>
              <a:rPr lang="nb-NO" dirty="0" smtClean="0"/>
              <a:t>Kommunikasjon (Introduksjonsmodell)</a:t>
            </a:r>
            <a:br>
              <a:rPr lang="nb-NO" dirty="0" smtClean="0"/>
            </a:br>
            <a:endParaRPr lang="nb-NO" dirty="0"/>
          </a:p>
        </p:txBody>
      </p:sp>
      <p:sp>
        <p:nvSpPr>
          <p:cNvPr id="4" name="Rektangel 3"/>
          <p:cNvSpPr/>
          <p:nvPr/>
        </p:nvSpPr>
        <p:spPr>
          <a:xfrm>
            <a:off x="526273" y="1752600"/>
            <a:ext cx="8100034" cy="4708981"/>
          </a:xfrm>
          <a:prstGeom prst="rect">
            <a:avLst/>
          </a:prstGeom>
        </p:spPr>
        <p:txBody>
          <a:bodyPr wrap="square">
            <a:spAutoFit/>
          </a:bodyPr>
          <a:lstStyle/>
          <a:p>
            <a:r>
              <a:rPr lang="nb-NO" sz="2000" dirty="0" smtClean="0"/>
              <a:t>Mål for opplæringen er at eleven, på flere fremmedspråk, skal kunne</a:t>
            </a:r>
          </a:p>
          <a:p>
            <a:endParaRPr lang="nb-NO" sz="2000" dirty="0" smtClean="0"/>
          </a:p>
          <a:p>
            <a:r>
              <a:rPr lang="nb-NO" sz="2000" dirty="0" smtClean="0"/>
              <a:t>•	bruke språkenes alfabet og tegn</a:t>
            </a:r>
          </a:p>
          <a:p>
            <a:r>
              <a:rPr lang="nb-NO" sz="2000" dirty="0" smtClean="0"/>
              <a:t>•	hilse, takke og presentere seg </a:t>
            </a:r>
          </a:p>
          <a:p>
            <a:r>
              <a:rPr lang="nb-NO" sz="2000" dirty="0" smtClean="0"/>
              <a:t>•	forstå og bruke de mest  vanlige høflighetsuttrykkene </a:t>
            </a:r>
          </a:p>
          <a:p>
            <a:r>
              <a:rPr lang="nb-NO" sz="2000" dirty="0" smtClean="0"/>
              <a:t>•	stille enkle spørsmål og svare på enkle, muntlige spørsmål</a:t>
            </a:r>
          </a:p>
          <a:p>
            <a:r>
              <a:rPr lang="nb-NO" sz="2000" dirty="0" smtClean="0"/>
              <a:t>•	forstå og bruke betegnelser på ukedager, måneder og årstidene</a:t>
            </a:r>
          </a:p>
          <a:p>
            <a:r>
              <a:rPr lang="nb-NO" sz="2000" dirty="0" smtClean="0"/>
              <a:t>•	forstå enkle instruksjoner </a:t>
            </a:r>
          </a:p>
          <a:p>
            <a:r>
              <a:rPr lang="nb-NO" sz="2000" dirty="0" smtClean="0"/>
              <a:t>•	forstå og bruke en del vanlige ord og uttrykk om seg selv, egenfamilie og  	interesser</a:t>
            </a:r>
          </a:p>
          <a:p>
            <a:r>
              <a:rPr lang="nb-NO" sz="2000" dirty="0" smtClean="0"/>
              <a:t>•	forstå og bruke noen tall i praktiske situasjoner</a:t>
            </a:r>
          </a:p>
          <a:p>
            <a:r>
              <a:rPr lang="nb-NO" sz="2000" dirty="0" smtClean="0"/>
              <a:t>•	lese og forstå hovedinnholdet i korte tekster om kjente emner</a:t>
            </a:r>
          </a:p>
          <a:p>
            <a:r>
              <a:rPr lang="nb-NO" sz="2000" dirty="0" smtClean="0"/>
              <a:t>•	skrive ord, uttrykk og enkle setninger </a:t>
            </a:r>
          </a:p>
          <a:p>
            <a:r>
              <a:rPr lang="nb-NO" sz="2000" dirty="0" smtClean="0"/>
              <a:t>•	kombinere ord, lyd og bilde manuelt og ved hjelp av digitale verktøy</a:t>
            </a:r>
          </a:p>
          <a:p>
            <a:r>
              <a:rPr lang="nb-NO" sz="2000" dirty="0" smtClean="0"/>
              <a:t>•	bruke ord og uttrykk for å få hjelp til å forstå og bli forstått</a:t>
            </a:r>
            <a:endParaRPr lang="nb-NO"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fontScale="90000"/>
          </a:bodyPr>
          <a:lstStyle/>
          <a:p>
            <a:r>
              <a:rPr lang="nb-NO" dirty="0" smtClean="0"/>
              <a:t>Kommunikasjon (Progresjonsmodell)</a:t>
            </a:r>
            <a:br>
              <a:rPr lang="nb-NO" dirty="0" smtClean="0"/>
            </a:br>
            <a:endParaRPr lang="nb-NO" dirty="0"/>
          </a:p>
        </p:txBody>
      </p:sp>
      <p:sp>
        <p:nvSpPr>
          <p:cNvPr id="4" name="Rektangel 3"/>
          <p:cNvSpPr/>
          <p:nvPr/>
        </p:nvSpPr>
        <p:spPr>
          <a:xfrm>
            <a:off x="503391" y="1363486"/>
            <a:ext cx="8180119" cy="5078314"/>
          </a:xfrm>
          <a:prstGeom prst="rect">
            <a:avLst/>
          </a:prstGeom>
        </p:spPr>
        <p:txBody>
          <a:bodyPr wrap="square">
            <a:spAutoFit/>
          </a:bodyPr>
          <a:lstStyle/>
          <a:p>
            <a:r>
              <a:rPr lang="nb-NO" dirty="0" smtClean="0"/>
              <a:t>Målet for opplæringen er at eleven, på ett fremmedspråk, skal kunne</a:t>
            </a:r>
          </a:p>
          <a:p>
            <a:endParaRPr lang="nb-NO" dirty="0" smtClean="0"/>
          </a:p>
          <a:p>
            <a:r>
              <a:rPr lang="nb-NO" dirty="0" smtClean="0"/>
              <a:t>•	bruke språkets alfabet og tegn </a:t>
            </a:r>
          </a:p>
          <a:p>
            <a:r>
              <a:rPr lang="nb-NO" dirty="0" smtClean="0"/>
              <a:t>•	hilse, takke og presentere seg  </a:t>
            </a:r>
          </a:p>
          <a:p>
            <a:r>
              <a:rPr lang="nb-NO" dirty="0" smtClean="0"/>
              <a:t>•	forstå og bruke de mest vanlige høflighetsuttrykkene </a:t>
            </a:r>
          </a:p>
          <a:p>
            <a:r>
              <a:rPr lang="nb-NO" dirty="0" smtClean="0"/>
              <a:t>•	stille enkle spørsmål og svare på enkle, muntlige spørsmål </a:t>
            </a:r>
          </a:p>
          <a:p>
            <a:r>
              <a:rPr lang="nb-NO" dirty="0" smtClean="0"/>
              <a:t>•	forstå og bruke betegnelser på ukedager, måneder og årstidene </a:t>
            </a:r>
          </a:p>
          <a:p>
            <a:r>
              <a:rPr lang="nb-NO" dirty="0" smtClean="0"/>
              <a:t>•	forstå enkle instruksjoner </a:t>
            </a:r>
          </a:p>
          <a:p>
            <a:r>
              <a:rPr lang="nb-NO" dirty="0" smtClean="0"/>
              <a:t>•	forstå og bruke en del vanlige ord og uttrykk knyttet til dagligliv, fritid og egne 	interesser </a:t>
            </a:r>
          </a:p>
          <a:p>
            <a:r>
              <a:rPr lang="nb-NO" dirty="0" smtClean="0"/>
              <a:t>•	forstå og bruke tall i praktiske situasjoner </a:t>
            </a:r>
          </a:p>
          <a:p>
            <a:r>
              <a:rPr lang="nb-NO" dirty="0" smtClean="0"/>
              <a:t>•	forstå hovedinnholdet i enkle muntlige framstillinger om kjente emner </a:t>
            </a:r>
          </a:p>
          <a:p>
            <a:r>
              <a:rPr lang="nb-NO" dirty="0" smtClean="0"/>
              <a:t>•	lese og forstå hovedinnholdet i tekster om kjente emner </a:t>
            </a:r>
          </a:p>
          <a:p>
            <a:r>
              <a:rPr lang="nb-NO" dirty="0" smtClean="0"/>
              <a:t>•	delta i dagligdagse samtalesituasjoner</a:t>
            </a:r>
          </a:p>
          <a:p>
            <a:r>
              <a:rPr lang="nb-NO" dirty="0" smtClean="0"/>
              <a:t>•	bruke ord og uttrykk for å få hjelp til å forstå og bli forstått</a:t>
            </a:r>
          </a:p>
          <a:p>
            <a:r>
              <a:rPr lang="nb-NO" dirty="0" smtClean="0"/>
              <a:t>•	skrive korte beskjeder og setninger som beskriver, forteller og spør </a:t>
            </a:r>
          </a:p>
          <a:p>
            <a:r>
              <a:rPr lang="nb-NO" dirty="0" smtClean="0"/>
              <a:t>•	lage fortellinger ved å kombinere ord, lyd og bilde manuelt og ved hjelp av 	</a:t>
            </a:r>
            <a:r>
              <a:rPr lang="nb-NO" u="sng" dirty="0" smtClean="0"/>
              <a:t>digitale verktøy </a:t>
            </a:r>
            <a:endParaRPr lang="nb-NO" u="sng"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fontScale="90000"/>
          </a:bodyPr>
          <a:lstStyle/>
          <a:p>
            <a:r>
              <a:rPr lang="nb-NO" dirty="0" smtClean="0"/>
              <a:t>Kulturmøter (felles)</a:t>
            </a:r>
            <a:br>
              <a:rPr lang="nb-NO" dirty="0" smtClean="0"/>
            </a:br>
            <a:endParaRPr lang="nb-NO" dirty="0"/>
          </a:p>
        </p:txBody>
      </p:sp>
      <p:sp>
        <p:nvSpPr>
          <p:cNvPr id="4" name="Rektangel 3"/>
          <p:cNvSpPr/>
          <p:nvPr/>
        </p:nvSpPr>
        <p:spPr>
          <a:xfrm>
            <a:off x="858054" y="1859339"/>
            <a:ext cx="7600146" cy="2554545"/>
          </a:xfrm>
          <a:prstGeom prst="rect">
            <a:avLst/>
          </a:prstGeom>
        </p:spPr>
        <p:txBody>
          <a:bodyPr wrap="square">
            <a:spAutoFit/>
          </a:bodyPr>
          <a:lstStyle/>
          <a:p>
            <a:r>
              <a:rPr lang="nb-NO" sz="2000" dirty="0" smtClean="0"/>
              <a:t>Mål for opplæringen er at eleven skal kunne</a:t>
            </a:r>
          </a:p>
          <a:p>
            <a:endParaRPr lang="nb-NO" sz="2000" dirty="0" smtClean="0"/>
          </a:p>
          <a:p>
            <a:r>
              <a:rPr lang="nb-NO" sz="2000" dirty="0" smtClean="0"/>
              <a:t>•	samtale om egne kulturelle og </a:t>
            </a:r>
            <a:r>
              <a:rPr lang="nb-NO" sz="2000" dirty="0" err="1" smtClean="0"/>
              <a:t>interkulturelle</a:t>
            </a:r>
            <a:r>
              <a:rPr lang="nb-NO" sz="2000" dirty="0" smtClean="0"/>
              <a:t> erfaringer</a:t>
            </a:r>
          </a:p>
          <a:p>
            <a:r>
              <a:rPr lang="nb-NO" sz="2000" dirty="0" smtClean="0"/>
              <a:t>•	utforske noen sider ved hverdagsliv, tradisjoner og skikker i ett eller 	flere land eller kulturer</a:t>
            </a:r>
          </a:p>
          <a:p>
            <a:r>
              <a:rPr lang="nb-NO" sz="2000" dirty="0" smtClean="0"/>
              <a:t>•	oppleve og ta del i målspråkområders kultur gjennom bruk av tekst, 	bilde, film eller musikk </a:t>
            </a:r>
          </a:p>
          <a:p>
            <a:r>
              <a:rPr lang="nb-NO" sz="2000" dirty="0" smtClean="0"/>
              <a:t>•	bruke </a:t>
            </a:r>
            <a:r>
              <a:rPr lang="nb-NO" sz="2000" u="sng" dirty="0" smtClean="0"/>
              <a:t>digitale verktøy </a:t>
            </a:r>
            <a:r>
              <a:rPr lang="nb-NO" sz="2000" dirty="0" smtClean="0"/>
              <a:t>til samarbeid og møte med autentisk språk</a:t>
            </a:r>
            <a:endParaRPr lang="nb-NO"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Gråton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TotalTime>
  <Words>2151</Words>
  <Application>Microsoft Macintosh PowerPoint</Application>
  <PresentationFormat>Skjermfremvisning (4:3)</PresentationFormat>
  <Paragraphs>346</Paragraphs>
  <Slides>23</Slides>
  <Notes>17</Notes>
  <HiddenSlides>0</HiddenSlides>
  <MMClips>1</MMClips>
  <ScaleCrop>false</ScaleCrop>
  <HeadingPairs>
    <vt:vector size="4" baseType="variant">
      <vt:variant>
        <vt:lpstr>Utformingsmal</vt:lpstr>
      </vt:variant>
      <vt:variant>
        <vt:i4>1</vt:i4>
      </vt:variant>
      <vt:variant>
        <vt:lpstr>Lysbildetitler</vt:lpstr>
      </vt:variant>
      <vt:variant>
        <vt:i4>23</vt:i4>
      </vt:variant>
    </vt:vector>
  </HeadingPairs>
  <TitlesOfParts>
    <vt:vector size="24" baseType="lpstr">
      <vt:lpstr>Office-tema</vt:lpstr>
      <vt:lpstr>Læreplanen</vt:lpstr>
      <vt:lpstr>Lysbilde 2</vt:lpstr>
      <vt:lpstr>Kunnskapsløftet LK06</vt:lpstr>
      <vt:lpstr>Målstyrte læreplaner i K06</vt:lpstr>
      <vt:lpstr>Læreplaner i forsøket</vt:lpstr>
      <vt:lpstr>Språk og språklæring (felles) </vt:lpstr>
      <vt:lpstr>Kommunikasjon (Introduksjonsmodell) </vt:lpstr>
      <vt:lpstr>Kommunikasjon (Progresjonsmodell) </vt:lpstr>
      <vt:lpstr>Kulturmøter (felles) </vt:lpstr>
      <vt:lpstr>Vurdering</vt:lpstr>
      <vt:lpstr>Språk og læring    CEFR 2001/Europarådet/EU</vt:lpstr>
      <vt:lpstr>Motivasjon-metode Hva sier elevene?</vt:lpstr>
      <vt:lpstr>Plan Pierre ( 1o år)</vt:lpstr>
      <vt:lpstr>Motivasjon - metode Hva sier forskningen? </vt:lpstr>
      <vt:lpstr>Foreldre</vt:lpstr>
      <vt:lpstr>Teoribasert undervisning 6 undervisningsprinsipper- James Mursell</vt:lpstr>
      <vt:lpstr>Teoretisk bakteppe i Kunnskapsløftet </vt:lpstr>
      <vt:lpstr>Veiledninger på skolenettet.no</vt:lpstr>
      <vt:lpstr>Lysbilde 19</vt:lpstr>
      <vt:lpstr>MAKVIS</vt:lpstr>
      <vt:lpstr>Vurdering for læring</vt:lpstr>
      <vt:lpstr>Å utvikle gode planer</vt:lpstr>
      <vt:lpstr> Lykke til! </vt:lpstr>
    </vt:vector>
  </TitlesOfParts>
  <Company>NTNU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Læreplanen</dc:title>
  <dc:creator>Inger Langseth</dc:creator>
  <cp:lastModifiedBy>Inger Langseth</cp:lastModifiedBy>
  <cp:revision>12</cp:revision>
  <dcterms:created xsi:type="dcterms:W3CDTF">2010-09-11T13:35:15Z</dcterms:created>
  <dcterms:modified xsi:type="dcterms:W3CDTF">2010-09-11T13:46:28Z</dcterms:modified>
</cp:coreProperties>
</file>