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87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6" r:id="rId29"/>
    <p:sldId id="280" r:id="rId30"/>
    <p:sldId id="288" r:id="rId31"/>
    <p:sldId id="285" r:id="rId32"/>
    <p:sldId id="284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728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31C13-4B80-AA48-BA23-37920B78FA21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E2590-4022-414C-8FC5-BB450816E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707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E2590-4022-414C-8FC5-BB450816E6F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3706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Grammatisk analyse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18</a:t>
            </a:fld>
            <a:endParaRPr lang="nb-N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Grammatisk analyse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19</a:t>
            </a:fld>
            <a:endParaRPr lang="nb-N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Bruk eksemplene fra </a:t>
            </a:r>
            <a:r>
              <a:rPr lang="nb-NO" dirty="0" err="1" smtClean="0"/>
              <a:t>Macdonalds</a:t>
            </a:r>
            <a:r>
              <a:rPr lang="nb-NO" dirty="0" smtClean="0"/>
              <a:t> og sy mønsteret som dannelse.</a:t>
            </a:r>
          </a:p>
          <a:p>
            <a:r>
              <a:rPr lang="nb-NO" dirty="0" smtClean="0"/>
              <a:t>Handlingsmønstre er ubevisste og de er </a:t>
            </a:r>
            <a:r>
              <a:rPr lang="nb-NO" dirty="0" err="1" smtClean="0"/>
              <a:t>vanslekeige</a:t>
            </a:r>
            <a:r>
              <a:rPr lang="nb-NO" dirty="0" smtClean="0"/>
              <a:t> å endre: læreres handlingsmønstre i undervisningen. IKT bruk også</a:t>
            </a:r>
          </a:p>
          <a:p>
            <a:r>
              <a:rPr lang="nb-NO" dirty="0" smtClean="0"/>
              <a:t>En stor snuoperasjon å begynne å bruke Internett som utgangspunkt</a:t>
            </a:r>
            <a:r>
              <a:rPr lang="nb-NO" baseline="0" dirty="0" smtClean="0"/>
              <a:t> for </a:t>
            </a:r>
            <a:r>
              <a:rPr lang="nb-NO" baseline="0" dirty="0" err="1" smtClean="0"/>
              <a:t>teskt</a:t>
            </a:r>
            <a:r>
              <a:rPr lang="nb-NO" baseline="0" dirty="0" smtClean="0"/>
              <a:t> og læring: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20</a:t>
            </a:fld>
            <a:endParaRPr lang="nb-NO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Hjerneforskning: elever som lærer </a:t>
            </a:r>
            <a:r>
              <a:rPr lang="nb-NO" dirty="0" err="1" smtClean="0"/>
              <a:t>fremmedsrpåk</a:t>
            </a:r>
            <a:r>
              <a:rPr lang="nb-NO" dirty="0" smtClean="0"/>
              <a:t> tidlig, vil bli bedre til å sile ut info, huske, bedre i strategispill, bedre til problemløsning.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21</a:t>
            </a:fld>
            <a:endParaRPr lang="nb-NO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I tillegg til læreboka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22</a:t>
            </a:fld>
            <a:endParaRPr lang="nb-NO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Vi har verktøyet i læreplanene. V har mål som tolkes lokalt hvor</a:t>
            </a:r>
            <a:r>
              <a:rPr lang="nb-NO" sz="2000" baseline="0" dirty="0" smtClean="0"/>
              <a:t> elevens </a:t>
            </a:r>
            <a:r>
              <a:rPr lang="nb-NO" sz="2000" baseline="0" dirty="0" err="1" smtClean="0"/>
              <a:t>intereser</a:t>
            </a:r>
            <a:r>
              <a:rPr lang="nb-NO" sz="2000" baseline="0" dirty="0" smtClean="0"/>
              <a:t> og verden er utgangspunktet for innholdet</a:t>
            </a:r>
          </a:p>
          <a:p>
            <a:pPr>
              <a:buNone/>
            </a:pPr>
            <a:r>
              <a:rPr lang="nb-NO" sz="2000" dirty="0" err="1" smtClean="0"/>
              <a:t>Connektivistisk</a:t>
            </a:r>
            <a:r>
              <a:rPr lang="nb-NO" sz="2000" dirty="0" smtClean="0"/>
              <a:t>: Nettverk</a:t>
            </a:r>
          </a:p>
          <a:p>
            <a:pPr lvl="1"/>
            <a:r>
              <a:rPr lang="nb-NO" sz="2000" dirty="0" smtClean="0"/>
              <a:t>For å lære må du knytte deg til nettverket</a:t>
            </a:r>
          </a:p>
          <a:p>
            <a:pPr lvl="1"/>
            <a:r>
              <a:rPr lang="nb-NO" sz="2000" dirty="0" smtClean="0"/>
              <a:t>Dialogen og innholdet er åpent</a:t>
            </a:r>
          </a:p>
          <a:p>
            <a:pPr lvl="1"/>
            <a:r>
              <a:rPr lang="nb-NO" sz="2000" dirty="0" smtClean="0"/>
              <a:t>Du må lese, kommentere, produsere, endre, skape og diskutere</a:t>
            </a:r>
          </a:p>
          <a:p>
            <a:pPr lvl="1"/>
            <a:r>
              <a:rPr lang="nb-NO" sz="2000" dirty="0" smtClean="0"/>
              <a:t>Du kan skape biprodukt, trekke inn andre forelesere, tanker, tekster fra nettet.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23</a:t>
            </a:fld>
            <a:endParaRPr lang="nb-NO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Nyer læreplaner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24</a:t>
            </a:fld>
            <a:endParaRPr lang="nb-NO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Når elevene har innsikt, kan de ære</a:t>
            </a:r>
            <a:r>
              <a:rPr lang="nb-NO" baseline="0" dirty="0" smtClean="0"/>
              <a:t> med på </a:t>
            </a:r>
            <a:r>
              <a:rPr lang="nb-NO" baseline="0" dirty="0" err="1" smtClean="0"/>
              <a:t>åm</a:t>
            </a:r>
            <a:r>
              <a:rPr lang="nb-NO" baseline="0" dirty="0" smtClean="0"/>
              <a:t> bestemme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25</a:t>
            </a:fld>
            <a:endParaRPr lang="nb-NO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George </a:t>
            </a:r>
            <a:r>
              <a:rPr lang="nb-NO" dirty="0" err="1" smtClean="0"/>
              <a:t>SiemensElever</a:t>
            </a:r>
            <a:r>
              <a:rPr lang="nb-NO" dirty="0" smtClean="0"/>
              <a:t> er #</a:t>
            </a:r>
            <a:r>
              <a:rPr lang="nb-NO" dirty="0" err="1" smtClean="0"/>
              <a:t>technically</a:t>
            </a:r>
            <a:r>
              <a:rPr lang="nb-NO" dirty="0" smtClean="0"/>
              <a:t> </a:t>
            </a:r>
            <a:r>
              <a:rPr lang="nb-NO" dirty="0" err="1" smtClean="0"/>
              <a:t>enabled</a:t>
            </a:r>
            <a:r>
              <a:rPr lang="nb-NO" dirty="0" smtClean="0"/>
              <a:t>, </a:t>
            </a:r>
            <a:r>
              <a:rPr lang="nb-NO" dirty="0" err="1" smtClean="0"/>
              <a:t>but</a:t>
            </a:r>
            <a:r>
              <a:rPr lang="nb-NO" dirty="0" smtClean="0"/>
              <a:t> </a:t>
            </a:r>
            <a:r>
              <a:rPr lang="nb-NO" dirty="0" err="1" smtClean="0"/>
              <a:t>socially</a:t>
            </a:r>
            <a:r>
              <a:rPr lang="nb-NO" dirty="0" smtClean="0"/>
              <a:t> driven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26</a:t>
            </a:fld>
            <a:endParaRPr lang="nb-NO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Innhold: sentralt bestem, tolket lokalt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27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Peter </a:t>
            </a:r>
            <a:r>
              <a:rPr lang="nb-NO" dirty="0" err="1" smtClean="0"/>
              <a:t>Gärdenfors</a:t>
            </a:r>
            <a:r>
              <a:rPr lang="nb-NO" dirty="0" smtClean="0"/>
              <a:t> Universitetet i Lund</a:t>
            </a:r>
          </a:p>
          <a:p>
            <a:r>
              <a:rPr lang="nb-NO" dirty="0" err="1" smtClean="0"/>
              <a:t>Cobweb</a:t>
            </a:r>
            <a:r>
              <a:rPr lang="nb-NO" dirty="0" smtClean="0"/>
              <a:t> Ester </a:t>
            </a:r>
            <a:r>
              <a:rPr lang="nb-NO" dirty="0" err="1" smtClean="0"/>
              <a:t>Remmington</a:t>
            </a:r>
            <a:endParaRPr lang="nb-NO" dirty="0" smtClean="0"/>
          </a:p>
          <a:p>
            <a:r>
              <a:rPr lang="nb-NO" dirty="0" smtClean="0"/>
              <a:t>Vurdering for læring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9</a:t>
            </a:fld>
            <a:endParaRPr lang="nb-NO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E2590-4022-414C-8FC5-BB450816E6FA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4786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nb-NO" dirty="0" smtClean="0"/>
              <a:t>Faglig dannelse</a:t>
            </a:r>
          </a:p>
          <a:p>
            <a:pPr>
              <a:buFont typeface="Wingdings" charset="2"/>
              <a:buChar char="ü"/>
            </a:pPr>
            <a:r>
              <a:rPr lang="nb-NO" dirty="0" smtClean="0"/>
              <a:t>Målbasert undervisning og vurdering</a:t>
            </a:r>
          </a:p>
          <a:p>
            <a:pPr>
              <a:buFont typeface="Wingdings" charset="2"/>
              <a:buChar char="ü"/>
            </a:pPr>
            <a:r>
              <a:rPr lang="nb-NO" b="1" dirty="0" smtClean="0"/>
              <a:t>IKT basert undervisning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29</a:t>
            </a:fld>
            <a:endParaRPr lang="nb-NO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Læreren kan </a:t>
            </a:r>
            <a:r>
              <a:rPr lang="nb-NO" dirty="0" err="1" smtClean="0"/>
              <a:t>velge:innhold</a:t>
            </a:r>
            <a:r>
              <a:rPr lang="nb-NO" dirty="0" smtClean="0"/>
              <a:t> og metode i sin undervisning: </a:t>
            </a:r>
            <a:r>
              <a:rPr lang="nb-NO" dirty="0" err="1" smtClean="0"/>
              <a:t>inquiry</a:t>
            </a:r>
            <a:endParaRPr lang="nb-NO" dirty="0" smtClean="0"/>
          </a:p>
          <a:p>
            <a:r>
              <a:rPr lang="nb-NO" dirty="0" smtClean="0"/>
              <a:t>Hva er forskjellig fra Norge når det gjelder standarder?</a:t>
            </a:r>
          </a:p>
          <a:p>
            <a:r>
              <a:rPr lang="nb-NO" dirty="0" smtClean="0"/>
              <a:t>Grammatikk: sammenligne noe. En beskrivende</a:t>
            </a:r>
            <a:r>
              <a:rPr lang="nb-NO" baseline="0" dirty="0" smtClean="0"/>
              <a:t> tekt.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91D08-8CCB-554C-88A3-3BDA01EFC381}" type="slidenum">
              <a:rPr lang="nb-NO" smtClean="0"/>
              <a:pPr/>
              <a:t>31</a:t>
            </a:fld>
            <a:endParaRPr lang="nb-NO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32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Lærere er vant til å bruke lærebøker som har oppgaver som ivaretar bearbeidelsen av informasjon.</a:t>
            </a:r>
          </a:p>
          <a:p>
            <a:r>
              <a:rPr lang="nb-NO" dirty="0" smtClean="0"/>
              <a:t>Internett har ikke denne fasiliteten uten videre</a:t>
            </a:r>
          </a:p>
          <a:p>
            <a:r>
              <a:rPr lang="nb-NO" dirty="0" smtClean="0"/>
              <a:t>Klipp og lim er et godt eksempel på Informasjon.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11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Lærere må opparbeide en erfaring i å lage oppgaver</a:t>
            </a:r>
            <a:r>
              <a:rPr lang="nb-NO" baseline="0" dirty="0" smtClean="0"/>
              <a:t> som fører til kunnskap</a:t>
            </a:r>
          </a:p>
          <a:p>
            <a:r>
              <a:rPr lang="nb-NO" baseline="0" dirty="0" smtClean="0"/>
              <a:t>Elevene må lære seg lesestrategier, lyttestrategier som fører til kunnskap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12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Eks fremmedspråk: Spanske språk. Aksepterer</a:t>
            </a:r>
            <a:r>
              <a:rPr lang="nb-NO" baseline="0" dirty="0" smtClean="0"/>
              <a:t> flere fremmedspråk: baskisk, katalansk= arabisk innflytelse. Fransk. Mindre aksept for andre </a:t>
            </a:r>
            <a:r>
              <a:rPr lang="nb-NO" baseline="0" dirty="0" err="1" smtClean="0"/>
              <a:t>språk=diplomatispråk</a:t>
            </a:r>
            <a:endParaRPr lang="nb-NO" baseline="0" dirty="0" smtClean="0"/>
          </a:p>
          <a:p>
            <a:r>
              <a:rPr lang="nb-NO" baseline="0" dirty="0" smtClean="0"/>
              <a:t>Tysk= ungt land, mange </a:t>
            </a:r>
            <a:r>
              <a:rPr lang="nb-NO" baseline="0" dirty="0" err="1" smtClean="0"/>
              <a:t>neg</a:t>
            </a:r>
            <a:r>
              <a:rPr lang="nb-NO" baseline="0" dirty="0" smtClean="0"/>
              <a:t>. </a:t>
            </a:r>
            <a:r>
              <a:rPr lang="nb-NO" baseline="0" dirty="0" err="1" smtClean="0"/>
              <a:t>Assosialsjoner-</a:t>
            </a:r>
            <a:r>
              <a:rPr lang="nb-NO" baseline="0" dirty="0" smtClean="0"/>
              <a:t> vilje til å bruke andre språk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13</a:t>
            </a:fld>
            <a:endParaRPr lang="nb-N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err="1" smtClean="0"/>
              <a:t>English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14</a:t>
            </a:fld>
            <a:endParaRPr lang="nb-N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Fransk språk: diplomati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15</a:t>
            </a:fld>
            <a:endParaRPr lang="nb-N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err="1" smtClean="0"/>
              <a:t>Macdonalds</a:t>
            </a:r>
            <a:r>
              <a:rPr lang="nb-NO" dirty="0" smtClean="0"/>
              <a:t> og avstand til dem.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16</a:t>
            </a:fld>
            <a:endParaRPr lang="nb-N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6F9E3-F5CF-6544-883A-8021786C5A0D}" type="slidenum">
              <a:rPr lang="nb-NO" smtClean="0"/>
              <a:pPr/>
              <a:t>17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3C0119E-E166-EB47-827F-0798A7A29352}" type="datetimeFigureOut">
              <a:rPr lang="en-US" smtClean="0"/>
              <a:t>27.01.12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41E8EF9-E2D6-9744-8489-9130F7CD922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lexiquefle.free.fr/heure.swf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idligstart.wikispaces.com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www.youtube.com/watch?v=EkZyvDZFC8Q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Samling</a:t>
            </a:r>
            <a:r>
              <a:rPr lang="en-GB" dirty="0" smtClean="0"/>
              <a:t> 7</a:t>
            </a:r>
            <a:br>
              <a:rPr lang="en-GB" dirty="0" smtClean="0"/>
            </a:br>
            <a:r>
              <a:rPr lang="en-GB" dirty="0" smtClean="0"/>
              <a:t>region </a:t>
            </a:r>
            <a:r>
              <a:rPr lang="en-GB" dirty="0" err="1" smtClean="0"/>
              <a:t>nord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Inger Langseth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195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Innhold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5593-F01A-374A-A77C-71725E02E805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10</a:t>
            </a:fld>
            <a:endParaRPr lang="nb-NO" dirty="0"/>
          </a:p>
        </p:txBody>
      </p:sp>
      <p:sp>
        <p:nvSpPr>
          <p:cNvPr id="6" name="Rektangel 5"/>
          <p:cNvSpPr/>
          <p:nvPr/>
        </p:nvSpPr>
        <p:spPr>
          <a:xfrm>
            <a:off x="1112927" y="1761565"/>
            <a:ext cx="75024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>
              <a:spcBef>
                <a:spcPts val="2400"/>
              </a:spcBef>
              <a:buClr>
                <a:srgbClr val="8C73D0">
                  <a:lumMod val="60000"/>
                  <a:lumOff val="40000"/>
                </a:srgbClr>
              </a:buClr>
              <a:buFont typeface="Candara" pitchFamily="34" charset="0"/>
              <a:buChar char="•"/>
            </a:pPr>
            <a:r>
              <a:rPr lang="nb-NO" sz="2000" b="1" dirty="0" smtClean="0">
                <a:solidFill>
                  <a:srgbClr val="2F1F58"/>
                </a:solidFill>
              </a:rPr>
              <a:t>Informasjonssamfunnet</a:t>
            </a:r>
            <a:r>
              <a:rPr lang="nb-NO" sz="2000" i="1" dirty="0" smtClean="0">
                <a:solidFill>
                  <a:srgbClr val="2F1F58"/>
                </a:solidFill>
              </a:rPr>
              <a:t> 			- 2005</a:t>
            </a:r>
          </a:p>
          <a:p>
            <a:pPr marL="800100" lvl="1" indent="-342900" defTabSz="914400">
              <a:spcBef>
                <a:spcPts val="2400"/>
              </a:spcBef>
              <a:buClr>
                <a:srgbClr val="8C73D0">
                  <a:lumMod val="60000"/>
                  <a:lumOff val="40000"/>
                </a:srgbClr>
              </a:buClr>
              <a:buFont typeface="Candara" pitchFamily="34" charset="0"/>
              <a:buChar char="•"/>
            </a:pPr>
            <a:r>
              <a:rPr lang="nb-NO" sz="2000" i="1" dirty="0" smtClean="0">
                <a:solidFill>
                  <a:srgbClr val="2F1F58"/>
                </a:solidFill>
              </a:rPr>
              <a:t>Tre begrep: Informasjon, kunnskap og dannelse</a:t>
            </a:r>
            <a:endParaRPr lang="nb-NO" sz="2000" dirty="0" smtClean="0">
              <a:solidFill>
                <a:srgbClr val="2F1F58"/>
              </a:solidFill>
            </a:endParaRPr>
          </a:p>
          <a:p>
            <a:pPr marL="800100" lvl="1" indent="-342900" defTabSz="914400">
              <a:spcBef>
                <a:spcPts val="2400"/>
              </a:spcBef>
              <a:buClr>
                <a:srgbClr val="8C73D0">
                  <a:lumMod val="60000"/>
                  <a:lumOff val="40000"/>
                </a:srgbClr>
              </a:buClr>
              <a:buFont typeface="Candara" pitchFamily="34" charset="0"/>
              <a:buChar char="•"/>
            </a:pPr>
            <a:r>
              <a:rPr lang="nb-NO" sz="2000" dirty="0" smtClean="0">
                <a:solidFill>
                  <a:srgbClr val="2F1F58"/>
                </a:solidFill>
              </a:rPr>
              <a:t>Læreren / eleven  i informasjonssamfunnet</a:t>
            </a:r>
          </a:p>
          <a:p>
            <a:pPr marL="342900" lvl="0" indent="-342900" defTabSz="914400">
              <a:spcBef>
                <a:spcPts val="2400"/>
              </a:spcBef>
              <a:buClr>
                <a:srgbClr val="8C73D0">
                  <a:lumMod val="60000"/>
                  <a:lumOff val="40000"/>
                </a:srgbClr>
              </a:buClr>
              <a:buFont typeface="Candara" pitchFamily="34" charset="0"/>
              <a:buChar char="•"/>
            </a:pPr>
            <a:r>
              <a:rPr lang="nb-NO" sz="2000" b="1" dirty="0" smtClean="0">
                <a:solidFill>
                  <a:srgbClr val="2F1F58"/>
                </a:solidFill>
              </a:rPr>
              <a:t>Nettsamfunnet</a:t>
            </a:r>
            <a:r>
              <a:rPr lang="nb-NO" sz="2000" dirty="0" smtClean="0">
                <a:solidFill>
                  <a:srgbClr val="2F1F58"/>
                </a:solidFill>
              </a:rPr>
              <a:t> 				2005+</a:t>
            </a:r>
          </a:p>
          <a:p>
            <a:pPr marL="800100" lvl="1" indent="-342900" defTabSz="914400">
              <a:spcBef>
                <a:spcPts val="2400"/>
              </a:spcBef>
              <a:buClr>
                <a:srgbClr val="8C73D0">
                  <a:lumMod val="60000"/>
                  <a:lumOff val="40000"/>
                </a:srgbClr>
              </a:buClr>
              <a:buFont typeface="Candara" pitchFamily="34" charset="0"/>
              <a:buChar char="•"/>
            </a:pPr>
            <a:r>
              <a:rPr lang="nb-NO" sz="2000" dirty="0" smtClean="0">
                <a:solidFill>
                  <a:srgbClr val="2F1F58"/>
                </a:solidFill>
              </a:rPr>
              <a:t>Læreren / eleven i nettsamfunnet (Tom)</a:t>
            </a:r>
          </a:p>
        </p:txBody>
      </p:sp>
    </p:spTree>
    <p:extLst>
      <p:ext uri="{BB962C8B-B14F-4D97-AF65-F5344CB8AC3E}">
        <p14:creationId xmlns:p14="http://schemas.microsoft.com/office/powerpoint/2010/main" val="1340553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Informasjon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b-NO" b="1" dirty="0" smtClean="0"/>
              <a:t>Informasjon</a:t>
            </a:r>
            <a:r>
              <a:rPr lang="nb-NO" dirty="0" smtClean="0"/>
              <a:t> finnes uavhengig av mottakeren</a:t>
            </a:r>
          </a:p>
          <a:p>
            <a:pPr lvl="1"/>
            <a:r>
              <a:rPr lang="nb-NO" sz="2000" dirty="0" smtClean="0"/>
              <a:t>I undervisningen: </a:t>
            </a:r>
          </a:p>
          <a:p>
            <a:pPr lvl="2"/>
            <a:r>
              <a:rPr lang="nb-NO" sz="1800" dirty="0" smtClean="0"/>
              <a:t>Læreren, medelever</a:t>
            </a:r>
          </a:p>
          <a:p>
            <a:pPr lvl="2"/>
            <a:r>
              <a:rPr lang="nb-NO" sz="1800" dirty="0" smtClean="0"/>
              <a:t>Læremidler</a:t>
            </a:r>
          </a:p>
          <a:p>
            <a:pPr lvl="1"/>
            <a:r>
              <a:rPr lang="nb-NO" sz="2200" dirty="0" smtClean="0"/>
              <a:t>I samfunnet:</a:t>
            </a:r>
          </a:p>
          <a:p>
            <a:pPr lvl="2"/>
            <a:r>
              <a:rPr lang="nb-NO" sz="1800" dirty="0" smtClean="0"/>
              <a:t>Media</a:t>
            </a:r>
          </a:p>
          <a:p>
            <a:pPr lvl="2"/>
            <a:r>
              <a:rPr lang="nb-NO" sz="1800" dirty="0" smtClean="0"/>
              <a:t>Internett</a:t>
            </a:r>
          </a:p>
          <a:p>
            <a:pPr>
              <a:buNone/>
            </a:pPr>
            <a:r>
              <a:rPr lang="nb-NO" b="1" dirty="0" smtClean="0"/>
              <a:t>IKT</a:t>
            </a:r>
            <a:r>
              <a:rPr lang="nb-NO" dirty="0" smtClean="0"/>
              <a:t> gir effektiv tilgang på informasjon </a:t>
            </a:r>
          </a:p>
          <a:p>
            <a:pPr lvl="1"/>
            <a:endParaRPr lang="nb-NO" dirty="0" smtClean="0"/>
          </a:p>
        </p:txBody>
      </p:sp>
      <p:sp>
        <p:nvSpPr>
          <p:cNvPr id="4" name="Rektangel 3"/>
          <p:cNvSpPr/>
          <p:nvPr/>
        </p:nvSpPr>
        <p:spPr>
          <a:xfrm>
            <a:off x="2115623" y="6126163"/>
            <a:ext cx="6411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nb-NO" dirty="0">
                <a:solidFill>
                  <a:prstClr val="black"/>
                </a:solidFill>
              </a:rPr>
              <a:t>Peter </a:t>
            </a:r>
            <a:r>
              <a:rPr lang="nb-NO" dirty="0" err="1">
                <a:solidFill>
                  <a:prstClr val="black"/>
                </a:solidFill>
              </a:rPr>
              <a:t>Gärdenfors</a:t>
            </a:r>
            <a:r>
              <a:rPr lang="nb-NO" dirty="0">
                <a:solidFill>
                  <a:prstClr val="black"/>
                </a:solidFill>
              </a:rPr>
              <a:t>  IT i </a:t>
            </a:r>
            <a:r>
              <a:rPr lang="nb-NO" dirty="0" err="1">
                <a:solidFill>
                  <a:prstClr val="black"/>
                </a:solidFill>
              </a:rPr>
              <a:t>Skolan</a:t>
            </a:r>
            <a:r>
              <a:rPr lang="nb-NO" dirty="0">
                <a:solidFill>
                  <a:prstClr val="black"/>
                </a:solidFill>
              </a:rPr>
              <a:t> </a:t>
            </a: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311" y="3163191"/>
            <a:ext cx="836521" cy="1127102"/>
          </a:xfrm>
          <a:prstGeom prst="rect">
            <a:avLst/>
          </a:prstGeom>
          <a:effectLst>
            <a:outerShdw blurRad="508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ktangel 6"/>
          <p:cNvSpPr/>
          <p:nvPr/>
        </p:nvSpPr>
        <p:spPr>
          <a:xfrm>
            <a:off x="792162" y="5172056"/>
            <a:ext cx="60202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>
              <a:spcBef>
                <a:spcPts val="2400"/>
              </a:spcBef>
              <a:buClr>
                <a:srgbClr val="8C73D0">
                  <a:lumMod val="60000"/>
                  <a:lumOff val="40000"/>
                </a:srgbClr>
              </a:buClr>
            </a:pPr>
            <a:r>
              <a:rPr lang="nb-NO" sz="2800" dirty="0" smtClean="0">
                <a:solidFill>
                  <a:srgbClr val="2F1F58"/>
                </a:solidFill>
              </a:rPr>
              <a:t>MEN informasjon er </a:t>
            </a:r>
            <a:r>
              <a:rPr lang="nb-NO" sz="2800" u="sng" dirty="0" smtClean="0">
                <a:solidFill>
                  <a:srgbClr val="2F1F58"/>
                </a:solidFill>
              </a:rPr>
              <a:t>ikke</a:t>
            </a:r>
            <a:r>
              <a:rPr lang="nb-NO" sz="2800" dirty="0" smtClean="0">
                <a:solidFill>
                  <a:srgbClr val="2F1F58"/>
                </a:solidFill>
              </a:rPr>
              <a:t> kunnskap!</a:t>
            </a:r>
          </a:p>
        </p:txBody>
      </p:sp>
      <p:sp>
        <p:nvSpPr>
          <p:cNvPr id="8" name="Plassholder for dato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DCAE7-C0D6-3D4A-AFFB-153C4AE3770E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11</a:t>
            </a:fld>
            <a:endParaRPr lang="nb-NO"/>
          </a:p>
        </p:txBody>
      </p:sp>
      <p:sp>
        <p:nvSpPr>
          <p:cNvPr id="18" name="Multipliser 17"/>
          <p:cNvSpPr/>
          <p:nvPr/>
        </p:nvSpPr>
        <p:spPr>
          <a:xfrm>
            <a:off x="6180015" y="2867592"/>
            <a:ext cx="2669217" cy="1833165"/>
          </a:xfrm>
          <a:prstGeom prst="mathMultiply">
            <a:avLst/>
          </a:prstGeom>
          <a:solidFill>
            <a:schemeClr val="bg2">
              <a:lumMod val="60000"/>
              <a:lumOff val="40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9" name="Trekk ut 18"/>
          <p:cNvSpPr/>
          <p:nvPr/>
        </p:nvSpPr>
        <p:spPr>
          <a:xfrm>
            <a:off x="3287608" y="2496409"/>
            <a:ext cx="2448438" cy="1793884"/>
          </a:xfrm>
          <a:prstGeom prst="flowChartExtract">
            <a:avLst/>
          </a:prstGeom>
          <a:solidFill>
            <a:schemeClr val="bg2">
              <a:lumMod val="60000"/>
              <a:lumOff val="40000"/>
              <a:alpha val="38000"/>
            </a:schemeClr>
          </a:solidFill>
          <a:ln>
            <a:solidFill>
              <a:schemeClr val="accent1">
                <a:satMod val="105000"/>
                <a:alpha val="22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0" name="TekstSylinder 19"/>
          <p:cNvSpPr txBox="1"/>
          <p:nvPr/>
        </p:nvSpPr>
        <p:spPr>
          <a:xfrm>
            <a:off x="7098310" y="4700757"/>
            <a:ext cx="1687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Klipp og lim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73073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Kunnskap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782585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nb-NO" b="1" dirty="0" smtClean="0"/>
              <a:t>Kunnskap er</a:t>
            </a:r>
          </a:p>
          <a:p>
            <a:pPr lvl="1"/>
            <a:r>
              <a:rPr lang="nb-NO" dirty="0" smtClean="0"/>
              <a:t>Informasjon som er tolket, vurdert </a:t>
            </a:r>
          </a:p>
          <a:p>
            <a:pPr lvl="1">
              <a:buNone/>
            </a:pPr>
            <a:r>
              <a:rPr lang="nb-NO" dirty="0" smtClean="0"/>
              <a:t>	og satt i en sammenheng</a:t>
            </a:r>
          </a:p>
          <a:p>
            <a:pPr lvl="1"/>
            <a:r>
              <a:rPr lang="nb-NO" dirty="0" smtClean="0"/>
              <a:t>Ferdighet i å </a:t>
            </a:r>
            <a:r>
              <a:rPr lang="nb-NO" b="1" i="1" dirty="0" smtClean="0"/>
              <a:t>avkode, tolke og være kritisk </a:t>
            </a:r>
            <a:r>
              <a:rPr lang="nb-NO" dirty="0" smtClean="0"/>
              <a:t>må ikke undervurderes</a:t>
            </a:r>
          </a:p>
          <a:p>
            <a:pPr lvl="2"/>
            <a:r>
              <a:rPr lang="nb-NO" dirty="0" smtClean="0"/>
              <a:t>Veiledning og øvelse er nødvendig</a:t>
            </a:r>
          </a:p>
          <a:p>
            <a:pPr lvl="2"/>
            <a:r>
              <a:rPr lang="nb-NO" dirty="0" smtClean="0"/>
              <a:t>Informasjonen må settes </a:t>
            </a:r>
            <a:r>
              <a:rPr lang="nb-NO" dirty="0" smtClean="0"/>
              <a:t>i </a:t>
            </a:r>
            <a:r>
              <a:rPr lang="nb-NO" dirty="0" smtClean="0"/>
              <a:t>sammenheng </a:t>
            </a:r>
            <a:r>
              <a:rPr lang="nb-NO" dirty="0" smtClean="0"/>
              <a:t>med tidligere kunnskap</a:t>
            </a:r>
            <a:endParaRPr lang="nb-NO" dirty="0" smtClean="0"/>
          </a:p>
          <a:p>
            <a:pPr lvl="1"/>
            <a:endParaRPr lang="nb-NO" dirty="0" smtClean="0"/>
          </a:p>
        </p:txBody>
      </p:sp>
      <p:sp>
        <p:nvSpPr>
          <p:cNvPr id="4" name="Rektangel 3"/>
          <p:cNvSpPr/>
          <p:nvPr/>
        </p:nvSpPr>
        <p:spPr>
          <a:xfrm rot="21101285">
            <a:off x="2175482" y="5069655"/>
            <a:ext cx="4432876" cy="92333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effectLst>
            <a:outerShdw blurRad="50800" dist="38100" dir="2700000" sx="102000" sy="102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</a:pPr>
            <a:r>
              <a:rPr lang="nb-NO" dirty="0" smtClean="0">
                <a:solidFill>
                  <a:prstClr val="black"/>
                </a:solidFill>
              </a:rPr>
              <a:t>	Eks</a:t>
            </a:r>
            <a:r>
              <a:rPr lang="nb-NO" dirty="0">
                <a:solidFill>
                  <a:prstClr val="black"/>
                </a:solidFill>
              </a:rPr>
              <a:t>: Informasjon </a:t>
            </a:r>
            <a:r>
              <a:rPr lang="nb-NO" dirty="0" smtClean="0">
                <a:solidFill>
                  <a:prstClr val="black"/>
                </a:solidFill>
              </a:rPr>
              <a:t>vs. </a:t>
            </a:r>
            <a:r>
              <a:rPr lang="nb-NO" dirty="0">
                <a:solidFill>
                  <a:prstClr val="black"/>
                </a:solidFill>
              </a:rPr>
              <a:t>desinformasjon krever</a:t>
            </a:r>
            <a:r>
              <a:rPr lang="nb-NO" dirty="0" smtClean="0">
                <a:solidFill>
                  <a:prstClr val="black"/>
                </a:solidFill>
              </a:rPr>
              <a:t> veiledning </a:t>
            </a:r>
            <a:r>
              <a:rPr lang="nb-NO" dirty="0">
                <a:solidFill>
                  <a:prstClr val="black"/>
                </a:solidFill>
              </a:rPr>
              <a:t>i kildekritikk og kunnskap om verden.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618CF-FD1A-F34F-9CF3-338B56BB3A24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12</a:t>
            </a:fld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 rot="1040548">
            <a:off x="5138192" y="1685576"/>
            <a:ext cx="3027246" cy="64633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  <a:effectLst>
            <a:outerShdw blurRad="50800" dist="38100" dir="2700000" sx="102000" sy="102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nb-NO" dirty="0" err="1" smtClean="0"/>
              <a:t>Knowledge</a:t>
            </a:r>
            <a:r>
              <a:rPr lang="nb-NO" dirty="0" smtClean="0"/>
              <a:t> telling</a:t>
            </a:r>
          </a:p>
          <a:p>
            <a:r>
              <a:rPr lang="nb-NO" dirty="0" err="1" smtClean="0"/>
              <a:t>Knowledge</a:t>
            </a:r>
            <a:r>
              <a:rPr lang="nb-NO" dirty="0" smtClean="0"/>
              <a:t> </a:t>
            </a:r>
            <a:r>
              <a:rPr lang="nb-NO" dirty="0" err="1" smtClean="0"/>
              <a:t>transformation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29733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nb-NO" sz="4800" dirty="0" smtClean="0"/>
              <a:t>Kunnskap</a:t>
            </a:r>
            <a:endParaRPr lang="nb-NO" sz="48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001287" y="2323864"/>
            <a:ext cx="4676568" cy="39356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i="1" dirty="0" smtClean="0"/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i="1" dirty="0" err="1" smtClean="0"/>
              <a:t>Å</a:t>
            </a:r>
            <a:r>
              <a:rPr lang="en-US" i="1" dirty="0" smtClean="0"/>
              <a:t> </a:t>
            </a:r>
            <a:r>
              <a:rPr lang="en-US" i="1" dirty="0" err="1" smtClean="0"/>
              <a:t>kunne</a:t>
            </a:r>
            <a:r>
              <a:rPr lang="en-US" i="1" dirty="0" smtClean="0"/>
              <a:t> </a:t>
            </a:r>
            <a:r>
              <a:rPr lang="en-US" i="1" dirty="0" err="1" smtClean="0"/>
              <a:t>noe</a:t>
            </a:r>
            <a:r>
              <a:rPr lang="en-US" i="1" dirty="0" smtClean="0"/>
              <a:t> </a:t>
            </a:r>
            <a:r>
              <a:rPr lang="en-US" i="1" dirty="0" err="1" smtClean="0"/>
              <a:t>er</a:t>
            </a:r>
            <a:r>
              <a:rPr lang="en-US" i="1" dirty="0" smtClean="0"/>
              <a:t> </a:t>
            </a:r>
            <a:r>
              <a:rPr lang="en-US" i="1" dirty="0" err="1" smtClean="0"/>
              <a:t>å</a:t>
            </a:r>
            <a:r>
              <a:rPr lang="en-US" i="1" dirty="0" smtClean="0"/>
              <a:t> </a:t>
            </a:r>
            <a:r>
              <a:rPr lang="en-US" i="1" dirty="0" err="1" smtClean="0"/>
              <a:t>være</a:t>
            </a:r>
            <a:r>
              <a:rPr lang="en-US" i="1" dirty="0" smtClean="0"/>
              <a:t> </a:t>
            </a:r>
            <a:r>
              <a:rPr lang="en-US" i="1" dirty="0" err="1" smtClean="0"/>
              <a:t>organisert</a:t>
            </a:r>
            <a:r>
              <a:rPr lang="en-US" i="1" dirty="0" smtClean="0"/>
              <a:t> </a:t>
            </a:r>
            <a:r>
              <a:rPr lang="en-US" i="1" dirty="0" err="1" smtClean="0"/>
              <a:t>på</a:t>
            </a:r>
            <a:r>
              <a:rPr lang="en-US" i="1" dirty="0" smtClean="0"/>
              <a:t> en </a:t>
            </a:r>
            <a:r>
              <a:rPr lang="en-US" i="1" dirty="0" err="1" smtClean="0"/>
              <a:t>viss</a:t>
            </a:r>
            <a:r>
              <a:rPr lang="en-US" i="1" dirty="0" smtClean="0"/>
              <a:t> </a:t>
            </a:r>
            <a:r>
              <a:rPr lang="en-US" i="1" dirty="0" err="1" smtClean="0"/>
              <a:t>måte</a:t>
            </a:r>
            <a:r>
              <a:rPr lang="en-US" i="1" dirty="0" smtClean="0"/>
              <a:t>, </a:t>
            </a:r>
            <a:r>
              <a:rPr lang="en-US" i="1" dirty="0" err="1" smtClean="0"/>
              <a:t>å</a:t>
            </a:r>
            <a:r>
              <a:rPr lang="en-US" i="1" dirty="0" smtClean="0"/>
              <a:t> vise </a:t>
            </a:r>
            <a:r>
              <a:rPr lang="en-US" i="1" dirty="0" err="1" smtClean="0"/>
              <a:t>frem</a:t>
            </a:r>
            <a:r>
              <a:rPr lang="en-US" i="1" dirty="0" smtClean="0"/>
              <a:t> </a:t>
            </a:r>
            <a:r>
              <a:rPr lang="en-US" i="1" dirty="0" err="1" smtClean="0"/>
              <a:t>samhandlingsmønstre</a:t>
            </a:r>
            <a:r>
              <a:rPr lang="en-US" i="1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i="1" dirty="0" smtClean="0"/>
              <a:t>	</a:t>
            </a:r>
            <a:r>
              <a:rPr lang="en-US" b="1" i="1" dirty="0" smtClean="0"/>
              <a:t>Å </a:t>
            </a:r>
            <a:r>
              <a:rPr lang="en-US" b="1" i="1" dirty="0" err="1" smtClean="0"/>
              <a:t>lære</a:t>
            </a:r>
            <a:r>
              <a:rPr lang="en-US" b="1" i="1" dirty="0" smtClean="0"/>
              <a:t> </a:t>
            </a:r>
            <a:r>
              <a:rPr lang="en-US" b="1" i="1" dirty="0" err="1" smtClean="0"/>
              <a:t>noe</a:t>
            </a:r>
            <a:r>
              <a:rPr lang="en-US" b="1" i="1" dirty="0" smtClean="0"/>
              <a:t> </a:t>
            </a:r>
            <a:r>
              <a:rPr lang="en-US" b="1" i="1" dirty="0" err="1" smtClean="0"/>
              <a:t>er</a:t>
            </a:r>
            <a:r>
              <a:rPr lang="en-US" b="1" i="1" dirty="0" smtClean="0"/>
              <a:t> </a:t>
            </a:r>
            <a:r>
              <a:rPr lang="en-US" b="1" i="1" dirty="0" err="1" smtClean="0"/>
              <a:t>å</a:t>
            </a:r>
            <a:r>
              <a:rPr lang="en-US" b="1" i="1" dirty="0" smtClean="0"/>
              <a:t> </a:t>
            </a:r>
            <a:r>
              <a:rPr lang="en-US" b="1" i="1" dirty="0" err="1" smtClean="0"/>
              <a:t>tilegne</a:t>
            </a:r>
            <a:r>
              <a:rPr lang="en-US" b="1" i="1" dirty="0" smtClean="0"/>
              <a:t> </a:t>
            </a:r>
            <a:r>
              <a:rPr lang="en-US" b="1" i="1" dirty="0" err="1" smtClean="0"/>
              <a:t>seg</a:t>
            </a:r>
            <a:r>
              <a:rPr lang="en-US" b="1" i="1" dirty="0" smtClean="0"/>
              <a:t> et </a:t>
            </a:r>
            <a:r>
              <a:rPr lang="en-US" b="1" i="1" dirty="0" err="1" smtClean="0"/>
              <a:t>spesielt</a:t>
            </a:r>
            <a:r>
              <a:rPr lang="en-US" b="1" i="1" dirty="0" smtClean="0"/>
              <a:t> </a:t>
            </a:r>
            <a:r>
              <a:rPr lang="en-US" b="1" i="1" dirty="0" err="1" smtClean="0"/>
              <a:t>mønster</a:t>
            </a:r>
            <a:endParaRPr lang="en-US" b="1" i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i="1" dirty="0" smtClean="0"/>
              <a:t> 	</a:t>
            </a:r>
            <a:endParaRPr lang="en-US" sz="2323" dirty="0" smtClean="0"/>
          </a:p>
          <a:p>
            <a:pPr algn="r">
              <a:lnSpc>
                <a:spcPct val="90000"/>
              </a:lnSpc>
              <a:buFontTx/>
              <a:buNone/>
            </a:pPr>
            <a:r>
              <a:rPr lang="en-US" dirty="0" smtClean="0"/>
              <a:t>						(</a:t>
            </a:r>
            <a:r>
              <a:rPr lang="en-US" dirty="0" err="1" smtClean="0"/>
              <a:t>Downes</a:t>
            </a:r>
            <a:r>
              <a:rPr lang="en-US" dirty="0" smtClean="0"/>
              <a:t>, 2006)</a:t>
            </a:r>
          </a:p>
          <a:p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50" y="2713331"/>
            <a:ext cx="2896537" cy="286720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sx="103000" sy="103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DDEFF-C7D1-294F-8AAD-71118F787F6B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13</a:t>
            </a:fld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1104749" y="1767695"/>
            <a:ext cx="7573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b="1" dirty="0" smtClean="0"/>
              <a:t>Kunnskap</a:t>
            </a:r>
            <a:r>
              <a:rPr lang="nb-NO" sz="2800" dirty="0" smtClean="0"/>
              <a:t> kan betegnes som å se mønstre</a:t>
            </a:r>
            <a:endParaRPr lang="nb-NO" sz="2800" dirty="0"/>
          </a:p>
        </p:txBody>
      </p:sp>
    </p:spTree>
    <p:extLst>
      <p:ext uri="{BB962C8B-B14F-4D97-AF65-F5344CB8AC3E}">
        <p14:creationId xmlns:p14="http://schemas.microsoft.com/office/powerpoint/2010/main" val="2563045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Kunnskap er mønstre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nb-NO" sz="160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CF23-1AC8-6047-AA89-D00E4619AE20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14</a:t>
            </a:fld>
            <a:endParaRPr lang="nb-NO"/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672" y="2313644"/>
            <a:ext cx="7006011" cy="324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4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Kunnskap er mønstre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92162" y="1871137"/>
            <a:ext cx="7570787" cy="4289611"/>
          </a:xfrm>
        </p:spPr>
        <p:txBody>
          <a:bodyPr>
            <a:normAutofit/>
          </a:bodyPr>
          <a:lstStyle/>
          <a:p>
            <a:pPr>
              <a:buNone/>
            </a:pPr>
            <a:endParaRPr lang="nb-NO" sz="160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CF23-1AC8-6047-AA89-D00E4619AE20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15</a:t>
            </a:fld>
            <a:endParaRPr lang="nb-NO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535" y="1635266"/>
            <a:ext cx="7143080" cy="47210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71733" y="5672667"/>
            <a:ext cx="1557867" cy="92333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920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Kunnskap er mønstre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nb-NO" sz="160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CF23-1AC8-6047-AA89-D00E4619AE20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16</a:t>
            </a:fld>
            <a:endParaRPr lang="nb-NO"/>
          </a:p>
        </p:txBody>
      </p:sp>
      <p:sp>
        <p:nvSpPr>
          <p:cNvPr id="7" name="Rektangel 6"/>
          <p:cNvSpPr/>
          <p:nvPr/>
        </p:nvSpPr>
        <p:spPr>
          <a:xfrm>
            <a:off x="4427095" y="5985045"/>
            <a:ext cx="28094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defTabSz="914400">
              <a:spcBef>
                <a:spcPts val="2400"/>
              </a:spcBef>
              <a:buClr>
                <a:srgbClr val="8C73D0">
                  <a:lumMod val="60000"/>
                  <a:lumOff val="40000"/>
                </a:srgbClr>
              </a:buClr>
            </a:pPr>
            <a:r>
              <a:rPr lang="nb-NO" sz="1600" dirty="0" smtClean="0">
                <a:solidFill>
                  <a:srgbClr val="2F1F58"/>
                </a:solidFill>
              </a:rPr>
              <a:t>’Overdose’ </a:t>
            </a:r>
            <a:r>
              <a:rPr lang="nb-NO" sz="1600" dirty="0" err="1" smtClean="0">
                <a:solidFill>
                  <a:srgbClr val="2F1F58"/>
                </a:solidFill>
              </a:rPr>
              <a:t>on</a:t>
            </a:r>
            <a:r>
              <a:rPr lang="nb-NO" sz="1600" dirty="0" smtClean="0">
                <a:solidFill>
                  <a:srgbClr val="2F1F58"/>
                </a:solidFill>
              </a:rPr>
              <a:t> </a:t>
            </a:r>
            <a:r>
              <a:rPr lang="nb-NO" sz="1600" dirty="0" err="1" smtClean="0">
                <a:solidFill>
                  <a:srgbClr val="2F1F58"/>
                </a:solidFill>
              </a:rPr>
              <a:t>www.condence</a:t>
            </a:r>
            <a:endParaRPr lang="nb-NO" sz="1600" dirty="0">
              <a:solidFill>
                <a:srgbClr val="2F1F58"/>
              </a:solidFill>
            </a:endParaRPr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1229" y="2057537"/>
            <a:ext cx="5402738" cy="368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21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Kunnskap er mønstre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nb-NO" sz="1600" dirty="0" smtClean="0"/>
          </a:p>
          <a:p>
            <a:pPr>
              <a:buNone/>
            </a:pPr>
            <a:r>
              <a:rPr lang="nb-NO" sz="2000" b="1" dirty="0" smtClean="0"/>
              <a:t>Hier, </a:t>
            </a:r>
            <a:r>
              <a:rPr lang="nb-NO" sz="2000" b="1" dirty="0" err="1" smtClean="0"/>
              <a:t>j’ai</a:t>
            </a:r>
            <a:r>
              <a:rPr lang="nb-NO" sz="2000" b="1" dirty="0" smtClean="0"/>
              <a:t> </a:t>
            </a:r>
            <a:r>
              <a:rPr lang="nb-NO" sz="2000" b="1" dirty="0" err="1" smtClean="0"/>
              <a:t>visité</a:t>
            </a:r>
            <a:r>
              <a:rPr lang="nb-NO" sz="2000" b="1" dirty="0" smtClean="0"/>
              <a:t> </a:t>
            </a:r>
            <a:r>
              <a:rPr lang="nb-NO" sz="2000" b="1" dirty="0" err="1" smtClean="0"/>
              <a:t>un</a:t>
            </a:r>
            <a:r>
              <a:rPr lang="nb-NO" sz="2000" b="1" dirty="0" smtClean="0"/>
              <a:t> bon </a:t>
            </a:r>
            <a:r>
              <a:rPr lang="nb-NO" sz="2000" b="1" dirty="0" err="1" smtClean="0"/>
              <a:t>ami</a:t>
            </a:r>
            <a:r>
              <a:rPr lang="nb-NO" sz="2000" b="1" dirty="0" smtClean="0"/>
              <a:t> de Sophie.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 i="1" u="sng" dirty="0" smtClean="0"/>
              <a:t>Hier</a:t>
            </a:r>
            <a:r>
              <a:rPr lang="nb-NO" sz="2000" dirty="0" smtClean="0"/>
              <a:t> ( adverbial)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 i="1" u="sng" dirty="0" smtClean="0"/>
              <a:t>ai </a:t>
            </a:r>
            <a:r>
              <a:rPr lang="nb-NO" sz="2000" i="1" u="sng" dirty="0" err="1" smtClean="0"/>
              <a:t>visité</a:t>
            </a:r>
            <a:r>
              <a:rPr lang="nb-NO" sz="2000" i="1" u="sng" dirty="0" smtClean="0"/>
              <a:t> </a:t>
            </a:r>
            <a:r>
              <a:rPr lang="nb-NO" sz="2000" dirty="0" smtClean="0"/>
              <a:t>( verbal)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 i="1" u="sng" dirty="0" err="1" smtClean="0"/>
              <a:t>un</a:t>
            </a:r>
            <a:r>
              <a:rPr lang="nb-NO" sz="2000" i="1" u="sng" dirty="0" smtClean="0"/>
              <a:t> bon </a:t>
            </a:r>
            <a:r>
              <a:rPr lang="nb-NO" sz="2000" i="1" u="sng" dirty="0" err="1" smtClean="0"/>
              <a:t>ami</a:t>
            </a:r>
            <a:r>
              <a:rPr lang="nb-NO" sz="2000" i="1" u="sng" dirty="0" smtClean="0"/>
              <a:t> de Sophie </a:t>
            </a:r>
            <a:r>
              <a:rPr lang="nb-NO" sz="2000" dirty="0" smtClean="0"/>
              <a:t>( substantiv uttrykk)</a:t>
            </a:r>
            <a:endParaRPr lang="nb-NO" sz="200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CF23-1AC8-6047-AA89-D00E4619AE20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39672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Kunnskap er mønstre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DC69-2B92-974C-BA08-08C8963BC018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18</a:t>
            </a:fld>
            <a:endParaRPr lang="nb-NO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900" y="2063750"/>
            <a:ext cx="6172200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812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Kunnskap er mønstre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DC69-2B92-974C-BA08-08C8963BC018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19</a:t>
            </a:fld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792162" y="1753874"/>
            <a:ext cx="2130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Engelsk</a:t>
            </a:r>
          </a:p>
          <a:p>
            <a:r>
              <a:rPr lang="nb-NO" dirty="0" smtClean="0"/>
              <a:t>YF</a:t>
            </a:r>
            <a:endParaRPr lang="nb-NO" dirty="0"/>
          </a:p>
        </p:txBody>
      </p:sp>
      <p:pic>
        <p:nvPicPr>
          <p:cNvPr id="11" name="Bilde 10" descr="skriverammeoth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6854" y="822722"/>
            <a:ext cx="5910946" cy="792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403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Innhold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samlingen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GB" dirty="0" err="1" smtClean="0"/>
              <a:t>Fellesforelesning</a:t>
            </a:r>
            <a:r>
              <a:rPr lang="en-GB" dirty="0" smtClean="0"/>
              <a:t>: </a:t>
            </a:r>
            <a:r>
              <a:rPr lang="en-GB" dirty="0" err="1" smtClean="0"/>
              <a:t>tekstproduksjon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IKT: </a:t>
            </a:r>
            <a:r>
              <a:rPr lang="en-GB" dirty="0"/>
              <a:t>I</a:t>
            </a:r>
            <a:r>
              <a:rPr lang="en-GB" dirty="0" smtClean="0"/>
              <a:t>nger, Tom, Christiane</a:t>
            </a:r>
          </a:p>
          <a:p>
            <a:pPr marL="342900" indent="-342900">
              <a:buFont typeface="Arial"/>
              <a:buChar char="•"/>
            </a:pPr>
            <a:r>
              <a:rPr lang="en-GB" dirty="0" err="1" smtClean="0"/>
              <a:t>Fagdelen</a:t>
            </a:r>
            <a:r>
              <a:rPr lang="en-GB" dirty="0" smtClean="0"/>
              <a:t>: </a:t>
            </a:r>
            <a:r>
              <a:rPr lang="en-GB" dirty="0" err="1" smtClean="0"/>
              <a:t>tekstproduksjon</a:t>
            </a:r>
            <a:r>
              <a:rPr lang="en-GB" dirty="0" smtClean="0"/>
              <a:t>, mat, </a:t>
            </a:r>
            <a:r>
              <a:rPr lang="en-GB" dirty="0" err="1" smtClean="0"/>
              <a:t>kultur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helse</a:t>
            </a:r>
            <a:endParaRPr lang="en-GB" dirty="0" smtClean="0"/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Workshop</a:t>
            </a:r>
            <a:r>
              <a:rPr lang="en-GB" dirty="0" smtClean="0"/>
              <a:t>:</a:t>
            </a:r>
            <a:endParaRPr lang="en-GB" dirty="0" smtClean="0"/>
          </a:p>
          <a:p>
            <a:pPr lvl="2"/>
            <a:r>
              <a:rPr lang="en-GB" dirty="0" err="1" smtClean="0"/>
              <a:t>Konferansebidrag</a:t>
            </a:r>
            <a:endParaRPr lang="en-GB" dirty="0" smtClean="0"/>
          </a:p>
          <a:p>
            <a:pPr lvl="2"/>
            <a:endParaRPr lang="en-GB" dirty="0" smtClean="0"/>
          </a:p>
          <a:p>
            <a:pPr marL="342900" indent="-342900">
              <a:buFont typeface="Arial"/>
              <a:buChar char="•"/>
            </a:pPr>
            <a:r>
              <a:rPr lang="en-GB" dirty="0" err="1" smtClean="0"/>
              <a:t>Sosialt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torsdag</a:t>
            </a:r>
            <a:r>
              <a:rPr lang="en-GB" dirty="0" smtClean="0"/>
              <a:t>?</a:t>
            </a:r>
          </a:p>
          <a:p>
            <a:pPr marL="800100" lvl="1" indent="-342900">
              <a:buFont typeface="Arial"/>
              <a:buChar char="•"/>
            </a:pPr>
            <a:r>
              <a:rPr lang="en-GB" dirty="0" err="1" smtClean="0"/>
              <a:t>Omvisning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Domkirken</a:t>
            </a:r>
            <a:r>
              <a:rPr lang="en-GB" dirty="0" smtClean="0"/>
              <a:t>,  </a:t>
            </a:r>
            <a:r>
              <a:rPr lang="en-GB" dirty="0" err="1" smtClean="0"/>
              <a:t>Khao</a:t>
            </a:r>
            <a:r>
              <a:rPr lang="en-GB" dirty="0" smtClean="0"/>
              <a:t> Thai, </a:t>
            </a:r>
            <a:r>
              <a:rPr lang="en-GB" dirty="0" err="1" smtClean="0"/>
              <a:t>ved</a:t>
            </a:r>
            <a:r>
              <a:rPr lang="en-GB" dirty="0" smtClean="0"/>
              <a:t> Nova</a:t>
            </a:r>
          </a:p>
          <a:p>
            <a:pPr marL="342900" indent="-342900">
              <a:buFont typeface="Arial"/>
              <a:buChar char="•"/>
            </a:pPr>
            <a:r>
              <a:rPr lang="en-GB" dirty="0" err="1" smtClean="0"/>
              <a:t>Informasjon</a:t>
            </a:r>
            <a:r>
              <a:rPr lang="en-GB" dirty="0" smtClean="0"/>
              <a:t>: </a:t>
            </a:r>
            <a:r>
              <a:rPr lang="en-GB" dirty="0" err="1"/>
              <a:t>K</a:t>
            </a:r>
            <a:r>
              <a:rPr lang="en-GB" dirty="0" err="1" smtClean="0"/>
              <a:t>onferansen</a:t>
            </a:r>
            <a:r>
              <a:rPr lang="en-GB" dirty="0" smtClean="0"/>
              <a:t> 10. </a:t>
            </a:r>
            <a:r>
              <a:rPr lang="en-GB" dirty="0" err="1" smtClean="0"/>
              <a:t>mai</a:t>
            </a:r>
            <a:r>
              <a:rPr lang="en-GB" dirty="0" smtClean="0"/>
              <a:t> 2012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smtClean="0"/>
              <a:t>Oslo</a:t>
            </a:r>
          </a:p>
          <a:p>
            <a:pPr marL="342900" indent="-342900">
              <a:buFont typeface="Arial"/>
              <a:buChar char="•"/>
            </a:pPr>
            <a:r>
              <a:rPr lang="en-GB" dirty="0" err="1" smtClean="0"/>
              <a:t>Evaluering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erfaringer</a:t>
            </a:r>
            <a:r>
              <a:rPr lang="en-GB" dirty="0" smtClean="0"/>
              <a:t> </a:t>
            </a:r>
            <a:r>
              <a:rPr lang="en-GB" dirty="0" err="1" smtClean="0"/>
              <a:t>fra</a:t>
            </a:r>
            <a:r>
              <a:rPr lang="en-GB" dirty="0" smtClean="0"/>
              <a:t> </a:t>
            </a:r>
            <a:r>
              <a:rPr lang="en-GB" dirty="0" err="1" smtClean="0"/>
              <a:t>samlingene</a:t>
            </a:r>
            <a:r>
              <a:rPr lang="en-GB" dirty="0" smtClean="0"/>
              <a:t> 1-7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011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Dannelse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b-NO" b="1" dirty="0" smtClean="0"/>
              <a:t>Dannelse</a:t>
            </a:r>
          </a:p>
          <a:p>
            <a:pPr lvl="1">
              <a:buNone/>
            </a:pPr>
            <a:r>
              <a:rPr lang="nb-NO" dirty="0" smtClean="0"/>
              <a:t>Hva skjer når man forstår noe?</a:t>
            </a:r>
          </a:p>
          <a:p>
            <a:pPr lvl="1"/>
            <a:r>
              <a:rPr lang="nb-NO" dirty="0" smtClean="0"/>
              <a:t>Når man ser et meningsfullt </a:t>
            </a:r>
            <a:r>
              <a:rPr lang="nb-NO" u="sng" dirty="0" smtClean="0"/>
              <a:t>mønster</a:t>
            </a:r>
            <a:r>
              <a:rPr lang="nb-NO" dirty="0" smtClean="0"/>
              <a:t> i en mengde enkelttilfeller innenfor et kunnskapsområde</a:t>
            </a:r>
          </a:p>
          <a:p>
            <a:pPr lvl="1"/>
            <a:r>
              <a:rPr lang="nb-NO" dirty="0" smtClean="0"/>
              <a:t>Da kan kunnskapen anvendes på nye områder</a:t>
            </a:r>
          </a:p>
          <a:p>
            <a:pPr lvl="1"/>
            <a:r>
              <a:rPr lang="nb-NO" dirty="0" smtClean="0"/>
              <a:t>Jo dypere forståelsen er, jo mer kan man generalisere sin kunnskap</a:t>
            </a:r>
          </a:p>
          <a:p>
            <a:pPr lvl="1"/>
            <a:endParaRPr lang="nb-NO" dirty="0" smtClean="0"/>
          </a:p>
          <a:p>
            <a:pPr lvl="1">
              <a:buNone/>
            </a:pPr>
            <a:r>
              <a:rPr lang="nb-NO" i="1" dirty="0" smtClean="0"/>
              <a:t>Dannelse er mønstrene som ligger der, selv om kunnskapen er glemt</a:t>
            </a:r>
          </a:p>
          <a:p>
            <a:pPr lvl="1"/>
            <a:endParaRPr lang="nb-NO" dirty="0" smtClean="0"/>
          </a:p>
          <a:p>
            <a:pPr lvl="1"/>
            <a:endParaRPr lang="nb-NO" dirty="0" smtClean="0"/>
          </a:p>
          <a:p>
            <a:pPr>
              <a:buNone/>
            </a:pPr>
            <a:endParaRPr lang="nb-NO" dirty="0"/>
          </a:p>
        </p:txBody>
      </p:sp>
      <p:sp>
        <p:nvSpPr>
          <p:cNvPr id="4" name="TekstSylinder 3"/>
          <p:cNvSpPr txBox="1"/>
          <p:nvPr/>
        </p:nvSpPr>
        <p:spPr>
          <a:xfrm rot="630265">
            <a:off x="6289874" y="5341532"/>
            <a:ext cx="2081653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sx="102000" sy="102000" algn="tl" rotWithShape="0">
              <a:schemeClr val="tx1">
                <a:lumMod val="65000"/>
                <a:lumOff val="35000"/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nb-NO" dirty="0" smtClean="0"/>
              <a:t>Handlingsmønstre er ubevisste</a:t>
            </a:r>
            <a:endParaRPr lang="nb-NO" dirty="0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45815">
            <a:off x="6092830" y="1317885"/>
            <a:ext cx="1587500" cy="1282700"/>
          </a:xfrm>
          <a:prstGeom prst="rect">
            <a:avLst/>
          </a:prstGeom>
        </p:spPr>
      </p:pic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22E1F-B262-2549-ACA4-4CCD98EF40B9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44278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Eleven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b-NO" dirty="0" smtClean="0"/>
              <a:t>Hvordan kan </a:t>
            </a:r>
            <a:r>
              <a:rPr lang="nb-NO" u="sng" dirty="0" smtClean="0"/>
              <a:t>eleven</a:t>
            </a:r>
            <a:r>
              <a:rPr lang="nb-NO" dirty="0" smtClean="0"/>
              <a:t> oppdage relevante </a:t>
            </a:r>
            <a:r>
              <a:rPr lang="nb-NO" b="1" dirty="0" smtClean="0"/>
              <a:t>mønstre</a:t>
            </a:r>
            <a:r>
              <a:rPr lang="nb-NO" dirty="0" smtClean="0"/>
              <a:t> innen et kunnskapsområde?</a:t>
            </a:r>
          </a:p>
          <a:p>
            <a:pPr lvl="1">
              <a:buFontTx/>
              <a:buChar char="-"/>
            </a:pPr>
            <a:r>
              <a:rPr lang="nb-NO" i="1" dirty="0" smtClean="0"/>
              <a:t>Induktiv metode: </a:t>
            </a:r>
            <a:r>
              <a:rPr lang="nb-NO" dirty="0" smtClean="0"/>
              <a:t>Gjøre så mange oppgaver at han </a:t>
            </a:r>
            <a:r>
              <a:rPr lang="nb-NO" b="1" dirty="0" smtClean="0"/>
              <a:t>ser mønsteret selv</a:t>
            </a:r>
            <a:r>
              <a:rPr lang="nb-NO" dirty="0" smtClean="0"/>
              <a:t>? </a:t>
            </a:r>
            <a:r>
              <a:rPr lang="nb-NO" i="1" dirty="0" smtClean="0"/>
              <a:t>(erfaring Piaget - Cambridge)</a:t>
            </a:r>
          </a:p>
          <a:p>
            <a:pPr lvl="1">
              <a:buFontTx/>
              <a:buChar char="-"/>
            </a:pPr>
            <a:endParaRPr lang="nb-NO" i="1" dirty="0" smtClean="0"/>
          </a:p>
          <a:p>
            <a:pPr lvl="1">
              <a:buFontTx/>
              <a:buChar char="-"/>
            </a:pPr>
            <a:r>
              <a:rPr lang="nb-NO" i="1" dirty="0" smtClean="0"/>
              <a:t>Deduktiv metode</a:t>
            </a:r>
            <a:r>
              <a:rPr lang="nb-NO" dirty="0" smtClean="0"/>
              <a:t>: Læreren </a:t>
            </a:r>
            <a:r>
              <a:rPr lang="nb-NO" b="1" dirty="0" smtClean="0"/>
              <a:t>viser mønstrene </a:t>
            </a:r>
            <a:r>
              <a:rPr lang="nb-NO" dirty="0" smtClean="0"/>
              <a:t>og eleven forstår og anvender mønstrene i oppgaver. (eks. elevene bruker regelen aktivt i språkproduksjon)</a:t>
            </a:r>
          </a:p>
          <a:p>
            <a:pPr lvl="1">
              <a:buNone/>
            </a:pPr>
            <a:endParaRPr lang="nb-NO" i="1" dirty="0" smtClean="0"/>
          </a:p>
          <a:p>
            <a:pPr lvl="1">
              <a:buFontTx/>
              <a:buChar char="-"/>
            </a:pPr>
            <a:r>
              <a:rPr lang="nb-NO" i="1" dirty="0" smtClean="0"/>
              <a:t>Autonomi: </a:t>
            </a:r>
            <a:r>
              <a:rPr lang="nb-NO" dirty="0" smtClean="0"/>
              <a:t>Eleven begynner å velge bort unyttig informasjon og å endre  oppfatning når ny informasjon krever  </a:t>
            </a:r>
            <a:r>
              <a:rPr lang="nb-NO" b="1" dirty="0" smtClean="0"/>
              <a:t>endring av mønstrene. Fading og nye stillaser kommer </a:t>
            </a:r>
            <a:r>
              <a:rPr lang="nb-NO" b="1" dirty="0" smtClean="0"/>
              <a:t>inn her</a:t>
            </a:r>
            <a:endParaRPr lang="nb-NO" b="1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7A7BA-C675-2D44-AAAB-40748F16071A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21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214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4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Læreren</a:t>
            </a:r>
            <a:endParaRPr lang="nb-NO" sz="2667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92162" y="1761565"/>
            <a:ext cx="7570787" cy="45947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b="1" dirty="0" err="1" smtClean="0"/>
              <a:t>IKTs</a:t>
            </a:r>
            <a:r>
              <a:rPr lang="nb-NO" b="1" dirty="0" smtClean="0"/>
              <a:t> rolle </a:t>
            </a:r>
            <a:r>
              <a:rPr lang="nb-NO" dirty="0" smtClean="0"/>
              <a:t>blir å vise innhold i kontekst</a:t>
            </a:r>
          </a:p>
          <a:p>
            <a:pPr>
              <a:buNone/>
            </a:pPr>
            <a:r>
              <a:rPr lang="nb-NO" dirty="0" smtClean="0"/>
              <a:t> </a:t>
            </a:r>
            <a:r>
              <a:rPr lang="nb-NO" u="sng" dirty="0" smtClean="0"/>
              <a:t>virtuelle erfaringer </a:t>
            </a:r>
          </a:p>
          <a:p>
            <a:pPr>
              <a:buNone/>
            </a:pPr>
            <a:endParaRPr lang="nb-NO" u="sng" dirty="0" smtClean="0"/>
          </a:p>
          <a:p>
            <a:pPr lvl="1"/>
            <a:r>
              <a:rPr lang="nb-NO" dirty="0" smtClean="0"/>
              <a:t>Visualisering		videos, </a:t>
            </a:r>
            <a:r>
              <a:rPr lang="nb-NO" dirty="0" err="1" smtClean="0"/>
              <a:t>pictures</a:t>
            </a:r>
            <a:r>
              <a:rPr lang="nb-NO" dirty="0" smtClean="0"/>
              <a:t> </a:t>
            </a:r>
          </a:p>
          <a:p>
            <a:pPr lvl="1"/>
            <a:r>
              <a:rPr lang="nb-NO" dirty="0" smtClean="0"/>
              <a:t>Spill			</a:t>
            </a:r>
            <a:r>
              <a:rPr lang="nb-NO" dirty="0" err="1" smtClean="0"/>
              <a:t>second</a:t>
            </a:r>
            <a:r>
              <a:rPr lang="nb-NO" dirty="0" smtClean="0"/>
              <a:t> </a:t>
            </a:r>
            <a:r>
              <a:rPr lang="nb-NO" dirty="0" err="1" smtClean="0"/>
              <a:t>life</a:t>
            </a:r>
            <a:endParaRPr lang="nb-NO" dirty="0" smtClean="0"/>
          </a:p>
          <a:p>
            <a:pPr lvl="1"/>
            <a:r>
              <a:rPr lang="nb-NO" dirty="0" smtClean="0"/>
              <a:t>Veiledning		interaktive oppg. </a:t>
            </a:r>
            <a:r>
              <a:rPr lang="nb-NO" dirty="0" smtClean="0">
                <a:hlinkClick r:id="rId3"/>
              </a:rPr>
              <a:t>ex</a:t>
            </a:r>
            <a:r>
              <a:rPr lang="nb-NO" dirty="0" smtClean="0"/>
              <a:t> </a:t>
            </a:r>
          </a:p>
          <a:p>
            <a:pPr lvl="1">
              <a:buNone/>
            </a:pPr>
            <a:endParaRPr lang="nb-NO" dirty="0" smtClean="0"/>
          </a:p>
          <a:p>
            <a:pPr>
              <a:buNone/>
            </a:pPr>
            <a:r>
              <a:rPr lang="nb-NO" sz="2162" i="1" dirty="0" smtClean="0"/>
              <a:t>	</a:t>
            </a:r>
          </a:p>
          <a:p>
            <a:pPr algn="r">
              <a:buNone/>
            </a:pPr>
            <a:r>
              <a:rPr lang="nb-NO" sz="2162" i="1" dirty="0" smtClean="0"/>
              <a:t>Diane </a:t>
            </a:r>
            <a:r>
              <a:rPr lang="nb-NO" sz="2162" i="1" dirty="0" err="1" smtClean="0"/>
              <a:t>Laurillard</a:t>
            </a:r>
            <a:r>
              <a:rPr lang="nb-NO" sz="2162" i="1" dirty="0" smtClean="0"/>
              <a:t> intelligent </a:t>
            </a:r>
            <a:r>
              <a:rPr lang="nb-NO" sz="2162" i="1" dirty="0" err="1" smtClean="0"/>
              <a:t>tutoring</a:t>
            </a:r>
            <a:r>
              <a:rPr lang="nb-NO" sz="2162" i="1" dirty="0" smtClean="0"/>
              <a:t> systems</a:t>
            </a:r>
            <a:endParaRPr lang="nb-NO" sz="2162" i="1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08297">
            <a:off x="6196320" y="2506191"/>
            <a:ext cx="1966476" cy="1316026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1468" y="3406686"/>
            <a:ext cx="1473200" cy="1308100"/>
          </a:xfrm>
          <a:prstGeom prst="rect">
            <a:avLst/>
          </a:prstGeom>
        </p:spPr>
      </p:pic>
      <p:sp>
        <p:nvSpPr>
          <p:cNvPr id="7" name="TekstSylinder 6"/>
          <p:cNvSpPr txBox="1"/>
          <p:nvPr/>
        </p:nvSpPr>
        <p:spPr>
          <a:xfrm rot="1211381">
            <a:off x="6082911" y="2528695"/>
            <a:ext cx="2135952" cy="120032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nb-NO" sz="2400" dirty="0" smtClean="0"/>
          </a:p>
          <a:p>
            <a:r>
              <a:rPr lang="nb-NO" sz="2400" dirty="0" smtClean="0"/>
              <a:t>Au </a:t>
            </a:r>
            <a:r>
              <a:rPr lang="nb-NO" sz="2400" dirty="0" err="1" smtClean="0"/>
              <a:t>marché</a:t>
            </a:r>
            <a:endParaRPr lang="nb-NO" sz="2400" dirty="0" smtClean="0"/>
          </a:p>
          <a:p>
            <a:endParaRPr lang="nb-NO" sz="2400" dirty="0"/>
          </a:p>
        </p:txBody>
      </p:sp>
      <p:sp>
        <p:nvSpPr>
          <p:cNvPr id="8" name="TekstSylinder 7"/>
          <p:cNvSpPr txBox="1"/>
          <p:nvPr/>
        </p:nvSpPr>
        <p:spPr>
          <a:xfrm>
            <a:off x="7431468" y="3460572"/>
            <a:ext cx="1473200" cy="113877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nb-NO" sz="2400" dirty="0" smtClean="0"/>
          </a:p>
          <a:p>
            <a:r>
              <a:rPr lang="nb-NO" sz="2000" dirty="0" smtClean="0"/>
              <a:t> Safran</a:t>
            </a:r>
          </a:p>
          <a:p>
            <a:endParaRPr lang="nb-NO" sz="2400" dirty="0"/>
          </a:p>
        </p:txBody>
      </p:sp>
      <p:sp>
        <p:nvSpPr>
          <p:cNvPr id="11" name="Plassholder for dato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688-F62C-044F-AD80-9ADF1D844E9E}" type="datetime1">
              <a:rPr lang="nn-NO" smtClean="0"/>
              <a:pPr/>
              <a:t>27.01.12</a:t>
            </a:fld>
            <a:endParaRPr lang="nb-NO" dirty="0"/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22</a:t>
            </a:fld>
            <a:endParaRPr lang="nb-NO"/>
          </a:p>
        </p:txBody>
      </p:sp>
      <p:sp>
        <p:nvSpPr>
          <p:cNvPr id="16" name="Rektangel 15"/>
          <p:cNvSpPr/>
          <p:nvPr/>
        </p:nvSpPr>
        <p:spPr>
          <a:xfrm>
            <a:off x="1106811" y="5740621"/>
            <a:ext cx="7222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b="1" i="1" dirty="0" smtClean="0">
                <a:solidFill>
                  <a:srgbClr val="2F1F58"/>
                </a:solidFill>
              </a:rPr>
              <a:t>IKT blir et verktøy i interaksjonen mellom lærer og elev og ikke bare en erstatning for en lærer. </a:t>
            </a:r>
            <a:endParaRPr lang="nb-NO" b="1" dirty="0"/>
          </a:p>
        </p:txBody>
      </p:sp>
    </p:spTree>
    <p:extLst>
      <p:ext uri="{BB962C8B-B14F-4D97-AF65-F5344CB8AC3E}">
        <p14:creationId xmlns:p14="http://schemas.microsoft.com/office/powerpoint/2010/main" val="198885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Nye mønstre i skolen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40684" y="1636485"/>
            <a:ext cx="7570787" cy="4959910"/>
          </a:xfrm>
        </p:spPr>
        <p:txBody>
          <a:bodyPr wrap="square" anchor="t">
            <a:noAutofit/>
          </a:bodyPr>
          <a:lstStyle/>
          <a:p>
            <a:pPr>
              <a:buNone/>
            </a:pPr>
            <a:r>
              <a:rPr lang="nb-NO" sz="2000" b="1" dirty="0" smtClean="0"/>
              <a:t>Lineær tradisjon</a:t>
            </a:r>
          </a:p>
          <a:p>
            <a:pPr lvl="1">
              <a:buNone/>
            </a:pPr>
            <a:r>
              <a:rPr lang="nb-NO" sz="2000" dirty="0" smtClean="0"/>
              <a:t>Læreren underviser  </a:t>
            </a:r>
          </a:p>
          <a:p>
            <a:pPr lvl="1">
              <a:buNone/>
            </a:pPr>
            <a:r>
              <a:rPr lang="nb-NO" sz="2000" dirty="0" smtClean="0"/>
              <a:t>Elevene gjør oppgaver</a:t>
            </a:r>
          </a:p>
          <a:p>
            <a:pPr lvl="1">
              <a:buNone/>
            </a:pPr>
            <a:r>
              <a:rPr lang="nb-NO" sz="2000" dirty="0" smtClean="0"/>
              <a:t>Elevenes læring vurderes</a:t>
            </a:r>
          </a:p>
          <a:p>
            <a:pPr>
              <a:buNone/>
            </a:pPr>
            <a:r>
              <a:rPr lang="nb-NO" sz="2000" b="1" dirty="0" err="1" smtClean="0"/>
              <a:t>Printbasert</a:t>
            </a:r>
            <a:r>
              <a:rPr lang="nb-NO" sz="2000" b="1" dirty="0" smtClean="0"/>
              <a:t> tradisjon</a:t>
            </a:r>
          </a:p>
          <a:p>
            <a:pPr lvl="1">
              <a:buNone/>
            </a:pPr>
            <a:r>
              <a:rPr lang="nb-NO" sz="1800" dirty="0" smtClean="0"/>
              <a:t>Læreren retter og eleven legger ut et ferdig produkt på nett</a:t>
            </a:r>
          </a:p>
          <a:p>
            <a:pPr>
              <a:buNone/>
            </a:pPr>
            <a:r>
              <a:rPr lang="nb-NO" sz="2400" b="1" dirty="0" smtClean="0"/>
              <a:t>Men hva skjer når:</a:t>
            </a:r>
          </a:p>
          <a:p>
            <a:pPr marL="800100" lvl="1" indent="-457200">
              <a:buNone/>
            </a:pPr>
            <a:r>
              <a:rPr lang="nb-NO" sz="1800" dirty="0" smtClean="0"/>
              <a:t>Lærebøkene suppleres:  </a:t>
            </a:r>
            <a:r>
              <a:rPr lang="nb-NO" sz="1800" dirty="0" err="1" smtClean="0"/>
              <a:t>Youtube</a:t>
            </a:r>
            <a:r>
              <a:rPr lang="nb-NO" sz="1800" dirty="0" smtClean="0"/>
              <a:t>, </a:t>
            </a:r>
            <a:r>
              <a:rPr lang="nb-NO" sz="1800" dirty="0" err="1" smtClean="0"/>
              <a:t>slideshare</a:t>
            </a:r>
            <a:r>
              <a:rPr lang="nb-NO" sz="1800" dirty="0" smtClean="0"/>
              <a:t>, </a:t>
            </a:r>
            <a:r>
              <a:rPr lang="nb-NO" sz="1800" dirty="0" err="1" smtClean="0"/>
              <a:t>blogs</a:t>
            </a:r>
            <a:endParaRPr lang="nb-NO" sz="1800" dirty="0" smtClean="0"/>
          </a:p>
          <a:p>
            <a:pPr marL="800100" lvl="1" indent="-457200">
              <a:buNone/>
            </a:pPr>
            <a:r>
              <a:rPr lang="nb-NO" sz="1800" dirty="0" smtClean="0"/>
              <a:t>Læreren suppleres: forelesere, bloggere, </a:t>
            </a:r>
            <a:r>
              <a:rPr lang="nb-NO" sz="1800" dirty="0" err="1" smtClean="0"/>
              <a:t>youtube</a:t>
            </a:r>
            <a:r>
              <a:rPr lang="nb-NO" sz="1800" dirty="0" smtClean="0"/>
              <a:t>, </a:t>
            </a:r>
            <a:r>
              <a:rPr lang="nb-NO" sz="1800" dirty="0" err="1" smtClean="0"/>
              <a:t>Facebook</a:t>
            </a:r>
            <a:r>
              <a:rPr lang="nb-NO" sz="1800" dirty="0" smtClean="0"/>
              <a:t>, </a:t>
            </a:r>
            <a:r>
              <a:rPr lang="nb-NO" sz="1800" dirty="0" err="1" smtClean="0"/>
              <a:t>Twitter</a:t>
            </a:r>
            <a:endParaRPr lang="nb-NO" sz="1800" dirty="0" smtClean="0"/>
          </a:p>
          <a:p>
            <a:pPr marL="800100" lvl="1" indent="-457200">
              <a:buNone/>
            </a:pPr>
            <a:r>
              <a:rPr lang="nb-NO" sz="1800" dirty="0" smtClean="0"/>
              <a:t>Elevene utstyres med datamaskiner og Internett</a:t>
            </a:r>
          </a:p>
          <a:p>
            <a:pPr marL="457200" indent="-457200">
              <a:buNone/>
            </a:pPr>
            <a:r>
              <a:rPr lang="nb-NO" sz="2000" b="1" dirty="0" smtClean="0"/>
              <a:t>Digital prosess</a:t>
            </a:r>
          </a:p>
          <a:p>
            <a:pPr marL="800100" lvl="1" indent="-457200">
              <a:buNone/>
            </a:pPr>
            <a:r>
              <a:rPr lang="nb-NO" sz="1600" dirty="0" smtClean="0"/>
              <a:t>Læreren veileder eleven i en uferdig  produksjonen som ligger på nett</a:t>
            </a:r>
          </a:p>
          <a:p>
            <a:pPr>
              <a:buNone/>
            </a:pPr>
            <a:endParaRPr lang="nb-NO" sz="2000" dirty="0" smtClean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6461" y="3922488"/>
            <a:ext cx="1439387" cy="2018451"/>
          </a:xfrm>
          <a:prstGeom prst="rect">
            <a:avLst/>
          </a:prstGeom>
          <a:effectLst>
            <a:outerShdw blurRad="50800" dist="38100" dir="2700000" sx="103000" sy="103000" algn="tl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1636485"/>
            <a:ext cx="1495238" cy="1999251"/>
          </a:xfrm>
          <a:prstGeom prst="rect">
            <a:avLst/>
          </a:prstGeom>
          <a:effectLst>
            <a:outerShdw blurRad="50800" dist="38100" dir="2700000" sx="103000" sy="103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65C9-DA8B-D945-A412-F6C0474BDC6F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23</a:t>
            </a:fld>
            <a:endParaRPr lang="nb-NO"/>
          </a:p>
        </p:txBody>
      </p:sp>
      <p:cxnSp>
        <p:nvCxnSpPr>
          <p:cNvPr id="10" name="Rett pil 9"/>
          <p:cNvCxnSpPr/>
          <p:nvPr/>
        </p:nvCxnSpPr>
        <p:spPr>
          <a:xfrm rot="10800000" flipV="1">
            <a:off x="5251060" y="1965547"/>
            <a:ext cx="1169142" cy="9071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Rett pil 11"/>
          <p:cNvCxnSpPr/>
          <p:nvPr/>
        </p:nvCxnSpPr>
        <p:spPr>
          <a:xfrm rot="10800000" flipV="1">
            <a:off x="4999090" y="2308258"/>
            <a:ext cx="1652722" cy="8870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Rett pil 13"/>
          <p:cNvCxnSpPr/>
          <p:nvPr/>
        </p:nvCxnSpPr>
        <p:spPr>
          <a:xfrm rot="10800000" flipV="1">
            <a:off x="4515308" y="2872724"/>
            <a:ext cx="2257653" cy="7630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kstSylinder 14"/>
          <p:cNvSpPr txBox="1"/>
          <p:nvPr/>
        </p:nvSpPr>
        <p:spPr>
          <a:xfrm>
            <a:off x="6420202" y="1761565"/>
            <a:ext cx="59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5-6</a:t>
            </a:r>
            <a:endParaRPr lang="nb-NO" dirty="0"/>
          </a:p>
        </p:txBody>
      </p:sp>
      <p:sp>
        <p:nvSpPr>
          <p:cNvPr id="16" name="TekstSylinder 15"/>
          <p:cNvSpPr txBox="1"/>
          <p:nvPr/>
        </p:nvSpPr>
        <p:spPr>
          <a:xfrm>
            <a:off x="6651812" y="2098631"/>
            <a:ext cx="59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4-3</a:t>
            </a:r>
            <a:endParaRPr lang="nb-NO" dirty="0"/>
          </a:p>
        </p:txBody>
      </p:sp>
      <p:sp>
        <p:nvSpPr>
          <p:cNvPr id="17" name="TekstSylinder 16"/>
          <p:cNvSpPr txBox="1"/>
          <p:nvPr/>
        </p:nvSpPr>
        <p:spPr>
          <a:xfrm>
            <a:off x="6772961" y="2688058"/>
            <a:ext cx="59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2-1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916363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117282"/>
          </a:xfrm>
        </p:spPr>
        <p:txBody>
          <a:bodyPr/>
          <a:lstStyle/>
          <a:p>
            <a:r>
              <a:rPr lang="nb-NO" dirty="0" smtClean="0"/>
              <a:t>To endringer 2005</a:t>
            </a:r>
            <a:endParaRPr lang="nb-NO" dirty="0"/>
          </a:p>
        </p:txBody>
      </p:sp>
      <p:sp>
        <p:nvSpPr>
          <p:cNvPr id="7" name="Plassholder for innhold 6"/>
          <p:cNvSpPr>
            <a:spLocks noGrp="1"/>
          </p:cNvSpPr>
          <p:nvPr>
            <p:ph sz="half" idx="2"/>
          </p:nvPr>
        </p:nvSpPr>
        <p:spPr>
          <a:xfrm>
            <a:off x="3486151" y="1774825"/>
            <a:ext cx="5657849" cy="430371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b-NO" dirty="0" smtClean="0"/>
              <a:t>Lærerstyrt undervisning</a:t>
            </a:r>
          </a:p>
          <a:p>
            <a:pPr>
              <a:buNone/>
            </a:pPr>
            <a:r>
              <a:rPr lang="nb-NO" dirty="0" smtClean="0"/>
              <a:t>web 1.0 </a:t>
            </a:r>
            <a:r>
              <a:rPr lang="nb-NO" dirty="0" smtClean="0"/>
              <a:t>- </a:t>
            </a:r>
            <a:r>
              <a:rPr lang="nb-NO" dirty="0" smtClean="0"/>
              <a:t>finne </a:t>
            </a:r>
            <a:r>
              <a:rPr lang="nb-NO" dirty="0" smtClean="0"/>
              <a:t>og tilegne seg </a:t>
            </a:r>
            <a:r>
              <a:rPr lang="nb-NO" dirty="0" smtClean="0"/>
              <a:t>kunnskap</a:t>
            </a:r>
            <a:endParaRPr lang="nb-NO" dirty="0" smtClean="0"/>
          </a:p>
          <a:p>
            <a:pPr>
              <a:buNone/>
            </a:pPr>
            <a:r>
              <a:rPr lang="nb-NO" dirty="0" smtClean="0">
                <a:solidFill>
                  <a:srgbClr val="FF0000"/>
                </a:solidFill>
              </a:rPr>
              <a:t>Informasjonssamfunnet</a:t>
            </a:r>
          </a:p>
          <a:p>
            <a:pPr>
              <a:buNone/>
            </a:pPr>
            <a:endParaRPr lang="nb-NO" dirty="0" smtClean="0"/>
          </a:p>
          <a:p>
            <a:pPr>
              <a:buNone/>
            </a:pPr>
            <a:r>
              <a:rPr lang="nb-NO" dirty="0" smtClean="0"/>
              <a:t>Elevstyrt læring</a:t>
            </a:r>
          </a:p>
          <a:p>
            <a:pPr>
              <a:buNone/>
            </a:pPr>
            <a:r>
              <a:rPr lang="nb-NO" dirty="0" smtClean="0"/>
              <a:t>Web 2.0 </a:t>
            </a:r>
            <a:r>
              <a:rPr lang="nb-NO" dirty="0" smtClean="0"/>
              <a:t>- </a:t>
            </a:r>
            <a:r>
              <a:rPr lang="nb-NO" dirty="0" smtClean="0"/>
              <a:t>finne</a:t>
            </a:r>
            <a:r>
              <a:rPr lang="nb-NO" dirty="0" smtClean="0"/>
              <a:t>, dele og produsere </a:t>
            </a:r>
            <a:r>
              <a:rPr lang="nb-NO" dirty="0" smtClean="0"/>
              <a:t>kunnskap</a:t>
            </a:r>
            <a:endParaRPr lang="nb-NO" dirty="0" smtClean="0"/>
          </a:p>
          <a:p>
            <a:pPr>
              <a:buNone/>
            </a:pPr>
            <a:r>
              <a:rPr lang="nb-NO" dirty="0" smtClean="0">
                <a:solidFill>
                  <a:srgbClr val="FF0000"/>
                </a:solidFill>
              </a:rPr>
              <a:t>Nettsamfunnet</a:t>
            </a:r>
          </a:p>
          <a:p>
            <a:pPr>
              <a:buNone/>
            </a:pP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DC69-2B92-974C-BA08-08C8963BC018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24</a:t>
            </a:fld>
            <a:endParaRPr lang="nb-NO" dirty="0"/>
          </a:p>
        </p:txBody>
      </p:sp>
      <p:sp>
        <p:nvSpPr>
          <p:cNvPr id="8" name="TekstSylinder 7"/>
          <p:cNvSpPr txBox="1"/>
          <p:nvPr/>
        </p:nvSpPr>
        <p:spPr>
          <a:xfrm>
            <a:off x="459017" y="1774825"/>
            <a:ext cx="3027134" cy="489364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1000" sy="101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nb-NO" sz="2400" dirty="0" smtClean="0"/>
          </a:p>
          <a:p>
            <a:r>
              <a:rPr lang="nb-NO" sz="2400" dirty="0" smtClean="0"/>
              <a:t>Danningstradisjonen </a:t>
            </a:r>
          </a:p>
          <a:p>
            <a:pPr>
              <a:buFont typeface="Arial"/>
              <a:buChar char="•"/>
            </a:pPr>
            <a:r>
              <a:rPr lang="nb-NO" sz="2400" dirty="0" smtClean="0"/>
              <a:t>Læreplan</a:t>
            </a:r>
          </a:p>
          <a:p>
            <a:pPr>
              <a:buFont typeface="Arial"/>
              <a:buChar char="•"/>
            </a:pPr>
            <a:r>
              <a:rPr lang="nb-NO" sz="2400" dirty="0" smtClean="0"/>
              <a:t>Lokal tolking</a:t>
            </a:r>
            <a:endParaRPr lang="nb-NO" sz="2400" dirty="0" smtClean="0"/>
          </a:p>
          <a:p>
            <a:endParaRPr lang="nb-NO" sz="2400" dirty="0" smtClean="0"/>
          </a:p>
          <a:p>
            <a:endParaRPr lang="nb-NO" sz="2400" dirty="0" smtClean="0"/>
          </a:p>
          <a:p>
            <a:r>
              <a:rPr lang="nb-NO" sz="2400" dirty="0" smtClean="0"/>
              <a:t>utfordres av </a:t>
            </a:r>
          </a:p>
          <a:p>
            <a:endParaRPr lang="nb-NO" sz="2400" dirty="0" smtClean="0"/>
          </a:p>
          <a:p>
            <a:r>
              <a:rPr lang="nb-NO" sz="2400" dirty="0" err="1" smtClean="0"/>
              <a:t>Anglo-Amerikanske</a:t>
            </a:r>
            <a:endParaRPr lang="nb-NO" sz="2400" dirty="0" smtClean="0"/>
          </a:p>
          <a:p>
            <a:pPr marL="342900" indent="-342900">
              <a:buFont typeface="Arial"/>
              <a:buChar char="•"/>
            </a:pPr>
            <a:r>
              <a:rPr lang="nb-NO" sz="2400" dirty="0"/>
              <a:t>S</a:t>
            </a:r>
            <a:r>
              <a:rPr lang="nb-NO" sz="2400" dirty="0" smtClean="0"/>
              <a:t>tandards</a:t>
            </a:r>
            <a:endParaRPr lang="nb-NO" sz="2400" dirty="0" smtClean="0"/>
          </a:p>
          <a:p>
            <a:pPr>
              <a:buFont typeface="Arial"/>
              <a:buChar char="•"/>
            </a:pPr>
            <a:r>
              <a:rPr lang="nb-NO" sz="2400" dirty="0" smtClean="0"/>
              <a:t>  Testing</a:t>
            </a:r>
            <a:endParaRPr lang="nb-NO" sz="2400" dirty="0" smtClean="0"/>
          </a:p>
          <a:p>
            <a:endParaRPr lang="nb-NO" sz="2400" dirty="0" smtClean="0"/>
          </a:p>
          <a:p>
            <a:endParaRPr lang="nb-NO" sz="2400" dirty="0"/>
          </a:p>
        </p:txBody>
      </p:sp>
      <p:cxnSp>
        <p:nvCxnSpPr>
          <p:cNvPr id="9" name="Rett linje 8"/>
          <p:cNvCxnSpPr/>
          <p:nvPr/>
        </p:nvCxnSpPr>
        <p:spPr>
          <a:xfrm>
            <a:off x="3486151" y="3977869"/>
            <a:ext cx="5085710" cy="1588"/>
          </a:xfrm>
          <a:prstGeom prst="line">
            <a:avLst/>
          </a:prstGeom>
          <a:ln>
            <a:headEnd type="triangle" w="lg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768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92162" y="591786"/>
            <a:ext cx="7570787" cy="1177307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Technology: hard/structured/inflexible</a:t>
            </a:r>
            <a:br>
              <a:rPr lang="en-US" sz="3200" dirty="0" smtClean="0"/>
            </a:br>
            <a:r>
              <a:rPr lang="en-US" sz="3200" dirty="0" err="1" smtClean="0"/>
              <a:t>Hva</a:t>
            </a:r>
            <a:r>
              <a:rPr lang="en-US" sz="3200" dirty="0" smtClean="0"/>
              <a:t> </a:t>
            </a:r>
            <a:r>
              <a:rPr lang="en-US" sz="3200" dirty="0" err="1" smtClean="0"/>
              <a:t>er</a:t>
            </a:r>
            <a:r>
              <a:rPr lang="en-US" sz="3200" dirty="0" smtClean="0"/>
              <a:t> </a:t>
            </a:r>
            <a:r>
              <a:rPr lang="en-US" sz="3200" dirty="0" err="1" smtClean="0"/>
              <a:t>teknologien</a:t>
            </a:r>
            <a:r>
              <a:rPr lang="en-US" sz="3200" dirty="0" smtClean="0"/>
              <a:t> god </a:t>
            </a:r>
            <a:r>
              <a:rPr lang="en-US" sz="3200" dirty="0" err="1" smtClean="0"/>
              <a:t>på</a:t>
            </a:r>
            <a:r>
              <a:rPr lang="en-US" sz="3200" dirty="0" smtClean="0"/>
              <a:t>?</a:t>
            </a:r>
            <a:br>
              <a:rPr lang="en-US" sz="3200" dirty="0" smtClean="0"/>
            </a:b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err="1" smtClean="0"/>
              <a:t>Gjør</a:t>
            </a:r>
            <a:r>
              <a:rPr lang="en-US" dirty="0" smtClean="0"/>
              <a:t> </a:t>
            </a:r>
            <a:r>
              <a:rPr lang="en-US" dirty="0" err="1" smtClean="0"/>
              <a:t>det</a:t>
            </a:r>
            <a:r>
              <a:rPr lang="en-US" dirty="0" smtClean="0"/>
              <a:t> </a:t>
            </a:r>
            <a:r>
              <a:rPr lang="en-US" dirty="0" err="1" smtClean="0"/>
              <a:t>mulig</a:t>
            </a:r>
            <a:r>
              <a:rPr lang="en-US" dirty="0" smtClean="0"/>
              <a:t> </a:t>
            </a:r>
            <a:r>
              <a:rPr lang="en-US" dirty="0" err="1" smtClean="0"/>
              <a:t>å</a:t>
            </a:r>
            <a:r>
              <a:rPr lang="en-US" dirty="0" smtClean="0"/>
              <a:t> </a:t>
            </a:r>
            <a:r>
              <a:rPr lang="en-US" dirty="0" err="1" smtClean="0"/>
              <a:t>reise</a:t>
            </a:r>
            <a:r>
              <a:rPr lang="en-US" dirty="0" smtClean="0"/>
              <a:t> </a:t>
            </a:r>
            <a:r>
              <a:rPr lang="en-US" dirty="0" err="1" smtClean="0"/>
              <a:t>digitalt</a:t>
            </a:r>
            <a:endParaRPr lang="en-US" dirty="0" smtClean="0"/>
          </a:p>
          <a:p>
            <a:pPr lvl="1"/>
            <a:r>
              <a:rPr lang="en-US" dirty="0" err="1" smtClean="0"/>
              <a:t>Gjør</a:t>
            </a:r>
            <a:r>
              <a:rPr lang="en-US" dirty="0" smtClean="0"/>
              <a:t> </a:t>
            </a:r>
            <a:r>
              <a:rPr lang="en-US" dirty="0" err="1" smtClean="0"/>
              <a:t>det</a:t>
            </a:r>
            <a:r>
              <a:rPr lang="en-US" dirty="0" smtClean="0"/>
              <a:t> </a:t>
            </a:r>
            <a:r>
              <a:rPr lang="en-US" dirty="0" err="1" smtClean="0"/>
              <a:t>mulig</a:t>
            </a:r>
            <a:r>
              <a:rPr lang="en-US" dirty="0" smtClean="0"/>
              <a:t> </a:t>
            </a:r>
            <a:r>
              <a:rPr lang="en-US" dirty="0" err="1" smtClean="0"/>
              <a:t>å</a:t>
            </a:r>
            <a:r>
              <a:rPr lang="en-US" dirty="0" smtClean="0"/>
              <a:t> </a:t>
            </a:r>
            <a:r>
              <a:rPr lang="en-US" dirty="0" err="1" smtClean="0"/>
              <a:t>reprodusere</a:t>
            </a:r>
            <a:r>
              <a:rPr lang="en-US" dirty="0" smtClean="0"/>
              <a:t> ( accountability)</a:t>
            </a:r>
          </a:p>
          <a:p>
            <a:pPr lvl="1"/>
            <a:r>
              <a:rPr lang="en-US" dirty="0" err="1" smtClean="0"/>
              <a:t>Gjør</a:t>
            </a:r>
            <a:r>
              <a:rPr lang="en-US" dirty="0" smtClean="0"/>
              <a:t> </a:t>
            </a:r>
            <a:r>
              <a:rPr lang="en-US" dirty="0" err="1" smtClean="0"/>
              <a:t>det</a:t>
            </a:r>
            <a:r>
              <a:rPr lang="en-US" dirty="0" smtClean="0"/>
              <a:t> </a:t>
            </a:r>
            <a:r>
              <a:rPr lang="en-US" dirty="0" err="1" smtClean="0"/>
              <a:t>mulig</a:t>
            </a:r>
            <a:r>
              <a:rPr lang="en-US" dirty="0" smtClean="0"/>
              <a:t> </a:t>
            </a:r>
            <a:r>
              <a:rPr lang="en-US" dirty="0" err="1" smtClean="0"/>
              <a:t>å</a:t>
            </a:r>
            <a:r>
              <a:rPr lang="en-US" dirty="0" smtClean="0"/>
              <a:t> </a:t>
            </a:r>
            <a:r>
              <a:rPr lang="en-US" dirty="0" err="1" smtClean="0"/>
              <a:t>finne</a:t>
            </a:r>
            <a:r>
              <a:rPr lang="en-US" dirty="0" smtClean="0"/>
              <a:t> </a:t>
            </a:r>
            <a:r>
              <a:rPr lang="en-US" dirty="0" err="1" smtClean="0"/>
              <a:t>møntre</a:t>
            </a:r>
            <a:r>
              <a:rPr lang="en-US" dirty="0" smtClean="0"/>
              <a:t> ( </a:t>
            </a:r>
            <a:r>
              <a:rPr lang="en-US" dirty="0" err="1" smtClean="0"/>
              <a:t>storskala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Standardiserer</a:t>
            </a:r>
            <a:endParaRPr lang="en-US" dirty="0" smtClean="0"/>
          </a:p>
          <a:p>
            <a:pPr lvl="1"/>
            <a:r>
              <a:rPr lang="en-US" dirty="0" err="1" smtClean="0"/>
              <a:t>Systemastiserer</a:t>
            </a:r>
            <a:endParaRPr lang="en-US" dirty="0" smtClean="0"/>
          </a:p>
          <a:p>
            <a:pPr lvl="1"/>
            <a:r>
              <a:rPr lang="en-US" dirty="0" err="1" smtClean="0"/>
              <a:t>Endrer</a:t>
            </a:r>
            <a:r>
              <a:rPr lang="en-US" dirty="0" smtClean="0"/>
              <a:t> </a:t>
            </a:r>
            <a:r>
              <a:rPr lang="en-US" dirty="0" err="1" smtClean="0"/>
              <a:t>kontrollmønstre</a:t>
            </a:r>
            <a:r>
              <a:rPr lang="en-US" dirty="0" smtClean="0"/>
              <a:t> ( </a:t>
            </a:r>
            <a:r>
              <a:rPr lang="en-US" dirty="0" err="1" smtClean="0"/>
              <a:t>forhandlingssituasjon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Fjerner</a:t>
            </a:r>
            <a:r>
              <a:rPr lang="en-US" dirty="0" smtClean="0"/>
              <a:t> </a:t>
            </a:r>
            <a:r>
              <a:rPr lang="en-US" dirty="0" err="1" smtClean="0"/>
              <a:t>og</a:t>
            </a:r>
            <a:r>
              <a:rPr lang="en-US" dirty="0" smtClean="0"/>
              <a:t> </a:t>
            </a:r>
            <a:r>
              <a:rPr lang="en-US" dirty="0" err="1" smtClean="0"/>
              <a:t>skaper</a:t>
            </a:r>
            <a:r>
              <a:rPr lang="en-US" dirty="0" smtClean="0"/>
              <a:t> </a:t>
            </a:r>
            <a:r>
              <a:rPr lang="en-US" dirty="0" err="1" smtClean="0"/>
              <a:t>barrierer</a:t>
            </a:r>
            <a:r>
              <a:rPr lang="en-US" dirty="0" smtClean="0"/>
              <a:t> ( </a:t>
            </a:r>
            <a:r>
              <a:rPr lang="en-US" dirty="0" err="1" smtClean="0"/>
              <a:t>interaksjon</a:t>
            </a:r>
            <a:r>
              <a:rPr lang="en-US" dirty="0" smtClean="0"/>
              <a:t>/laptop down)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Teknisk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komplisert</a:t>
            </a:r>
            <a:endParaRPr lang="nb-NO" b="1" dirty="0">
              <a:solidFill>
                <a:srgbClr val="FF0000"/>
              </a:solidFill>
            </a:endParaRP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DC69-2B92-974C-BA08-08C8963BC018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25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58135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38667" y="270933"/>
            <a:ext cx="9144000" cy="1216589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Social systems: flexible/adaptive/self-organizing/</a:t>
            </a:r>
            <a:br>
              <a:rPr lang="en-US" sz="3200" dirty="0" smtClean="0"/>
            </a:br>
            <a:r>
              <a:rPr lang="en-US" sz="3200" dirty="0" err="1" smtClean="0"/>
              <a:t>Hva</a:t>
            </a:r>
            <a:r>
              <a:rPr lang="en-US" sz="3200" dirty="0" smtClean="0"/>
              <a:t> </a:t>
            </a:r>
            <a:r>
              <a:rPr lang="en-US" sz="3200" dirty="0" err="1" smtClean="0"/>
              <a:t>er</a:t>
            </a:r>
            <a:r>
              <a:rPr lang="en-US" sz="3200" dirty="0" smtClean="0"/>
              <a:t> </a:t>
            </a:r>
            <a:r>
              <a:rPr lang="en-US" sz="3200" dirty="0" err="1" smtClean="0"/>
              <a:t>mennesker</a:t>
            </a:r>
            <a:r>
              <a:rPr lang="en-US" sz="3200" dirty="0" smtClean="0"/>
              <a:t> </a:t>
            </a:r>
            <a:r>
              <a:rPr lang="en-US" sz="3200" dirty="0" err="1" smtClean="0"/>
              <a:t>gode</a:t>
            </a:r>
            <a:r>
              <a:rPr lang="en-US" sz="3200" dirty="0" smtClean="0"/>
              <a:t> </a:t>
            </a:r>
            <a:r>
              <a:rPr lang="en-US" sz="3200" dirty="0" err="1" smtClean="0"/>
              <a:t>på</a:t>
            </a:r>
            <a:r>
              <a:rPr lang="en-US" sz="3200" dirty="0" smtClean="0"/>
              <a:t>?</a:t>
            </a: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Skaper tillit og tilhørighet (læringsteorier)</a:t>
            </a:r>
          </a:p>
          <a:p>
            <a:r>
              <a:rPr lang="nb-NO" dirty="0" smtClean="0"/>
              <a:t>Tilpasset opplæring ( lære i eget tempo, på eget nivå)</a:t>
            </a:r>
          </a:p>
          <a:p>
            <a:r>
              <a:rPr lang="nb-NO" dirty="0" smtClean="0"/>
              <a:t>Vilkårlighet, ikke planlagt ( </a:t>
            </a:r>
            <a:r>
              <a:rPr lang="nb-NO" dirty="0" smtClean="0"/>
              <a:t>tilpasningsdyktig, men ser </a:t>
            </a:r>
            <a:r>
              <a:rPr lang="nb-NO" dirty="0" smtClean="0"/>
              <a:t>bare det du vil se i lukkede fora, en fare</a:t>
            </a:r>
            <a:r>
              <a:rPr lang="nb-NO" dirty="0" smtClean="0"/>
              <a:t>)</a:t>
            </a:r>
          </a:p>
          <a:p>
            <a:endParaRPr lang="nb-NO" dirty="0"/>
          </a:p>
          <a:p>
            <a:endParaRPr lang="nb-NO" dirty="0" smtClean="0"/>
          </a:p>
          <a:p>
            <a:pPr>
              <a:buNone/>
            </a:pPr>
            <a:r>
              <a:rPr lang="nb-NO" dirty="0" smtClean="0">
                <a:solidFill>
                  <a:srgbClr val="FF0000"/>
                </a:solidFill>
              </a:rPr>
              <a:t>Sosial kompleksitet</a:t>
            </a:r>
          </a:p>
          <a:p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DC69-2B92-974C-BA08-08C8963BC018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26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34199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8466667" cy="1371600"/>
          </a:xfrm>
        </p:spPr>
        <p:txBody>
          <a:bodyPr>
            <a:normAutofit fontScale="90000"/>
          </a:bodyPr>
          <a:lstStyle/>
          <a:p>
            <a:r>
              <a:rPr lang="nb-NO" sz="3200" dirty="0" smtClean="0"/>
              <a:t>Teknologi og sosiale system: undervisning</a:t>
            </a:r>
            <a:br>
              <a:rPr lang="nb-NO" sz="3200" dirty="0" smtClean="0"/>
            </a:br>
            <a:r>
              <a:rPr lang="nb-NO" sz="3200" dirty="0" smtClean="0"/>
              <a:t>Hva er skolen god på?</a:t>
            </a: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92162" y="1761565"/>
            <a:ext cx="8351838" cy="4959910"/>
          </a:xfrm>
        </p:spPr>
        <p:txBody>
          <a:bodyPr>
            <a:normAutofit/>
          </a:bodyPr>
          <a:lstStyle/>
          <a:p>
            <a:pPr lvl="1"/>
            <a:r>
              <a:rPr lang="nb-NO" b="1" dirty="0" smtClean="0"/>
              <a:t>Strukturere arbeidet </a:t>
            </a:r>
            <a:r>
              <a:rPr lang="nb-NO" dirty="0" smtClean="0"/>
              <a:t>( tid og innhold, LMS)</a:t>
            </a:r>
          </a:p>
          <a:p>
            <a:pPr lvl="1"/>
            <a:r>
              <a:rPr lang="nb-NO" dirty="0" smtClean="0"/>
              <a:t>Formidle utvalgt informasjon ( tekst, video og lignende)</a:t>
            </a:r>
          </a:p>
          <a:p>
            <a:pPr lvl="1"/>
            <a:r>
              <a:rPr lang="nb-NO" dirty="0" smtClean="0"/>
              <a:t>Gi oppgaver hvor eleven kan tilegne seg kunnskap</a:t>
            </a:r>
          </a:p>
          <a:p>
            <a:pPr lvl="1"/>
            <a:r>
              <a:rPr lang="nb-NO" dirty="0" smtClean="0"/>
              <a:t>Skape refleksjon over kunnskap – dannelse</a:t>
            </a:r>
          </a:p>
          <a:p>
            <a:pPr lvl="1"/>
            <a:endParaRPr lang="nb-NO" dirty="0" smtClean="0"/>
          </a:p>
          <a:p>
            <a:pPr lvl="1"/>
            <a:r>
              <a:rPr lang="nb-NO" b="1" dirty="0" smtClean="0"/>
              <a:t>Vurdere dataspor  </a:t>
            </a:r>
            <a:r>
              <a:rPr lang="nb-NO" dirty="0" smtClean="0"/>
              <a:t>(vurderingssituasjoner/innsikt)</a:t>
            </a:r>
          </a:p>
          <a:p>
            <a:pPr lvl="1"/>
            <a:r>
              <a:rPr lang="nb-NO" dirty="0" smtClean="0"/>
              <a:t>Vurdere </a:t>
            </a:r>
            <a:r>
              <a:rPr lang="nb-NO" dirty="0" err="1" smtClean="0"/>
              <a:t>emosjoner</a:t>
            </a:r>
            <a:r>
              <a:rPr lang="nb-NO" dirty="0" smtClean="0"/>
              <a:t> ( elevene viser hva de føler før de handler </a:t>
            </a:r>
            <a:r>
              <a:rPr lang="nb-NO" dirty="0" err="1" smtClean="0"/>
              <a:t>kroppspråk</a:t>
            </a:r>
            <a:r>
              <a:rPr lang="nb-NO" dirty="0" smtClean="0"/>
              <a:t>, manglende aktivitet etc.)</a:t>
            </a:r>
          </a:p>
          <a:p>
            <a:pPr lvl="1"/>
            <a:endParaRPr lang="nb-NO" dirty="0" smtClean="0"/>
          </a:p>
          <a:p>
            <a:pPr marL="274320" lvl="1" indent="0">
              <a:buNone/>
            </a:pPr>
            <a:r>
              <a:rPr lang="nb-NO" b="1" dirty="0" smtClean="0">
                <a:solidFill>
                  <a:srgbClr val="FF0000"/>
                </a:solidFill>
              </a:rPr>
              <a:t>Kjennetegnes ved kompleksitet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DC69-2B92-974C-BA08-08C8963BC018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27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314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1049549"/>
          </a:xfrm>
        </p:spPr>
        <p:txBody>
          <a:bodyPr/>
          <a:lstStyle/>
          <a:p>
            <a:r>
              <a:rPr lang="nb-NO" dirty="0" smtClean="0"/>
              <a:t>21.st </a:t>
            </a:r>
            <a:r>
              <a:rPr lang="nb-NO" dirty="0" err="1" smtClean="0"/>
              <a:t>century</a:t>
            </a:r>
            <a:r>
              <a:rPr lang="nb-NO" dirty="0" smtClean="0"/>
              <a:t> skills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199" y="1405468"/>
            <a:ext cx="8094133" cy="5320454"/>
          </a:xfrm>
        </p:spPr>
        <p:txBody>
          <a:bodyPr>
            <a:normAutofit/>
          </a:bodyPr>
          <a:lstStyle/>
          <a:p>
            <a:r>
              <a:rPr lang="nb-NO" dirty="0" smtClean="0"/>
              <a:t>Tekniske ferdigheter( til alle tider)</a:t>
            </a:r>
          </a:p>
          <a:p>
            <a:pPr marL="342900" indent="-342900">
              <a:buFont typeface="Arial"/>
              <a:buChar char="•"/>
            </a:pPr>
            <a:r>
              <a:rPr lang="nb-NO" dirty="0" smtClean="0"/>
              <a:t>Kontinuerlig eksperimentering ( alltid lære noe nytt)</a:t>
            </a:r>
          </a:p>
          <a:p>
            <a:pPr marL="342900" indent="-342900">
              <a:buFont typeface="Arial"/>
              <a:buChar char="•"/>
            </a:pPr>
            <a:r>
              <a:rPr lang="nb-NO" dirty="0" smtClean="0"/>
              <a:t>Leke med ideer, play</a:t>
            </a:r>
          </a:p>
          <a:p>
            <a:pPr marL="342900" indent="-342900">
              <a:buFont typeface="Arial"/>
              <a:buChar char="•"/>
            </a:pPr>
            <a:r>
              <a:rPr lang="nb-NO" dirty="0" smtClean="0"/>
              <a:t>Se mønstre i kompleksitet og endre dem ved behov</a:t>
            </a:r>
          </a:p>
          <a:p>
            <a:pPr>
              <a:buNone/>
            </a:pPr>
            <a:r>
              <a:rPr lang="nb-NO" dirty="0" smtClean="0"/>
              <a:t>George Siemens 2010.</a:t>
            </a:r>
          </a:p>
          <a:p>
            <a:endParaRPr lang="nb-NO" dirty="0" smtClean="0"/>
          </a:p>
          <a:p>
            <a:r>
              <a:rPr lang="nb-NO" dirty="0" smtClean="0"/>
              <a:t>Didaktikk er et </a:t>
            </a:r>
            <a:r>
              <a:rPr lang="nb-NO" dirty="0"/>
              <a:t>spørsmål om:</a:t>
            </a:r>
          </a:p>
          <a:p>
            <a:pPr marL="342900" indent="-342900">
              <a:buFont typeface="Arial"/>
              <a:buChar char="•"/>
            </a:pPr>
            <a:r>
              <a:rPr lang="nb-NO" dirty="0"/>
              <a:t>Ta utgangspunkt </a:t>
            </a:r>
            <a:r>
              <a:rPr lang="nb-NO" dirty="0" smtClean="0"/>
              <a:t>i </a:t>
            </a:r>
            <a:r>
              <a:rPr lang="nb-NO" dirty="0"/>
              <a:t>sin tause kunnskap</a:t>
            </a:r>
          </a:p>
          <a:p>
            <a:pPr marL="342900" indent="-342900">
              <a:buFont typeface="Arial"/>
              <a:buChar char="•"/>
            </a:pPr>
            <a:r>
              <a:rPr lang="nb-NO" dirty="0"/>
              <a:t>Sette ord på sine handlingsmønstre i undervisningen (IKT)</a:t>
            </a:r>
          </a:p>
          <a:p>
            <a:pPr marL="342900" indent="-342900">
              <a:buFont typeface="Arial"/>
              <a:buChar char="•"/>
            </a:pPr>
            <a:r>
              <a:rPr lang="nb-NO" dirty="0"/>
              <a:t>Diskutere om handlingene er hensiktsmessige</a:t>
            </a:r>
          </a:p>
          <a:p>
            <a:pPr marL="342900" indent="-342900">
              <a:buFont typeface="Arial"/>
              <a:buChar char="•"/>
            </a:pPr>
            <a:r>
              <a:rPr lang="nb-NO" dirty="0"/>
              <a:t>Utvikle gode handlingsmønstre i undervisningen i fellesskap</a:t>
            </a:r>
          </a:p>
          <a:p>
            <a:pPr>
              <a:buNone/>
            </a:pP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DC69-2B92-974C-BA08-08C8963BC018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28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8033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Hvilke mønstre?</a:t>
            </a:r>
            <a:endParaRPr lang="nb-NO" dirty="0"/>
          </a:p>
        </p:txBody>
      </p:sp>
      <p:sp>
        <p:nvSpPr>
          <p:cNvPr id="8" name="Plassholder for innhol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Hvordan kan læreren og eleven oppdage nye mønstre?</a:t>
            </a:r>
          </a:p>
          <a:p>
            <a:endParaRPr lang="nb-NO" dirty="0"/>
          </a:p>
          <a:p>
            <a:r>
              <a:rPr lang="nb-NO" b="1" dirty="0" smtClean="0">
                <a:solidFill>
                  <a:srgbClr val="FF0000"/>
                </a:solidFill>
              </a:rPr>
              <a:t>Beskriv de tre første tingene du gjør når du går inn på datamaskinen din</a:t>
            </a:r>
            <a:r>
              <a:rPr lang="nb-NO" b="1" dirty="0" smtClean="0">
                <a:solidFill>
                  <a:srgbClr val="FF0000"/>
                </a:solidFill>
              </a:rPr>
              <a:t>! (dine digitale spor)</a:t>
            </a:r>
          </a:p>
          <a:p>
            <a:r>
              <a:rPr lang="nb-NO" dirty="0" smtClean="0">
                <a:solidFill>
                  <a:srgbClr val="FF0000"/>
                </a:solidFill>
              </a:rPr>
              <a:t>Beskriv hvilke ingredienser du inkluderer i undervisningen din! ( metodiske spor)</a:t>
            </a:r>
          </a:p>
          <a:p>
            <a:endParaRPr lang="nb-NO" dirty="0">
              <a:solidFill>
                <a:srgbClr val="FF0000"/>
              </a:solidFill>
            </a:endParaRPr>
          </a:p>
          <a:p>
            <a:endParaRPr lang="nb-NO" dirty="0" smtClean="0">
              <a:solidFill>
                <a:srgbClr val="FF0000"/>
              </a:solidFill>
            </a:endParaRPr>
          </a:p>
          <a:p>
            <a:r>
              <a:rPr lang="nb-NO" b="1" dirty="0" smtClean="0">
                <a:solidFill>
                  <a:srgbClr val="FF0000"/>
                </a:solidFill>
              </a:rPr>
              <a:t>Eleven: beskriv hva du gjør i </a:t>
            </a:r>
            <a:r>
              <a:rPr lang="nb-NO" b="1" dirty="0" err="1" smtClean="0">
                <a:solidFill>
                  <a:srgbClr val="FF0000"/>
                </a:solidFill>
              </a:rPr>
              <a:t>forbidelse</a:t>
            </a:r>
            <a:r>
              <a:rPr lang="nb-NO" b="1" dirty="0" smtClean="0">
                <a:solidFill>
                  <a:srgbClr val="FF0000"/>
                </a:solidFill>
              </a:rPr>
              <a:t> med lekser, arbeid på skolen……..</a:t>
            </a:r>
            <a:endParaRPr lang="nb-NO" b="1" dirty="0">
              <a:solidFill>
                <a:srgbClr val="FF0000"/>
              </a:solidFill>
            </a:endParaRP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C8E9-7BC7-9540-864D-384B1D313FD2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29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978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Konferansen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SAMLING 8, 10</a:t>
            </a:r>
            <a:r>
              <a:rPr lang="en-GB" dirty="0"/>
              <a:t>. </a:t>
            </a:r>
            <a:r>
              <a:rPr lang="en-GB" dirty="0" err="1"/>
              <a:t>mai</a:t>
            </a:r>
            <a:r>
              <a:rPr lang="en-GB" dirty="0"/>
              <a:t> 2012 </a:t>
            </a:r>
            <a:endParaRPr lang="en-GB" dirty="0" smtClean="0"/>
          </a:p>
          <a:p>
            <a:r>
              <a:rPr lang="en-GB" dirty="0" smtClean="0"/>
              <a:t>Oslo </a:t>
            </a:r>
            <a:r>
              <a:rPr lang="en-GB" dirty="0" err="1" smtClean="0"/>
              <a:t>Kongressenter</a:t>
            </a:r>
            <a:r>
              <a:rPr lang="en-GB" dirty="0" smtClean="0"/>
              <a:t> (</a:t>
            </a:r>
            <a:r>
              <a:rPr lang="en-GB" dirty="0" err="1" smtClean="0"/>
              <a:t>Folkets</a:t>
            </a:r>
            <a:r>
              <a:rPr lang="en-GB" dirty="0" smtClean="0"/>
              <a:t> </a:t>
            </a:r>
            <a:r>
              <a:rPr lang="en-GB" dirty="0" err="1" smtClean="0"/>
              <a:t>hus,Youngsgt</a:t>
            </a:r>
            <a:r>
              <a:rPr lang="en-GB" dirty="0" smtClean="0"/>
              <a:t>. 11)</a:t>
            </a:r>
          </a:p>
          <a:p>
            <a:r>
              <a:rPr lang="en-GB" dirty="0" smtClean="0"/>
              <a:t>Oslo </a:t>
            </a:r>
            <a:r>
              <a:rPr lang="en-GB" dirty="0"/>
              <a:t>Rica Hotel </a:t>
            </a:r>
            <a:r>
              <a:rPr lang="en-GB" dirty="0" smtClean="0"/>
              <a:t>(</a:t>
            </a:r>
            <a:r>
              <a:rPr lang="en-GB" dirty="0" err="1" smtClean="0"/>
              <a:t>Europarådets</a:t>
            </a:r>
            <a:r>
              <a:rPr lang="en-GB" dirty="0" smtClean="0"/>
              <a:t> </a:t>
            </a:r>
            <a:r>
              <a:rPr lang="en-GB" dirty="0" err="1"/>
              <a:t>Plass</a:t>
            </a:r>
            <a:r>
              <a:rPr lang="en-GB" dirty="0"/>
              <a:t> </a:t>
            </a:r>
            <a:r>
              <a:rPr lang="en-GB" dirty="0" smtClean="0"/>
              <a:t>1) </a:t>
            </a:r>
          </a:p>
          <a:p>
            <a:pPr lvl="1"/>
            <a:r>
              <a:rPr lang="en-GB" dirty="0" smtClean="0"/>
              <a:t>NTNU </a:t>
            </a:r>
            <a:r>
              <a:rPr lang="en-GB" dirty="0" err="1" smtClean="0"/>
              <a:t>har</a:t>
            </a:r>
            <a:r>
              <a:rPr lang="en-GB" dirty="0" smtClean="0"/>
              <a:t> en </a:t>
            </a:r>
            <a:r>
              <a:rPr lang="en-GB" dirty="0" err="1" smtClean="0"/>
              <a:t>avtale</a:t>
            </a:r>
            <a:r>
              <a:rPr lang="en-GB" dirty="0" smtClean="0"/>
              <a:t> med </a:t>
            </a:r>
            <a:r>
              <a:rPr lang="en-GB" dirty="0" err="1" smtClean="0"/>
              <a:t>hotellet</a:t>
            </a:r>
            <a:r>
              <a:rPr lang="en-GB" dirty="0" smtClean="0"/>
              <a:t>. </a:t>
            </a:r>
            <a:r>
              <a:rPr lang="en-GB" dirty="0" err="1" smtClean="0"/>
              <a:t>Oppgi</a:t>
            </a:r>
            <a:r>
              <a:rPr lang="en-GB" dirty="0" smtClean="0"/>
              <a:t> at </a:t>
            </a:r>
            <a:r>
              <a:rPr lang="en-GB" dirty="0" err="1" smtClean="0"/>
              <a:t>dere</a:t>
            </a:r>
            <a:r>
              <a:rPr lang="en-GB" dirty="0" smtClean="0"/>
              <a:t> </a:t>
            </a:r>
            <a:r>
              <a:rPr lang="en-GB" dirty="0" err="1" smtClean="0"/>
              <a:t>bestiller</a:t>
            </a:r>
            <a:r>
              <a:rPr lang="en-GB" dirty="0" smtClean="0"/>
              <a:t> </a:t>
            </a:r>
            <a:r>
              <a:rPr lang="en-GB" dirty="0" err="1" smtClean="0"/>
              <a:t>gjennom</a:t>
            </a:r>
            <a:r>
              <a:rPr lang="en-GB" dirty="0" smtClean="0"/>
              <a:t> NTNU for </a:t>
            </a:r>
            <a:r>
              <a:rPr lang="en-GB" dirty="0" err="1" smtClean="0"/>
              <a:t>egen</a:t>
            </a:r>
            <a:r>
              <a:rPr lang="en-GB" dirty="0" smtClean="0"/>
              <a:t> </a:t>
            </a:r>
            <a:r>
              <a:rPr lang="en-GB" dirty="0" err="1" smtClean="0"/>
              <a:t>pris</a:t>
            </a:r>
            <a:r>
              <a:rPr lang="en-GB" dirty="0" smtClean="0"/>
              <a:t>. </a:t>
            </a:r>
            <a:r>
              <a:rPr lang="en-GB" dirty="0" err="1" smtClean="0"/>
              <a:t>Referansenr</a:t>
            </a:r>
            <a:r>
              <a:rPr lang="en-GB" dirty="0" smtClean="0"/>
              <a:t>: 10773417. </a:t>
            </a:r>
          </a:p>
          <a:p>
            <a:pPr lvl="1"/>
            <a:endParaRPr lang="en-GB" dirty="0"/>
          </a:p>
          <a:p>
            <a:pPr indent="-182880"/>
            <a:r>
              <a:rPr lang="en-GB" dirty="0" err="1" smtClean="0"/>
              <a:t>Utlegg</a:t>
            </a:r>
            <a:r>
              <a:rPr lang="en-GB" dirty="0" smtClean="0"/>
              <a:t> </a:t>
            </a:r>
            <a:r>
              <a:rPr lang="en-GB" dirty="0" err="1" smtClean="0"/>
              <a:t>til</a:t>
            </a:r>
            <a:r>
              <a:rPr lang="en-GB" dirty="0" smtClean="0"/>
              <a:t> lunch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kaffe</a:t>
            </a:r>
            <a:r>
              <a:rPr lang="en-GB" dirty="0" smtClean="0"/>
              <a:t> </a:t>
            </a:r>
            <a:r>
              <a:rPr lang="en-GB" dirty="0" err="1" smtClean="0"/>
              <a:t>dekkes</a:t>
            </a:r>
            <a:r>
              <a:rPr lang="en-GB" dirty="0" smtClean="0"/>
              <a:t>  </a:t>
            </a:r>
            <a:r>
              <a:rPr lang="en-GB" dirty="0" err="1" smtClean="0"/>
              <a:t>av</a:t>
            </a:r>
            <a:r>
              <a:rPr lang="en-GB" dirty="0" smtClean="0"/>
              <a:t> UDIR, NTNU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HiØ</a:t>
            </a:r>
            <a:r>
              <a:rPr lang="en-GB" dirty="0" smtClean="0"/>
              <a:t>.</a:t>
            </a:r>
          </a:p>
          <a:p>
            <a:pPr lvl="1"/>
            <a:r>
              <a:rPr lang="en-GB" dirty="0" err="1" smtClean="0"/>
              <a:t>Reisen</a:t>
            </a:r>
            <a:r>
              <a:rPr lang="en-GB" dirty="0" smtClean="0"/>
              <a:t> </a:t>
            </a:r>
            <a:r>
              <a:rPr lang="en-GB" dirty="0" err="1" smtClean="0"/>
              <a:t>dekkes</a:t>
            </a:r>
            <a:r>
              <a:rPr lang="en-GB" dirty="0" smtClean="0"/>
              <a:t> </a:t>
            </a:r>
            <a:r>
              <a:rPr lang="en-GB" dirty="0" err="1" smtClean="0"/>
              <a:t>som</a:t>
            </a:r>
            <a:r>
              <a:rPr lang="en-GB" dirty="0" smtClean="0"/>
              <a:t> </a:t>
            </a:r>
            <a:r>
              <a:rPr lang="en-GB" dirty="0" err="1" smtClean="0"/>
              <a:t>vanlig</a:t>
            </a:r>
            <a:r>
              <a:rPr lang="en-GB" dirty="0" smtClean="0"/>
              <a:t> </a:t>
            </a:r>
            <a:r>
              <a:rPr lang="en-GB" dirty="0" err="1" smtClean="0"/>
              <a:t>gjennom</a:t>
            </a:r>
            <a:r>
              <a:rPr lang="en-GB" dirty="0" smtClean="0"/>
              <a:t> </a:t>
            </a:r>
            <a:r>
              <a:rPr lang="en-GB" dirty="0" err="1" smtClean="0"/>
              <a:t>budsjettene</a:t>
            </a:r>
            <a:r>
              <a:rPr lang="en-GB" dirty="0" smtClean="0"/>
              <a:t> </a:t>
            </a:r>
            <a:r>
              <a:rPr lang="en-GB" dirty="0" err="1" smtClean="0"/>
              <a:t>dere</a:t>
            </a:r>
            <a:r>
              <a:rPr lang="en-GB" dirty="0" smtClean="0"/>
              <a:t> </a:t>
            </a:r>
            <a:r>
              <a:rPr lang="en-GB" dirty="0" err="1" smtClean="0"/>
              <a:t>er</a:t>
            </a:r>
            <a:r>
              <a:rPr lang="en-GB" dirty="0" smtClean="0"/>
              <a:t> </a:t>
            </a:r>
            <a:r>
              <a:rPr lang="en-GB" dirty="0" err="1" smtClean="0"/>
              <a:t>tildelt</a:t>
            </a:r>
            <a:r>
              <a:rPr lang="en-GB" dirty="0" smtClean="0"/>
              <a:t>. </a:t>
            </a:r>
            <a:r>
              <a:rPr lang="en-GB" dirty="0" err="1" smtClean="0"/>
              <a:t>Dere</a:t>
            </a:r>
            <a:r>
              <a:rPr lang="en-GB" dirty="0" smtClean="0"/>
              <a:t> </a:t>
            </a:r>
            <a:r>
              <a:rPr lang="en-GB" dirty="0" err="1" smtClean="0"/>
              <a:t>bestiller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 sender </a:t>
            </a:r>
            <a:r>
              <a:rPr lang="en-GB" dirty="0" err="1" smtClean="0"/>
              <a:t>reiseregning</a:t>
            </a:r>
            <a:r>
              <a:rPr lang="en-GB" dirty="0" smtClean="0"/>
              <a:t>.</a:t>
            </a:r>
          </a:p>
          <a:p>
            <a:r>
              <a:rPr lang="en-GB" dirty="0" smtClean="0"/>
              <a:t>For </a:t>
            </a:r>
            <a:r>
              <a:rPr lang="en-GB" dirty="0" err="1" smtClean="0"/>
              <a:t>mer</a:t>
            </a:r>
            <a:r>
              <a:rPr lang="en-GB" dirty="0" smtClean="0"/>
              <a:t> </a:t>
            </a:r>
            <a:r>
              <a:rPr lang="en-GB" dirty="0" err="1" smtClean="0"/>
              <a:t>informasjon</a:t>
            </a:r>
            <a:r>
              <a:rPr lang="en-GB" dirty="0" smtClean="0"/>
              <a:t> </a:t>
            </a:r>
            <a:r>
              <a:rPr lang="en-GB" dirty="0" err="1" smtClean="0"/>
              <a:t>om</a:t>
            </a:r>
            <a:r>
              <a:rPr lang="en-GB" dirty="0" smtClean="0"/>
              <a:t> </a:t>
            </a:r>
            <a:r>
              <a:rPr lang="en-GB" dirty="0" err="1" smtClean="0"/>
              <a:t>programmet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>
                <a:hlinkClick r:id="rId2"/>
              </a:rPr>
              <a:t>http://tidligstart.wikispaces.com</a:t>
            </a:r>
            <a:r>
              <a:rPr lang="en-GB" dirty="0" smtClean="0"/>
              <a:t>   under </a:t>
            </a:r>
            <a:r>
              <a:rPr lang="en-GB" dirty="0" err="1" smtClean="0"/>
              <a:t>samling</a:t>
            </a:r>
            <a:r>
              <a:rPr lang="en-GB" dirty="0" smtClean="0"/>
              <a:t> 8.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763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Arbeidoppgaver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Ekstra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2633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Et eksempel: </a:t>
            </a:r>
            <a:r>
              <a:rPr lang="nb-NO" sz="2800" dirty="0" smtClean="0"/>
              <a:t>innhold og metode</a:t>
            </a:r>
            <a:endParaRPr lang="nb-NO" sz="28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 smtClean="0">
                <a:hlinkClick r:id="rId3"/>
              </a:rPr>
              <a:t>http://www.youtube.com/watch?v=EkZyvDZFC8Q</a:t>
            </a:r>
            <a:r>
              <a:rPr lang="nb-NO" dirty="0" smtClean="0"/>
              <a:t> </a:t>
            </a:r>
          </a:p>
          <a:p>
            <a:endParaRPr lang="nb-NO" dirty="0" smtClean="0"/>
          </a:p>
          <a:p>
            <a:r>
              <a:rPr lang="nb-NO" dirty="0" smtClean="0"/>
              <a:t>Hva kan vi lære om verden av dette?</a:t>
            </a:r>
          </a:p>
          <a:p>
            <a:r>
              <a:rPr lang="nb-NO" dirty="0" smtClean="0"/>
              <a:t>Hvilke mål kan filmen generere?</a:t>
            </a:r>
          </a:p>
          <a:p>
            <a:pPr lvl="1"/>
            <a:r>
              <a:rPr lang="nb-NO" dirty="0" smtClean="0"/>
              <a:t>Strukturer (sjanger)</a:t>
            </a:r>
          </a:p>
          <a:p>
            <a:pPr lvl="1"/>
            <a:r>
              <a:rPr lang="nb-NO" dirty="0" smtClean="0"/>
              <a:t>Språk</a:t>
            </a:r>
          </a:p>
          <a:p>
            <a:pPr lvl="1"/>
            <a:r>
              <a:rPr lang="nb-NO" dirty="0" smtClean="0"/>
              <a:t>innhold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77232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Et eksempel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7214" y="1761565"/>
            <a:ext cx="8418198" cy="4289611"/>
          </a:xfrm>
        </p:spPr>
        <p:txBody>
          <a:bodyPr>
            <a:normAutofit/>
          </a:bodyPr>
          <a:lstStyle/>
          <a:p>
            <a:r>
              <a:rPr lang="nb-NO" dirty="0" smtClean="0"/>
              <a:t>Innhold mål og kjennetegn</a:t>
            </a:r>
          </a:p>
          <a:p>
            <a:pPr lvl="2"/>
            <a:r>
              <a:rPr lang="nb-NO" dirty="0" smtClean="0"/>
              <a:t>15 minutters video ( tema fra lærer)</a:t>
            </a:r>
          </a:p>
          <a:p>
            <a:pPr lvl="2"/>
            <a:r>
              <a:rPr lang="nb-NO" dirty="0" smtClean="0"/>
              <a:t>Gruppediskusjon og nye kilder (finner selv)</a:t>
            </a:r>
          </a:p>
          <a:p>
            <a:pPr lvl="2"/>
            <a:r>
              <a:rPr lang="nb-NO" dirty="0" smtClean="0"/>
              <a:t>Kritisk vurdering og produksjon av noe (node)</a:t>
            </a:r>
          </a:p>
          <a:p>
            <a:pPr lvl="2"/>
            <a:r>
              <a:rPr lang="nb-NO" dirty="0" smtClean="0"/>
              <a:t>Nye noder blir gjenstand for meningsutveksling</a:t>
            </a:r>
          </a:p>
          <a:p>
            <a:pPr lvl="2"/>
            <a:r>
              <a:rPr lang="nb-NO" dirty="0" smtClean="0"/>
              <a:t>Hver node blir et punkt for diskusjon på elevenes premisser</a:t>
            </a:r>
          </a:p>
          <a:p>
            <a:pPr lvl="2"/>
            <a:r>
              <a:rPr lang="nb-NO" dirty="0" smtClean="0"/>
              <a:t>Lærer peker på viktige elementer og kommenterer</a:t>
            </a:r>
          </a:p>
          <a:p>
            <a:pPr lvl="2"/>
            <a:r>
              <a:rPr lang="nb-NO" dirty="0" smtClean="0"/>
              <a:t>Vurdering er en prosess ( nettverk med andre skoler), ikke en eksamen</a:t>
            </a:r>
          </a:p>
          <a:p>
            <a:pPr lvl="2"/>
            <a:endParaRPr lang="nb-NO" dirty="0" smtClean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6DC69-2B92-974C-BA08-08C8963BC018}" type="datetime1">
              <a:rPr lang="nn-NO" smtClean="0"/>
              <a:pPr/>
              <a:t>27.01.12</a:t>
            </a:fld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160ED-99E2-1940-96D3-05A2E718B83C}" type="slidenum">
              <a:rPr lang="nb-NO" smtClean="0"/>
              <a:pPr/>
              <a:t>32</a:t>
            </a:fld>
            <a:endParaRPr lang="nb-NO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0421" y="1761565"/>
            <a:ext cx="1274991" cy="1787919"/>
          </a:xfrm>
          <a:prstGeom prst="rect">
            <a:avLst/>
          </a:prstGeom>
          <a:effectLst>
            <a:outerShdw blurRad="50800" dist="38100" dir="2700000" sx="103000" sy="103000" algn="tl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8460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8318"/>
            <a:ext cx="5791200" cy="1371600"/>
          </a:xfrm>
        </p:spPr>
        <p:txBody>
          <a:bodyPr>
            <a:normAutofit fontScale="90000"/>
          </a:bodyPr>
          <a:lstStyle/>
          <a:p>
            <a:r>
              <a:rPr lang="en-US" dirty="0"/>
              <a:t>Et </a:t>
            </a:r>
            <a:r>
              <a:rPr lang="en-US" dirty="0" err="1"/>
              <a:t>eksempel</a:t>
            </a:r>
            <a:r>
              <a:rPr lang="en-US" dirty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en </a:t>
            </a:r>
            <a:r>
              <a:rPr lang="en-US" dirty="0" err="1" smtClean="0"/>
              <a:t>sesjon</a:t>
            </a:r>
            <a:r>
              <a:rPr lang="en-US" dirty="0" smtClean="0"/>
              <a:t>: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Rom </a:t>
            </a:r>
            <a:r>
              <a:rPr lang="en-US" sz="1800" dirty="0"/>
              <a:t>1: </a:t>
            </a:r>
            <a:r>
              <a:rPr lang="en-US" sz="1800" i="1" dirty="0" err="1" smtClean="0"/>
              <a:t>Tema</a:t>
            </a:r>
            <a:endParaRPr lang="en-US" sz="1800" dirty="0"/>
          </a:p>
          <a:p>
            <a:r>
              <a:rPr lang="en-US" sz="1800" dirty="0" err="1" smtClean="0"/>
              <a:t>Sesjonsleder</a:t>
            </a:r>
            <a:r>
              <a:rPr lang="en-US" sz="1800" dirty="0" smtClean="0"/>
              <a:t>:</a:t>
            </a:r>
          </a:p>
          <a:p>
            <a:r>
              <a:rPr lang="en-US" sz="1800" dirty="0" err="1" smtClean="0"/>
              <a:t>Presentasjon</a:t>
            </a:r>
            <a:r>
              <a:rPr lang="en-US" sz="1800" dirty="0" smtClean="0"/>
              <a:t> 1 (20 </a:t>
            </a:r>
            <a:r>
              <a:rPr lang="en-US" sz="1800" dirty="0" err="1" smtClean="0"/>
              <a:t>minutter</a:t>
            </a:r>
            <a:r>
              <a:rPr lang="en-US" sz="1800" dirty="0" smtClean="0"/>
              <a:t>) + </a:t>
            </a:r>
            <a:r>
              <a:rPr lang="en-US" sz="1800" dirty="0" err="1" smtClean="0"/>
              <a:t>opponenter</a:t>
            </a:r>
            <a:r>
              <a:rPr lang="en-US" sz="1800" dirty="0" smtClean="0"/>
              <a:t> (10 </a:t>
            </a:r>
            <a:r>
              <a:rPr lang="en-US" sz="1800" dirty="0" err="1" smtClean="0"/>
              <a:t>minutter</a:t>
            </a:r>
            <a:r>
              <a:rPr lang="en-US" sz="1800" dirty="0" smtClean="0"/>
              <a:t>)</a:t>
            </a:r>
          </a:p>
          <a:p>
            <a:r>
              <a:rPr lang="en-US" sz="1800" dirty="0" err="1" smtClean="0"/>
              <a:t>Presentasjon</a:t>
            </a:r>
            <a:r>
              <a:rPr lang="en-US" sz="1800" dirty="0" smtClean="0"/>
              <a:t> 2 </a:t>
            </a:r>
          </a:p>
          <a:p>
            <a:r>
              <a:rPr lang="en-US" sz="1800" dirty="0" err="1" smtClean="0"/>
              <a:t>Presentasjon</a:t>
            </a:r>
            <a:r>
              <a:rPr lang="en-US" sz="1800" dirty="0" smtClean="0"/>
              <a:t> 3 </a:t>
            </a:r>
          </a:p>
          <a:p>
            <a:endParaRPr lang="en-US" sz="1800" dirty="0"/>
          </a:p>
          <a:p>
            <a:r>
              <a:rPr lang="en-US" sz="1800" dirty="0" err="1" smtClean="0"/>
              <a:t>Datamaskin</a:t>
            </a:r>
            <a:r>
              <a:rPr lang="en-US" sz="1800" dirty="0" smtClean="0"/>
              <a:t> </a:t>
            </a:r>
            <a:r>
              <a:rPr lang="en-US" sz="1800" dirty="0" err="1" smtClean="0"/>
              <a:t>og</a:t>
            </a:r>
            <a:r>
              <a:rPr lang="en-US" sz="1800" dirty="0" smtClean="0"/>
              <a:t> </a:t>
            </a:r>
            <a:r>
              <a:rPr lang="en-US" sz="1800" dirty="0" err="1" smtClean="0"/>
              <a:t>projektor</a:t>
            </a:r>
            <a:r>
              <a:rPr lang="en-US" sz="1800" dirty="0" smtClean="0"/>
              <a:t> </a:t>
            </a:r>
            <a:r>
              <a:rPr lang="en-US" sz="1800" dirty="0" err="1" smtClean="0"/>
              <a:t>er</a:t>
            </a:r>
            <a:r>
              <a:rPr lang="en-US" sz="1800" dirty="0" smtClean="0"/>
              <a:t> </a:t>
            </a:r>
            <a:r>
              <a:rPr lang="en-US" sz="1800" dirty="0" err="1" smtClean="0"/>
              <a:t>tilgjengelig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err="1" smtClean="0"/>
              <a:t>Planen</a:t>
            </a:r>
            <a:r>
              <a:rPr lang="en-US" sz="1800" dirty="0" smtClean="0"/>
              <a:t> </a:t>
            </a:r>
            <a:r>
              <a:rPr lang="en-US" sz="1800" dirty="0" err="1" smtClean="0"/>
              <a:t>legges</a:t>
            </a:r>
            <a:r>
              <a:rPr lang="en-US" sz="1800" dirty="0" smtClean="0"/>
              <a:t> </a:t>
            </a:r>
            <a:r>
              <a:rPr lang="en-US" sz="1800" dirty="0" err="1" smtClean="0"/>
              <a:t>senere</a:t>
            </a:r>
            <a:r>
              <a:rPr lang="en-US" sz="1800" dirty="0" smtClean="0"/>
              <a:t>, </a:t>
            </a:r>
            <a:r>
              <a:rPr lang="en-US" sz="1800" dirty="0" err="1" smtClean="0"/>
              <a:t>følg</a:t>
            </a:r>
            <a:r>
              <a:rPr lang="en-US" sz="1800" dirty="0" smtClean="0"/>
              <a:t> med </a:t>
            </a:r>
            <a:r>
              <a:rPr lang="en-US" sz="1800" dirty="0" err="1" smtClean="0"/>
              <a:t>på</a:t>
            </a:r>
            <a:r>
              <a:rPr lang="en-US" sz="1800" dirty="0" smtClean="0"/>
              <a:t> </a:t>
            </a:r>
            <a:r>
              <a:rPr lang="en-US" sz="1800" dirty="0" err="1" smtClean="0"/>
              <a:t>wikien</a:t>
            </a:r>
            <a:r>
              <a:rPr lang="en-US" sz="1800" dirty="0" smtClean="0"/>
              <a:t> </a:t>
            </a:r>
            <a:r>
              <a:rPr lang="en-US" sz="1800" dirty="0" err="1" smtClean="0"/>
              <a:t>fpr</a:t>
            </a:r>
            <a:r>
              <a:rPr lang="en-US" sz="1800" dirty="0" smtClean="0"/>
              <a:t> </a:t>
            </a:r>
            <a:r>
              <a:rPr lang="en-US" sz="1800" dirty="0" err="1" smtClean="0"/>
              <a:t>å</a:t>
            </a:r>
            <a:r>
              <a:rPr lang="en-US" sz="1800" dirty="0" smtClean="0"/>
              <a:t> se </a:t>
            </a:r>
            <a:r>
              <a:rPr lang="en-US" sz="1800" dirty="0" err="1" smtClean="0"/>
              <a:t>når</a:t>
            </a:r>
            <a:r>
              <a:rPr lang="en-US" sz="1800" dirty="0" smtClean="0"/>
              <a:t> du </a:t>
            </a:r>
            <a:r>
              <a:rPr lang="en-US" sz="1800" dirty="0" err="1" smtClean="0"/>
              <a:t>skal</a:t>
            </a:r>
            <a:r>
              <a:rPr lang="en-US" sz="1800" dirty="0" smtClean="0"/>
              <a:t> </a:t>
            </a:r>
            <a:r>
              <a:rPr lang="en-US" sz="1800" dirty="0" err="1" smtClean="0"/>
              <a:t>presenrere</a:t>
            </a:r>
            <a:r>
              <a:rPr lang="en-US" sz="1800" dirty="0" smtClean="0"/>
              <a:t>.</a:t>
            </a:r>
            <a:endParaRPr lang="en-US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82173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6366933" cy="1371600"/>
          </a:xfrm>
        </p:spPr>
        <p:txBody>
          <a:bodyPr/>
          <a:lstStyle/>
          <a:p>
            <a:r>
              <a:rPr lang="en-GB" dirty="0" err="1" smtClean="0"/>
              <a:t>Utviklingsarbeidet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Tema</a:t>
            </a:r>
            <a:r>
              <a:rPr lang="en-GB" dirty="0" smtClean="0"/>
              <a:t> (</a:t>
            </a:r>
            <a:r>
              <a:rPr lang="en-GB" dirty="0" err="1" smtClean="0"/>
              <a:t>id</a:t>
            </a:r>
            <a:r>
              <a:rPr lang="en-GB" dirty="0" err="1" smtClean="0"/>
              <a:t>é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r>
              <a:rPr lang="en-GB" dirty="0" err="1" smtClean="0"/>
              <a:t>Utvikling</a:t>
            </a:r>
            <a:r>
              <a:rPr lang="en-GB" dirty="0" smtClean="0"/>
              <a:t> </a:t>
            </a:r>
            <a:r>
              <a:rPr lang="en-GB" dirty="0" err="1" smtClean="0"/>
              <a:t>av</a:t>
            </a:r>
            <a:r>
              <a:rPr lang="en-GB" dirty="0" smtClean="0"/>
              <a:t> </a:t>
            </a:r>
            <a:r>
              <a:rPr lang="en-GB" dirty="0" err="1" smtClean="0"/>
              <a:t>undervisningsopplegg</a:t>
            </a:r>
            <a:endParaRPr lang="en-GB" dirty="0" smtClean="0"/>
          </a:p>
          <a:p>
            <a:pPr lvl="1"/>
            <a:r>
              <a:rPr lang="en-GB" dirty="0" err="1" smtClean="0"/>
              <a:t>Lesing</a:t>
            </a:r>
            <a:r>
              <a:rPr lang="en-GB" dirty="0" smtClean="0"/>
              <a:t> </a:t>
            </a:r>
            <a:r>
              <a:rPr lang="en-GB" dirty="0" err="1"/>
              <a:t>av</a:t>
            </a:r>
            <a:r>
              <a:rPr lang="en-GB" dirty="0"/>
              <a:t> </a:t>
            </a:r>
            <a:r>
              <a:rPr lang="en-GB" dirty="0" err="1" smtClean="0"/>
              <a:t>tekster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Presentere</a:t>
            </a:r>
            <a:r>
              <a:rPr lang="en-GB" dirty="0" smtClean="0"/>
              <a:t> </a:t>
            </a:r>
            <a:r>
              <a:rPr lang="en-GB" dirty="0" err="1" smtClean="0"/>
              <a:t>undervisningsopplegget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Få</a:t>
            </a:r>
            <a:r>
              <a:rPr lang="en-GB" dirty="0" smtClean="0"/>
              <a:t> </a:t>
            </a:r>
            <a:r>
              <a:rPr lang="en-GB" dirty="0" err="1" smtClean="0"/>
              <a:t>respons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opplegget</a:t>
            </a:r>
            <a:r>
              <a:rPr lang="en-GB" dirty="0" smtClean="0"/>
              <a:t> (</a:t>
            </a:r>
            <a:r>
              <a:rPr lang="en-GB" dirty="0" err="1" smtClean="0"/>
              <a:t>konferansen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err="1" smtClean="0"/>
              <a:t>Skrive</a:t>
            </a:r>
            <a:r>
              <a:rPr lang="en-GB" dirty="0" smtClean="0"/>
              <a:t> </a:t>
            </a:r>
            <a:r>
              <a:rPr lang="en-GB" dirty="0" err="1" smtClean="0"/>
              <a:t>ferdig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publisere</a:t>
            </a:r>
            <a:r>
              <a:rPr lang="en-GB" dirty="0" smtClean="0"/>
              <a:t> (</a:t>
            </a:r>
            <a:r>
              <a:rPr lang="en-GB" dirty="0" err="1" smtClean="0"/>
              <a:t>Fremmedspråksenteret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Samarbeid</a:t>
            </a:r>
            <a:r>
              <a:rPr lang="en-GB" dirty="0" smtClean="0"/>
              <a:t> </a:t>
            </a:r>
          </a:p>
          <a:p>
            <a:pPr lvl="1"/>
            <a:r>
              <a:rPr lang="en-GB" dirty="0" err="1" smtClean="0"/>
              <a:t>undervisningsopplegg</a:t>
            </a:r>
            <a:endParaRPr lang="en-GB" dirty="0" smtClean="0"/>
          </a:p>
          <a:p>
            <a:pPr lvl="1"/>
            <a:r>
              <a:rPr lang="en-GB" dirty="0" err="1" smtClean="0"/>
              <a:t>Reflektere</a:t>
            </a:r>
            <a:r>
              <a:rPr lang="en-GB" dirty="0" smtClean="0"/>
              <a:t> over </a:t>
            </a:r>
            <a:r>
              <a:rPr lang="en-GB" dirty="0" err="1" smtClean="0"/>
              <a:t>opplegget</a:t>
            </a:r>
            <a:endParaRPr lang="en-GB" dirty="0" smtClean="0"/>
          </a:p>
          <a:p>
            <a:pPr lvl="1"/>
            <a:r>
              <a:rPr lang="en-GB" dirty="0" err="1" smtClean="0"/>
              <a:t>Teoriforankre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Muntlig</a:t>
            </a:r>
            <a:r>
              <a:rPr lang="en-GB" dirty="0" smtClean="0"/>
              <a:t> </a:t>
            </a:r>
            <a:r>
              <a:rPr lang="en-GB" dirty="0" err="1" smtClean="0"/>
              <a:t>presentasjon</a:t>
            </a:r>
            <a:endParaRPr lang="en-GB" dirty="0" smtClean="0"/>
          </a:p>
          <a:p>
            <a:pPr lvl="1"/>
            <a:r>
              <a:rPr lang="en-GB" dirty="0" err="1" smtClean="0"/>
              <a:t>Tilbakemelding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err="1" smtClean="0"/>
              <a:t>Skriftlig</a:t>
            </a:r>
            <a:r>
              <a:rPr lang="en-GB" dirty="0" smtClean="0"/>
              <a:t> </a:t>
            </a:r>
            <a:r>
              <a:rPr lang="en-GB" dirty="0" err="1" smtClean="0"/>
              <a:t>presentasjon</a:t>
            </a:r>
            <a:endParaRPr lang="en-GB" dirty="0" smtClean="0"/>
          </a:p>
          <a:p>
            <a:pPr lvl="1"/>
            <a:r>
              <a:rPr lang="en-GB" dirty="0" err="1" smtClean="0"/>
              <a:t>Formidling</a:t>
            </a:r>
            <a:r>
              <a:rPr lang="en-GB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0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Romplan</a:t>
            </a:r>
            <a:r>
              <a:rPr lang="en-GB" dirty="0" smtClean="0"/>
              <a:t> </a:t>
            </a:r>
            <a:r>
              <a:rPr lang="en-GB" dirty="0" err="1" smtClean="0"/>
              <a:t>torsdag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1300-1600 </a:t>
            </a:r>
            <a:r>
              <a:rPr lang="en-US" u="sng" dirty="0" err="1"/>
              <a:t>Fagdelen</a:t>
            </a:r>
            <a:r>
              <a:rPr lang="en-US" u="sng" dirty="0"/>
              <a:t> </a:t>
            </a:r>
            <a:r>
              <a:rPr lang="en-US" u="sng" dirty="0" err="1"/>
              <a:t>Skriftlighet</a:t>
            </a:r>
            <a:r>
              <a:rPr lang="en-US" u="sng" dirty="0"/>
              <a:t>, mat, </a:t>
            </a:r>
            <a:r>
              <a:rPr lang="en-US" u="sng" dirty="0" err="1"/>
              <a:t>matkultur</a:t>
            </a:r>
            <a:r>
              <a:rPr lang="en-US" u="sng" dirty="0"/>
              <a:t> </a:t>
            </a:r>
            <a:r>
              <a:rPr lang="en-US" u="sng" dirty="0" err="1"/>
              <a:t>og</a:t>
            </a:r>
            <a:r>
              <a:rPr lang="en-US" u="sng" dirty="0"/>
              <a:t> </a:t>
            </a:r>
            <a:r>
              <a:rPr lang="en-US" u="sng" dirty="0" err="1"/>
              <a:t>helse</a:t>
            </a:r>
            <a:r>
              <a:rPr lang="en-US" u="sng" dirty="0"/>
              <a:t>)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err="1" smtClean="0"/>
              <a:t>Spansk</a:t>
            </a:r>
            <a:r>
              <a:rPr lang="en-US" dirty="0" smtClean="0"/>
              <a:t>     </a:t>
            </a:r>
            <a:r>
              <a:rPr lang="en-US" dirty="0" err="1" smtClean="0"/>
              <a:t>Plante</a:t>
            </a:r>
            <a:r>
              <a:rPr lang="en-US" dirty="0" smtClean="0"/>
              <a:t> </a:t>
            </a:r>
            <a:r>
              <a:rPr lang="en-US" dirty="0"/>
              <a:t>Bio (</a:t>
            </a:r>
            <a:r>
              <a:rPr lang="en-US" dirty="0" err="1"/>
              <a:t>blå</a:t>
            </a:r>
            <a:r>
              <a:rPr lang="en-US" dirty="0"/>
              <a:t> </a:t>
            </a:r>
            <a:r>
              <a:rPr lang="en-US" dirty="0" err="1"/>
              <a:t>bygning</a:t>
            </a:r>
            <a:r>
              <a:rPr lang="en-US" dirty="0"/>
              <a:t> 1. </a:t>
            </a:r>
            <a:r>
              <a:rPr lang="en-US" dirty="0" err="1"/>
              <a:t>etg</a:t>
            </a:r>
            <a:r>
              <a:rPr lang="en-US" dirty="0"/>
              <a:t>., </a:t>
            </a:r>
            <a:r>
              <a:rPr lang="en-US" dirty="0" err="1"/>
              <a:t>Låven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 smtClean="0"/>
              <a:t>Tysk</a:t>
            </a:r>
            <a:r>
              <a:rPr lang="en-US" dirty="0" smtClean="0"/>
              <a:t>          </a:t>
            </a:r>
            <a:r>
              <a:rPr lang="en-US" dirty="0" err="1" smtClean="0"/>
              <a:t>Vognskjulet</a:t>
            </a:r>
            <a:r>
              <a:rPr lang="en-US" dirty="0" smtClean="0"/>
              <a:t> </a:t>
            </a:r>
            <a:r>
              <a:rPr lang="en-US" dirty="0"/>
              <a:t>( </a:t>
            </a:r>
            <a:r>
              <a:rPr lang="en-US" dirty="0" err="1"/>
              <a:t>gul</a:t>
            </a:r>
            <a:r>
              <a:rPr lang="en-US" dirty="0"/>
              <a:t> </a:t>
            </a:r>
            <a:r>
              <a:rPr lang="en-US" dirty="0" err="1"/>
              <a:t>bygning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kjelleren</a:t>
            </a:r>
            <a:r>
              <a:rPr lang="en-US" dirty="0"/>
              <a:t>, </a:t>
            </a:r>
            <a:r>
              <a:rPr lang="en-US" dirty="0" err="1"/>
              <a:t>Låven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Fransk</a:t>
            </a:r>
            <a:r>
              <a:rPr lang="en-US" dirty="0"/>
              <a:t> </a:t>
            </a:r>
            <a:r>
              <a:rPr lang="en-US" dirty="0" smtClean="0"/>
              <a:t>     DL </a:t>
            </a:r>
            <a:r>
              <a:rPr lang="en-US" dirty="0"/>
              <a:t>147 ( 3. </a:t>
            </a:r>
            <a:r>
              <a:rPr lang="en-US" dirty="0" err="1"/>
              <a:t>etg</a:t>
            </a:r>
            <a:r>
              <a:rPr lang="en-US" dirty="0"/>
              <a:t> </a:t>
            </a:r>
            <a:r>
              <a:rPr lang="en-US" dirty="0" err="1"/>
              <a:t>Låven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Russisk</a:t>
            </a: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Møtestuggu</a:t>
            </a:r>
            <a:r>
              <a:rPr lang="en-US" dirty="0" smtClean="0"/>
              <a:t> </a:t>
            </a:r>
            <a:r>
              <a:rPr lang="en-US" dirty="0"/>
              <a:t>( </a:t>
            </a:r>
            <a:r>
              <a:rPr lang="en-US" dirty="0" smtClean="0"/>
              <a:t>2 </a:t>
            </a:r>
            <a:r>
              <a:rPr lang="en-US" dirty="0" err="1" smtClean="0"/>
              <a:t>etg</a:t>
            </a:r>
            <a:r>
              <a:rPr lang="en-US" dirty="0" smtClean="0"/>
              <a:t>, </a:t>
            </a:r>
            <a:r>
              <a:rPr lang="en-US" dirty="0" err="1" smtClean="0"/>
              <a:t>låven</a:t>
            </a:r>
            <a:r>
              <a:rPr lang="en-US" dirty="0" smtClean="0"/>
              <a:t>)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1600-1700 </a:t>
            </a:r>
            <a:r>
              <a:rPr lang="en-US" u="sng" dirty="0"/>
              <a:t>Workshop mat, </a:t>
            </a:r>
            <a:r>
              <a:rPr lang="en-US" u="sng" dirty="0" err="1"/>
              <a:t>matkultur</a:t>
            </a:r>
            <a:r>
              <a:rPr lang="en-US" u="sng" dirty="0"/>
              <a:t> </a:t>
            </a:r>
            <a:r>
              <a:rPr lang="en-US" u="sng" dirty="0" err="1"/>
              <a:t>og</a:t>
            </a:r>
            <a:r>
              <a:rPr lang="en-US" u="sng" dirty="0"/>
              <a:t> </a:t>
            </a:r>
            <a:r>
              <a:rPr lang="en-US" u="sng" dirty="0" err="1"/>
              <a:t>helse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err="1" smtClean="0"/>
              <a:t>Samme</a:t>
            </a:r>
            <a:r>
              <a:rPr lang="en-US" dirty="0" smtClean="0"/>
              <a:t> </a:t>
            </a:r>
            <a:r>
              <a:rPr lang="en-US" dirty="0"/>
              <a:t>rom </a:t>
            </a:r>
            <a:r>
              <a:rPr lang="en-US" dirty="0" err="1"/>
              <a:t>som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fagdelen</a:t>
            </a:r>
            <a:r>
              <a:rPr lang="en-US" dirty="0"/>
              <a:t>. </a:t>
            </a:r>
            <a:r>
              <a:rPr lang="en-US" dirty="0" smtClean="0"/>
              <a:t>(</a:t>
            </a:r>
            <a:r>
              <a:rPr lang="en-US" dirty="0" err="1" smtClean="0"/>
              <a:t>arbeid</a:t>
            </a:r>
            <a:r>
              <a:rPr lang="en-US" dirty="0" smtClean="0"/>
              <a:t> </a:t>
            </a:r>
            <a:r>
              <a:rPr lang="en-US" dirty="0"/>
              <a:t>med digital </a:t>
            </a:r>
            <a:r>
              <a:rPr lang="en-US" dirty="0" err="1" smtClean="0"/>
              <a:t>skriving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03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Romplan</a:t>
            </a:r>
            <a:r>
              <a:rPr lang="en-GB" dirty="0" smtClean="0"/>
              <a:t> </a:t>
            </a:r>
            <a:r>
              <a:rPr lang="en-GB" dirty="0" err="1" smtClean="0"/>
              <a:t>fredag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0900</a:t>
            </a:r>
            <a:r>
              <a:rPr lang="en-US" dirty="0"/>
              <a:t>-1300 </a:t>
            </a:r>
            <a:r>
              <a:rPr lang="en-US" u="sng" dirty="0"/>
              <a:t>Workshop </a:t>
            </a:r>
            <a:r>
              <a:rPr lang="en-US" u="sng" dirty="0" err="1"/>
              <a:t>utviklingsarbeid</a:t>
            </a:r>
            <a:r>
              <a:rPr lang="en-US" u="sng" dirty="0"/>
              <a:t> (</a:t>
            </a:r>
            <a:r>
              <a:rPr lang="en-US" u="sng" dirty="0" err="1"/>
              <a:t>arbeid</a:t>
            </a:r>
            <a:r>
              <a:rPr lang="en-US" u="sng" dirty="0"/>
              <a:t> med </a:t>
            </a:r>
            <a:r>
              <a:rPr lang="en-US" u="sng" dirty="0" err="1"/>
              <a:t>presentasjonen</a:t>
            </a:r>
            <a:r>
              <a:rPr lang="en-US" u="sng" dirty="0"/>
              <a:t> </a:t>
            </a:r>
            <a:r>
              <a:rPr lang="en-US" u="sng" dirty="0" err="1"/>
              <a:t>i</a:t>
            </a:r>
            <a:r>
              <a:rPr lang="en-US" u="sng" dirty="0"/>
              <a:t> Oslo)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err="1" smtClean="0"/>
              <a:t>Spansk</a:t>
            </a:r>
            <a:r>
              <a:rPr lang="en-US" dirty="0" smtClean="0"/>
              <a:t>        </a:t>
            </a:r>
            <a:r>
              <a:rPr lang="en-US" dirty="0" err="1" smtClean="0"/>
              <a:t>Plante</a:t>
            </a:r>
            <a:r>
              <a:rPr lang="en-US" dirty="0" smtClean="0"/>
              <a:t> </a:t>
            </a:r>
            <a:r>
              <a:rPr lang="en-US" dirty="0"/>
              <a:t>Bio (</a:t>
            </a:r>
            <a:r>
              <a:rPr lang="en-US" dirty="0" err="1"/>
              <a:t>blå</a:t>
            </a:r>
            <a:r>
              <a:rPr lang="en-US" dirty="0"/>
              <a:t> </a:t>
            </a:r>
            <a:r>
              <a:rPr lang="en-US" dirty="0" err="1"/>
              <a:t>bygning</a:t>
            </a:r>
            <a:r>
              <a:rPr lang="en-US" dirty="0"/>
              <a:t> 1. </a:t>
            </a:r>
            <a:r>
              <a:rPr lang="en-US" dirty="0" err="1"/>
              <a:t>etg</a:t>
            </a:r>
            <a:r>
              <a:rPr lang="en-US" dirty="0"/>
              <a:t>., </a:t>
            </a:r>
            <a:r>
              <a:rPr lang="en-US" dirty="0" err="1"/>
              <a:t>Låven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Tysk</a:t>
            </a:r>
            <a:r>
              <a:rPr lang="en-US" dirty="0"/>
              <a:t> </a:t>
            </a:r>
            <a:r>
              <a:rPr lang="en-US" dirty="0" smtClean="0"/>
              <a:t>            </a:t>
            </a:r>
            <a:r>
              <a:rPr lang="en-US" dirty="0" err="1" smtClean="0"/>
              <a:t>Vognskjulet</a:t>
            </a:r>
            <a:r>
              <a:rPr lang="en-US" dirty="0" smtClean="0"/>
              <a:t> </a:t>
            </a:r>
            <a:r>
              <a:rPr lang="en-US" dirty="0"/>
              <a:t>( </a:t>
            </a:r>
            <a:r>
              <a:rPr lang="en-US" dirty="0" err="1"/>
              <a:t>gul</a:t>
            </a:r>
            <a:r>
              <a:rPr lang="en-US" dirty="0"/>
              <a:t> </a:t>
            </a:r>
            <a:r>
              <a:rPr lang="en-US" dirty="0" err="1"/>
              <a:t>bygning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kjelleren</a:t>
            </a:r>
            <a:r>
              <a:rPr lang="en-US" dirty="0"/>
              <a:t>, </a:t>
            </a:r>
            <a:r>
              <a:rPr lang="en-US" dirty="0" err="1"/>
              <a:t>Låven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 smtClean="0"/>
              <a:t>Fransk</a:t>
            </a:r>
            <a:r>
              <a:rPr lang="en-US" dirty="0" smtClean="0"/>
              <a:t>         </a:t>
            </a:r>
            <a:r>
              <a:rPr lang="en-US" dirty="0"/>
              <a:t>DL 145 ( 3. </a:t>
            </a:r>
            <a:r>
              <a:rPr lang="en-US" dirty="0" err="1"/>
              <a:t>etg</a:t>
            </a:r>
            <a:r>
              <a:rPr lang="en-US" dirty="0"/>
              <a:t> </a:t>
            </a:r>
            <a:r>
              <a:rPr lang="en-US" dirty="0" err="1"/>
              <a:t>Låven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Russisk</a:t>
            </a:r>
            <a:r>
              <a:rPr lang="en-US" dirty="0"/>
              <a:t> </a:t>
            </a:r>
            <a:r>
              <a:rPr lang="en-US" dirty="0" smtClean="0"/>
              <a:t>      DL </a:t>
            </a:r>
            <a:r>
              <a:rPr lang="en-US" dirty="0"/>
              <a:t>141 </a:t>
            </a:r>
            <a:br>
              <a:rPr lang="en-US" dirty="0"/>
            </a:br>
            <a:r>
              <a:rPr lang="en-US" dirty="0" err="1"/>
              <a:t>ekstra</a:t>
            </a:r>
            <a:r>
              <a:rPr lang="en-US" dirty="0"/>
              <a:t> </a:t>
            </a:r>
            <a:r>
              <a:rPr lang="en-US" dirty="0" smtClean="0"/>
              <a:t>rom  </a:t>
            </a:r>
            <a:r>
              <a:rPr lang="en-US" dirty="0"/>
              <a:t>DL 140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1315 - 1430 </a:t>
            </a:r>
            <a:endParaRPr lang="en-US" dirty="0" smtClean="0"/>
          </a:p>
          <a:p>
            <a:r>
              <a:rPr lang="en-US" u="sng" dirty="0" err="1" smtClean="0"/>
              <a:t>Informasjon</a:t>
            </a:r>
            <a:r>
              <a:rPr lang="en-US" u="sng" dirty="0" smtClean="0"/>
              <a:t> </a:t>
            </a:r>
            <a:r>
              <a:rPr lang="en-US" u="sng" dirty="0" err="1"/>
              <a:t>og</a:t>
            </a:r>
            <a:r>
              <a:rPr lang="en-US" u="sng" dirty="0"/>
              <a:t> </a:t>
            </a:r>
            <a:r>
              <a:rPr lang="en-US" u="sng" dirty="0" err="1"/>
              <a:t>avklaring</a:t>
            </a:r>
            <a:r>
              <a:rPr lang="en-US" u="sng" dirty="0"/>
              <a:t> </a:t>
            </a:r>
            <a:r>
              <a:rPr lang="en-US" u="sng" dirty="0" err="1"/>
              <a:t>rund</a:t>
            </a:r>
            <a:r>
              <a:rPr lang="en-US" u="sng" dirty="0"/>
              <a:t> </a:t>
            </a:r>
            <a:r>
              <a:rPr lang="en-US" u="sng" dirty="0" err="1"/>
              <a:t>samling</a:t>
            </a:r>
            <a:r>
              <a:rPr lang="en-US" u="sng" dirty="0"/>
              <a:t> 8 </a:t>
            </a:r>
            <a:r>
              <a:rPr lang="en-US" u="sng" dirty="0" err="1"/>
              <a:t>i</a:t>
            </a:r>
            <a:r>
              <a:rPr lang="en-US" u="sng" dirty="0"/>
              <a:t> </a:t>
            </a:r>
            <a:r>
              <a:rPr lang="en-US" u="sng" dirty="0" err="1"/>
              <a:t>Olso</a:t>
            </a:r>
            <a:r>
              <a:rPr lang="en-US" u="sng" dirty="0"/>
              <a:t> den 10. </a:t>
            </a:r>
            <a:r>
              <a:rPr lang="en-US" u="sng" dirty="0" err="1"/>
              <a:t>mai</a:t>
            </a:r>
            <a:r>
              <a:rPr lang="en-US" u="sng" dirty="0"/>
              <a:t> 2012</a:t>
            </a:r>
            <a:r>
              <a:rPr lang="en-US" u="sng" dirty="0" smtClean="0"/>
              <a:t>.Plante bio</a:t>
            </a:r>
            <a:r>
              <a:rPr lang="en-US" u="sng" dirty="0" smtClean="0"/>
              <a:t>. </a:t>
            </a:r>
            <a:r>
              <a:rPr lang="en-US" u="sng" dirty="0" err="1" smtClean="0"/>
              <a:t>Evaluering</a:t>
            </a:r>
            <a:r>
              <a:rPr lang="en-US" u="sng" dirty="0" smtClean="0"/>
              <a:t> </a:t>
            </a:r>
            <a:r>
              <a:rPr lang="en-US" u="sng" dirty="0" err="1" smtClean="0"/>
              <a:t>Hva</a:t>
            </a:r>
            <a:r>
              <a:rPr lang="en-US" u="sng" dirty="0" smtClean="0"/>
              <a:t> </a:t>
            </a:r>
            <a:r>
              <a:rPr lang="en-US" u="sng" dirty="0" err="1" smtClean="0"/>
              <a:t>har</a:t>
            </a:r>
            <a:r>
              <a:rPr lang="en-US" u="sng" dirty="0" smtClean="0"/>
              <a:t> vi </a:t>
            </a:r>
            <a:r>
              <a:rPr lang="en-US" u="sng" dirty="0" err="1" smtClean="0"/>
              <a:t>lært</a:t>
            </a:r>
            <a:r>
              <a:rPr lang="en-US" u="sng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4531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Sosialt</a:t>
            </a:r>
            <a:r>
              <a:rPr lang="en-GB" dirty="0" smtClean="0"/>
              <a:t> </a:t>
            </a:r>
            <a:r>
              <a:rPr lang="en-GB" dirty="0" err="1" smtClean="0"/>
              <a:t>torsdag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Omvisning</a:t>
            </a:r>
            <a:r>
              <a:rPr lang="en-GB" dirty="0" smtClean="0"/>
              <a:t> </a:t>
            </a:r>
            <a:r>
              <a:rPr lang="en-GB" dirty="0" err="1" smtClean="0"/>
              <a:t>Domkirken</a:t>
            </a:r>
            <a:endParaRPr lang="en-GB" dirty="0" smtClean="0"/>
          </a:p>
          <a:p>
            <a:r>
              <a:rPr lang="en-GB" dirty="0" err="1" smtClean="0"/>
              <a:t>Felles</a:t>
            </a:r>
            <a:r>
              <a:rPr lang="en-GB" dirty="0" smtClean="0"/>
              <a:t> </a:t>
            </a:r>
            <a:r>
              <a:rPr lang="en-GB" dirty="0" err="1" smtClean="0"/>
              <a:t>middag</a:t>
            </a:r>
            <a:r>
              <a:rPr lang="en-GB" dirty="0" smtClean="0"/>
              <a:t> ( </a:t>
            </a:r>
            <a:r>
              <a:rPr lang="en-GB" dirty="0" err="1" smtClean="0"/>
              <a:t>egenfinansiert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958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727200" y="407781"/>
            <a:ext cx="5852065" cy="3994886"/>
          </a:xfrm>
        </p:spPr>
        <p:txBody>
          <a:bodyPr>
            <a:normAutofit fontScale="90000"/>
          </a:bodyPr>
          <a:lstStyle/>
          <a:p>
            <a:r>
              <a:rPr lang="nb-NO" i="1" baseline="300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2700000" sx="104000" sy="104000" algn="tl" rotWithShape="0">
                    <a:schemeClr val="accent2">
                      <a:lumMod val="25000"/>
                      <a:alpha val="43000"/>
                    </a:schemeClr>
                  </a:outerShdw>
                </a:effectLst>
                <a:latin typeface="American Typewriter"/>
                <a:cs typeface="American Typewriter"/>
              </a:rPr>
              <a:t/>
            </a:r>
            <a:br>
              <a:rPr lang="nb-NO" i="1" baseline="300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2700000" sx="104000" sy="104000" algn="tl" rotWithShape="0">
                    <a:schemeClr val="accent2">
                      <a:lumMod val="25000"/>
                      <a:alpha val="43000"/>
                    </a:schemeClr>
                  </a:outerShdw>
                </a:effectLst>
                <a:latin typeface="American Typewriter"/>
                <a:cs typeface="American Typewriter"/>
              </a:rPr>
            </a:br>
            <a:r>
              <a:rPr lang="nb-NO" sz="4444" dirty="0" smtClean="0">
                <a:solidFill>
                  <a:schemeClr val="bg2">
                    <a:lumMod val="50000"/>
                  </a:schemeClr>
                </a:solidFill>
                <a:latin typeface="American Typewriter"/>
                <a:cs typeface="American Typewriter"/>
              </a:rPr>
              <a:t/>
            </a:r>
            <a:br>
              <a:rPr lang="nb-NO" sz="4444" dirty="0" smtClean="0">
                <a:solidFill>
                  <a:schemeClr val="bg2">
                    <a:lumMod val="50000"/>
                  </a:schemeClr>
                </a:solidFill>
                <a:latin typeface="American Typewriter"/>
                <a:cs typeface="American Typewriter"/>
              </a:rPr>
            </a:br>
            <a:r>
              <a:rPr lang="nb-NO" sz="4444" dirty="0" smtClean="0">
                <a:solidFill>
                  <a:schemeClr val="bg2">
                    <a:lumMod val="50000"/>
                  </a:schemeClr>
                </a:solidFill>
                <a:latin typeface="American Typewriter"/>
                <a:cs typeface="American Typewriter"/>
              </a:rPr>
              <a:t>Tekniske ferdigheter</a:t>
            </a:r>
            <a:br>
              <a:rPr lang="nb-NO" sz="4444" dirty="0" smtClean="0">
                <a:solidFill>
                  <a:schemeClr val="bg2">
                    <a:lumMod val="50000"/>
                  </a:schemeClr>
                </a:solidFill>
                <a:latin typeface="American Typewriter"/>
                <a:cs typeface="American Typewriter"/>
              </a:rPr>
            </a:br>
            <a:r>
              <a:rPr lang="nb-NO" sz="4444" dirty="0" smtClean="0">
                <a:solidFill>
                  <a:schemeClr val="bg2">
                    <a:lumMod val="50000"/>
                  </a:schemeClr>
                </a:solidFill>
                <a:latin typeface="American Typewriter"/>
                <a:cs typeface="American Typewriter"/>
              </a:rPr>
              <a:t>og nye praksiser</a:t>
            </a:r>
            <a:r>
              <a:rPr lang="nb-NO" i="1" baseline="300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2700000" sx="104000" sy="104000" algn="tl" rotWithShape="0">
                    <a:schemeClr val="accent2">
                      <a:lumMod val="25000"/>
                      <a:alpha val="43000"/>
                    </a:schemeClr>
                  </a:outerShdw>
                </a:effectLst>
                <a:latin typeface="American Typewriter"/>
                <a:cs typeface="American Typewriter"/>
              </a:rPr>
              <a:t/>
            </a:r>
            <a:br>
              <a:rPr lang="nb-NO" i="1" baseline="300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2700000" sx="104000" sy="104000" algn="tl" rotWithShape="0">
                    <a:schemeClr val="accent2">
                      <a:lumMod val="25000"/>
                      <a:alpha val="43000"/>
                    </a:schemeClr>
                  </a:outerShdw>
                </a:effectLst>
                <a:latin typeface="American Typewriter"/>
                <a:cs typeface="American Typewriter"/>
              </a:rPr>
            </a:b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854200" y="5504703"/>
            <a:ext cx="5446713" cy="851647"/>
          </a:xfrm>
        </p:spPr>
        <p:txBody>
          <a:bodyPr>
            <a:normAutofit fontScale="70000" lnSpcReduction="20000"/>
          </a:bodyPr>
          <a:lstStyle/>
          <a:p>
            <a:endParaRPr lang="nb-NO" dirty="0" smtClean="0"/>
          </a:p>
          <a:p>
            <a:r>
              <a:rPr lang="nb-NO" dirty="0" smtClean="0"/>
              <a:t>Inger Langseth </a:t>
            </a:r>
          </a:p>
          <a:p>
            <a:r>
              <a:rPr lang="nb-NO" dirty="0" smtClean="0"/>
              <a:t>PLU</a:t>
            </a:r>
            <a:endParaRPr lang="nb-NO" dirty="0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lum bright="-9000"/>
          </a:blip>
          <a:stretch>
            <a:fillRect/>
          </a:stretch>
        </p:blipFill>
        <p:spPr>
          <a:xfrm>
            <a:off x="7579265" y="0"/>
            <a:ext cx="1564735" cy="6858000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84354" y="0"/>
            <a:ext cx="1642846" cy="6858000"/>
          </a:xfrm>
          <a:prstGeom prst="rect">
            <a:avLst/>
          </a:prstGeom>
          <a:solidFill>
            <a:schemeClr val="bg2">
              <a:lumMod val="40000"/>
              <a:lumOff val="60000"/>
              <a:alpha val="46000"/>
            </a:schemeClr>
          </a:solidFill>
        </p:spPr>
      </p:pic>
      <p:sp>
        <p:nvSpPr>
          <p:cNvPr id="9" name="Plassholder for dato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EE6-7CB0-B84D-A3D8-26BA2EA654BB}" type="datetime1">
              <a:rPr lang="nn-NO" smtClean="0"/>
              <a:pPr/>
              <a:t>27.01.12</a:t>
            </a:fld>
            <a:endParaRPr lang="nb-NO" dirty="0"/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937" y="4164840"/>
            <a:ext cx="1339863" cy="1339863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2092367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337</TotalTime>
  <Words>1499</Words>
  <Application>Microsoft Macintosh PowerPoint</Application>
  <PresentationFormat>On-screen Show (4:3)</PresentationFormat>
  <Paragraphs>355</Paragraphs>
  <Slides>32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Essential</vt:lpstr>
      <vt:lpstr>Samling 7 region nord</vt:lpstr>
      <vt:lpstr>Innhold på samlingen</vt:lpstr>
      <vt:lpstr>Konferansen</vt:lpstr>
      <vt:lpstr>Et eksempel på en sesjon: </vt:lpstr>
      <vt:lpstr>Utviklingsarbeidet</vt:lpstr>
      <vt:lpstr>Romplan torsdag</vt:lpstr>
      <vt:lpstr>Romplan fredag</vt:lpstr>
      <vt:lpstr>Sosialt torsdag</vt:lpstr>
      <vt:lpstr>  Tekniske ferdigheter og nye praksiser </vt:lpstr>
      <vt:lpstr>Innhold</vt:lpstr>
      <vt:lpstr>Informasjon</vt:lpstr>
      <vt:lpstr>Kunnskap</vt:lpstr>
      <vt:lpstr>Kunnskap</vt:lpstr>
      <vt:lpstr>Kunnskap er mønstre</vt:lpstr>
      <vt:lpstr>Kunnskap er mønstre</vt:lpstr>
      <vt:lpstr>Kunnskap er mønstre</vt:lpstr>
      <vt:lpstr>Kunnskap er mønstre</vt:lpstr>
      <vt:lpstr>Kunnskap er mønstre</vt:lpstr>
      <vt:lpstr>Kunnskap er mønstre</vt:lpstr>
      <vt:lpstr>Dannelse</vt:lpstr>
      <vt:lpstr>Eleven</vt:lpstr>
      <vt:lpstr>Læreren</vt:lpstr>
      <vt:lpstr>Nye mønstre i skolen</vt:lpstr>
      <vt:lpstr>To endringer 2005</vt:lpstr>
      <vt:lpstr>Technology: hard/structured/inflexible Hva er teknologien god på? </vt:lpstr>
      <vt:lpstr>Social systems: flexible/adaptive/self-organizing/ Hva er mennesker gode på?</vt:lpstr>
      <vt:lpstr>Teknologi og sosiale system: undervisning Hva er skolen god på?</vt:lpstr>
      <vt:lpstr>21.st century skills</vt:lpstr>
      <vt:lpstr>Hvilke mønstre?</vt:lpstr>
      <vt:lpstr>Arbeidoppgaver</vt:lpstr>
      <vt:lpstr>Et eksempel: innhold og metode</vt:lpstr>
      <vt:lpstr>Et eksempel</vt:lpstr>
    </vt:vector>
  </TitlesOfParts>
  <Company>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Inger Langseth</dc:creator>
  <cp:lastModifiedBy>Inger Langseth</cp:lastModifiedBy>
  <cp:revision>20</cp:revision>
  <dcterms:created xsi:type="dcterms:W3CDTF">2012-01-21T10:50:38Z</dcterms:created>
  <dcterms:modified xsi:type="dcterms:W3CDTF">2012-01-27T08:44:13Z</dcterms:modified>
</cp:coreProperties>
</file>