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8.xml" ContentType="application/vnd.openxmlformats-officedocument.presentationml.slide+xml"/>
  <Override PartName="/ppt/slides/slide21.xml" ContentType="application/vnd.openxmlformats-officedocument.presentationml.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Layouts/slideLayout15.xml" ContentType="application/vnd.openxmlformats-officedocument.presentationml.slideLayout+xml"/>
  <Override PartName="/ppt/slides/slide27.xml" ContentType="application/vnd.openxmlformats-officedocument.presentationml.slide+xml"/>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slideLayouts/slideLayout14.xml" ContentType="application/vnd.openxmlformats-officedocument.presentationml.slideLayout+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9" r:id="rId1"/>
  </p:sldMasterIdLst>
  <p:notesMasterIdLst>
    <p:notesMasterId r:id="rId37"/>
  </p:notesMasterIdLst>
  <p:sldIdLst>
    <p:sldId id="256" r:id="rId2"/>
    <p:sldId id="264" r:id="rId3"/>
    <p:sldId id="274" r:id="rId4"/>
    <p:sldId id="268" r:id="rId5"/>
    <p:sldId id="266" r:id="rId6"/>
    <p:sldId id="279" r:id="rId7"/>
    <p:sldId id="301" r:id="rId8"/>
    <p:sldId id="257" r:id="rId9"/>
    <p:sldId id="291" r:id="rId10"/>
    <p:sldId id="292" r:id="rId11"/>
    <p:sldId id="300" r:id="rId12"/>
    <p:sldId id="302" r:id="rId13"/>
    <p:sldId id="299" r:id="rId14"/>
    <p:sldId id="296" r:id="rId15"/>
    <p:sldId id="287" r:id="rId16"/>
    <p:sldId id="294" r:id="rId17"/>
    <p:sldId id="295" r:id="rId18"/>
    <p:sldId id="288" r:id="rId19"/>
    <p:sldId id="298" r:id="rId20"/>
    <p:sldId id="290" r:id="rId21"/>
    <p:sldId id="272" r:id="rId22"/>
    <p:sldId id="278" r:id="rId23"/>
    <p:sldId id="263" r:id="rId24"/>
    <p:sldId id="258" r:id="rId25"/>
    <p:sldId id="275" r:id="rId26"/>
    <p:sldId id="277" r:id="rId27"/>
    <p:sldId id="260" r:id="rId28"/>
    <p:sldId id="261" r:id="rId29"/>
    <p:sldId id="271" r:id="rId30"/>
    <p:sldId id="262" r:id="rId31"/>
    <p:sldId id="269" r:id="rId32"/>
    <p:sldId id="273" r:id="rId33"/>
    <p:sldId id="303" r:id="rId34"/>
    <p:sldId id="305" r:id="rId35"/>
    <p:sldId id="304" r:id="rId36"/>
  </p:sldIdLst>
  <p:sldSz cx="9144000" cy="6858000" type="screen4x3"/>
  <p:notesSz cx="6858000" cy="9144000"/>
  <p:defaultText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iddels stil 2 - uthevingsfarg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1" d="100"/>
          <a:sy n="111" d="100"/>
        </p:scale>
        <p:origin x="-80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57292D-A8CB-BE47-ADEF-7B70473ABCD0}" type="datetimeFigureOut">
              <a:rPr lang="nn-NO" smtClean="0"/>
              <a:pPr/>
              <a:t>26-01-11</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93E9AD-414C-7D47-99F4-1DA528B12284}" type="slidenum">
              <a:rPr lang="nb-NO" smtClean="0"/>
              <a:pPr/>
              <a:t>‹#›</a:t>
            </a:fld>
            <a:endParaRPr lang="nb-NO"/>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b-NO" dirty="0" smtClean="0"/>
              <a:t>Bjørg Eva </a:t>
            </a:r>
            <a:r>
              <a:rPr lang="nb-NO" dirty="0" err="1" smtClean="0"/>
              <a:t>Aaslid</a:t>
            </a:r>
            <a:r>
              <a:rPr lang="nb-NO" dirty="0" smtClean="0"/>
              <a:t> og</a:t>
            </a:r>
            <a:r>
              <a:rPr lang="nb-NO" baseline="0" dirty="0" smtClean="0"/>
              <a:t> </a:t>
            </a:r>
            <a:r>
              <a:rPr lang="nb-NO" dirty="0" smtClean="0"/>
              <a:t>Brita </a:t>
            </a:r>
            <a:r>
              <a:rPr lang="nb-NO" dirty="0" err="1" smtClean="0"/>
              <a:t>Bungum</a:t>
            </a:r>
            <a:r>
              <a:rPr lang="nb-NO" baseline="0" dirty="0" smtClean="0"/>
              <a:t> </a:t>
            </a:r>
            <a:r>
              <a:rPr lang="nb-NO" dirty="0" smtClean="0"/>
              <a:t>SINTEF Teknologi og samfunn</a:t>
            </a:r>
          </a:p>
          <a:p>
            <a:pPr marL="0" marR="0" indent="0" algn="l" defTabSz="457200" rtl="0" eaLnBrk="1" fontAlgn="auto" latinLnBrk="0" hangingPunct="1">
              <a:lnSpc>
                <a:spcPct val="100000"/>
              </a:lnSpc>
              <a:spcBef>
                <a:spcPts val="0"/>
              </a:spcBef>
              <a:spcAft>
                <a:spcPts val="0"/>
              </a:spcAft>
              <a:buClrTx/>
              <a:buSzTx/>
              <a:buFontTx/>
              <a:buNone/>
              <a:tabLst/>
              <a:defRPr/>
            </a:pPr>
            <a:r>
              <a:rPr lang="nb-NO" dirty="0" smtClean="0"/>
              <a:t>Solveig </a:t>
            </a:r>
            <a:r>
              <a:rPr lang="nb-NO" dirty="0" err="1" smtClean="0"/>
              <a:t>Salberg</a:t>
            </a:r>
            <a:r>
              <a:rPr lang="nb-NO" dirty="0" smtClean="0"/>
              <a:t> Den norske skolen Costa </a:t>
            </a:r>
            <a:r>
              <a:rPr lang="nb-NO" dirty="0" err="1" smtClean="0"/>
              <a:t>Blanca</a:t>
            </a:r>
            <a:endParaRPr lang="nb-NO"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nb-NO" dirty="0" smtClean="0"/>
              <a:t>Jorn Jørgensen sitter fast pga</a:t>
            </a:r>
            <a:r>
              <a:rPr lang="nb-NO" baseline="0" dirty="0" smtClean="0"/>
              <a:t> </a:t>
            </a:r>
            <a:r>
              <a:rPr lang="nb-NO" dirty="0" smtClean="0"/>
              <a:t> snørast vei</a:t>
            </a:r>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1</a:t>
            </a:fld>
            <a:endParaRPr lang="nb-NO"/>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I tillegg til læreboka</a:t>
            </a:r>
          </a:p>
          <a:p>
            <a:r>
              <a:rPr lang="nb-NO" dirty="0" err="1" smtClean="0"/>
              <a:t>Trusting</a:t>
            </a:r>
            <a:r>
              <a:rPr lang="nb-NO" dirty="0" smtClean="0"/>
              <a:t> a </a:t>
            </a:r>
            <a:r>
              <a:rPr lang="nb-NO" dirty="0" err="1" smtClean="0"/>
              <a:t>message</a:t>
            </a:r>
            <a:r>
              <a:rPr lang="nb-NO" dirty="0" smtClean="0"/>
              <a:t>, ikke </a:t>
            </a:r>
            <a:r>
              <a:rPr lang="nb-NO" dirty="0" err="1" smtClean="0"/>
              <a:t>trusting</a:t>
            </a:r>
            <a:r>
              <a:rPr lang="nb-NO" dirty="0" smtClean="0"/>
              <a:t> a </a:t>
            </a:r>
            <a:r>
              <a:rPr lang="nb-NO" dirty="0" err="1" smtClean="0"/>
              <a:t>face</a:t>
            </a:r>
            <a:r>
              <a:rPr lang="nb-NO" dirty="0" smtClean="0"/>
              <a:t>.</a:t>
            </a:r>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12</a:t>
            </a:fld>
            <a:endParaRPr lang="nb-NO"/>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I tillegg til læreboka</a:t>
            </a:r>
          </a:p>
          <a:p>
            <a:r>
              <a:rPr lang="nb-NO" dirty="0" err="1" smtClean="0"/>
              <a:t>Trusting</a:t>
            </a:r>
            <a:r>
              <a:rPr lang="nb-NO" dirty="0" smtClean="0"/>
              <a:t> a </a:t>
            </a:r>
            <a:r>
              <a:rPr lang="nb-NO" dirty="0" err="1" smtClean="0"/>
              <a:t>message</a:t>
            </a:r>
            <a:r>
              <a:rPr lang="nb-NO" dirty="0" smtClean="0"/>
              <a:t>, ikke </a:t>
            </a:r>
            <a:r>
              <a:rPr lang="nb-NO" dirty="0" err="1" smtClean="0"/>
              <a:t>trusting</a:t>
            </a:r>
            <a:r>
              <a:rPr lang="nb-NO" dirty="0" smtClean="0"/>
              <a:t> a </a:t>
            </a:r>
            <a:r>
              <a:rPr lang="nb-NO" dirty="0" err="1" smtClean="0"/>
              <a:t>face</a:t>
            </a:r>
            <a:r>
              <a:rPr lang="nb-NO" dirty="0" smtClean="0"/>
              <a:t>.</a:t>
            </a:r>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13</a:t>
            </a:fld>
            <a:endParaRPr lang="nb-NO"/>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I tillegg til læreboka</a:t>
            </a:r>
          </a:p>
          <a:p>
            <a:r>
              <a:rPr lang="nb-NO" dirty="0" err="1" smtClean="0"/>
              <a:t>Trusting</a:t>
            </a:r>
            <a:r>
              <a:rPr lang="nb-NO" dirty="0" smtClean="0"/>
              <a:t> a </a:t>
            </a:r>
            <a:r>
              <a:rPr lang="nb-NO" dirty="0" err="1" smtClean="0"/>
              <a:t>message</a:t>
            </a:r>
            <a:r>
              <a:rPr lang="nb-NO" dirty="0" smtClean="0"/>
              <a:t>, ikke </a:t>
            </a:r>
            <a:r>
              <a:rPr lang="nb-NO" dirty="0" err="1" smtClean="0"/>
              <a:t>trusting</a:t>
            </a:r>
            <a:r>
              <a:rPr lang="nb-NO" dirty="0" smtClean="0"/>
              <a:t> a </a:t>
            </a:r>
            <a:r>
              <a:rPr lang="nb-NO" dirty="0" err="1" smtClean="0"/>
              <a:t>face</a:t>
            </a:r>
            <a:r>
              <a:rPr lang="nb-NO" dirty="0" smtClean="0"/>
              <a:t>.</a:t>
            </a:r>
          </a:p>
          <a:p>
            <a:r>
              <a:rPr lang="nb-NO" dirty="0" smtClean="0"/>
              <a:t>I store my </a:t>
            </a:r>
            <a:r>
              <a:rPr lang="nb-NO" dirty="0" err="1" smtClean="0"/>
              <a:t>knowledge</a:t>
            </a:r>
            <a:r>
              <a:rPr lang="nb-NO" baseline="0" dirty="0" smtClean="0"/>
              <a:t> </a:t>
            </a:r>
            <a:r>
              <a:rPr lang="nb-NO" baseline="0" dirty="0" err="1" smtClean="0"/>
              <a:t>innmy</a:t>
            </a:r>
            <a:r>
              <a:rPr lang="nb-NO" baseline="0" dirty="0" smtClean="0"/>
              <a:t> </a:t>
            </a:r>
            <a:r>
              <a:rPr lang="nb-NO" baseline="0" dirty="0" err="1" smtClean="0"/>
              <a:t>friends</a:t>
            </a:r>
            <a:r>
              <a:rPr lang="nb-NO" baseline="0" dirty="0" smtClean="0"/>
              <a:t> FRA PRINT til PROSESS.</a:t>
            </a:r>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14</a:t>
            </a:fld>
            <a:endParaRPr lang="nb-NO"/>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a:buNone/>
            </a:pPr>
            <a:r>
              <a:rPr lang="nb-NO" sz="2000" dirty="0" smtClean="0"/>
              <a:t>Vi har verktøyet i læreplanene. V har mål som tolkes lokalt hvor</a:t>
            </a:r>
            <a:r>
              <a:rPr lang="nb-NO" sz="2000" baseline="0" dirty="0" smtClean="0"/>
              <a:t> elevens </a:t>
            </a:r>
            <a:r>
              <a:rPr lang="nb-NO" sz="2000" baseline="0" dirty="0" err="1" smtClean="0"/>
              <a:t>intereser</a:t>
            </a:r>
            <a:r>
              <a:rPr lang="nb-NO" sz="2000" baseline="0" dirty="0" smtClean="0"/>
              <a:t> og verden er utgangspunktet for innholdet</a:t>
            </a:r>
          </a:p>
          <a:p>
            <a:pPr>
              <a:buNone/>
            </a:pPr>
            <a:r>
              <a:rPr lang="nb-NO" sz="2000" dirty="0" err="1" smtClean="0"/>
              <a:t>Connektivistisk</a:t>
            </a:r>
            <a:r>
              <a:rPr lang="nb-NO" sz="2000" dirty="0" smtClean="0"/>
              <a:t>: Nettverk</a:t>
            </a:r>
          </a:p>
          <a:p>
            <a:pPr lvl="1"/>
            <a:r>
              <a:rPr lang="nb-NO" sz="2000" dirty="0" smtClean="0"/>
              <a:t>For å lære må du knytte deg til nettverket</a:t>
            </a:r>
          </a:p>
          <a:p>
            <a:pPr lvl="1"/>
            <a:r>
              <a:rPr lang="nb-NO" sz="2000" dirty="0" smtClean="0"/>
              <a:t>Dialogen og innholdet er åpent</a:t>
            </a:r>
          </a:p>
          <a:p>
            <a:pPr lvl="1"/>
            <a:r>
              <a:rPr lang="nb-NO" sz="2000" dirty="0" smtClean="0"/>
              <a:t>Du må lese, kommentere, produsere, endre, skape og diskutere</a:t>
            </a:r>
          </a:p>
          <a:p>
            <a:pPr lvl="1"/>
            <a:r>
              <a:rPr lang="nb-NO" sz="2000" dirty="0" smtClean="0"/>
              <a:t>Du kan skape biprodukt, trekke inn andre forelesere, tanker, tekster fra nettet.</a:t>
            </a:r>
          </a:p>
          <a:p>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15</a:t>
            </a:fld>
            <a:endParaRPr lang="nb-NO"/>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a:lnSpc>
                <a:spcPct val="90000"/>
              </a:lnSpc>
              <a:buFontTx/>
              <a:buNone/>
            </a:pPr>
            <a:r>
              <a:rPr lang="en-US" sz="1200" dirty="0" smtClean="0"/>
              <a:t>- to relate</a:t>
            </a:r>
          </a:p>
          <a:p>
            <a:pPr>
              <a:lnSpc>
                <a:spcPct val="90000"/>
              </a:lnSpc>
              <a:buFontTx/>
              <a:buNone/>
            </a:pPr>
            <a:r>
              <a:rPr lang="en-US" sz="1200" dirty="0" smtClean="0"/>
              <a:t>	- to acquire</a:t>
            </a:r>
          </a:p>
          <a:p>
            <a:pPr>
              <a:lnSpc>
                <a:spcPct val="90000"/>
              </a:lnSpc>
              <a:buFontTx/>
              <a:buNone/>
            </a:pPr>
            <a:r>
              <a:rPr lang="en-US" sz="1200" dirty="0" smtClean="0"/>
              <a:t>	- to connect</a:t>
            </a:r>
          </a:p>
          <a:p>
            <a:pPr>
              <a:lnSpc>
                <a:spcPct val="90000"/>
              </a:lnSpc>
              <a:buFontTx/>
              <a:buNone/>
            </a:pPr>
            <a:r>
              <a:rPr lang="en-US" sz="1200" dirty="0" smtClean="0"/>
              <a:t>	- to create</a:t>
            </a:r>
          </a:p>
          <a:p>
            <a:pPr>
              <a:lnSpc>
                <a:spcPct val="90000"/>
              </a:lnSpc>
              <a:buFontTx/>
              <a:buNone/>
            </a:pPr>
            <a:r>
              <a:rPr lang="en-US" sz="1200" dirty="0" smtClean="0"/>
              <a:t>	- to communicate</a:t>
            </a:r>
          </a:p>
          <a:p>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16</a:t>
            </a:fld>
            <a:endParaRPr lang="nb-NO"/>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a:lnSpc>
                <a:spcPct val="90000"/>
              </a:lnSpc>
              <a:buFontTx/>
              <a:buNone/>
            </a:pPr>
            <a:r>
              <a:rPr lang="en-US" sz="1200" dirty="0" smtClean="0"/>
              <a:t>- to relate</a:t>
            </a:r>
          </a:p>
          <a:p>
            <a:pPr>
              <a:lnSpc>
                <a:spcPct val="90000"/>
              </a:lnSpc>
              <a:buFontTx/>
              <a:buNone/>
            </a:pPr>
            <a:r>
              <a:rPr lang="en-US" sz="1200" dirty="0" smtClean="0"/>
              <a:t>	- to acquire</a:t>
            </a:r>
          </a:p>
          <a:p>
            <a:pPr>
              <a:lnSpc>
                <a:spcPct val="90000"/>
              </a:lnSpc>
              <a:buFontTx/>
              <a:buNone/>
            </a:pPr>
            <a:r>
              <a:rPr lang="en-US" sz="1200" dirty="0" smtClean="0"/>
              <a:t>	- to connect</a:t>
            </a:r>
          </a:p>
          <a:p>
            <a:pPr>
              <a:lnSpc>
                <a:spcPct val="90000"/>
              </a:lnSpc>
              <a:buFontTx/>
              <a:buNone/>
            </a:pPr>
            <a:r>
              <a:rPr lang="en-US" sz="1200" dirty="0" smtClean="0"/>
              <a:t>	- to create</a:t>
            </a:r>
          </a:p>
          <a:p>
            <a:pPr>
              <a:lnSpc>
                <a:spcPct val="90000"/>
              </a:lnSpc>
              <a:buFontTx/>
              <a:buNone/>
            </a:pPr>
            <a:r>
              <a:rPr lang="en-US" sz="1200" dirty="0" smtClean="0"/>
              <a:t>	- to communicate</a:t>
            </a:r>
          </a:p>
          <a:p>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17</a:t>
            </a:fld>
            <a:endParaRPr lang="nb-NO"/>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En oppgave som går på hva som er bra å ha på et rom basert på det samfunnet vi lever i</a:t>
            </a:r>
            <a:r>
              <a:rPr lang="nb-NO" baseline="0" dirty="0" smtClean="0"/>
              <a:t> teknologisk og helsemessig.</a:t>
            </a:r>
            <a:endParaRPr lang="nb-NO" dirty="0"/>
          </a:p>
        </p:txBody>
      </p:sp>
      <p:sp>
        <p:nvSpPr>
          <p:cNvPr id="4" name="Plassholder for lysbildenummer 3"/>
          <p:cNvSpPr>
            <a:spLocks noGrp="1"/>
          </p:cNvSpPr>
          <p:nvPr>
            <p:ph type="sldNum" sz="quarter" idx="10"/>
          </p:nvPr>
        </p:nvSpPr>
        <p:spPr/>
        <p:txBody>
          <a:bodyPr/>
          <a:lstStyle/>
          <a:p>
            <a:fld id="{2AF68654-3BFC-8042-8E5A-442B0BE4128C}" type="slidenum">
              <a:rPr lang="nb-NO" smtClean="0"/>
              <a:pPr/>
              <a:t>18</a:t>
            </a:fld>
            <a:endParaRPr lang="nb-NO"/>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EB2946E3-F01E-3243-B675-13E5AA13C073}" type="slidenum">
              <a:rPr lang="nb-NO"/>
              <a:pPr/>
              <a:t>21</a:t>
            </a:fld>
            <a:endParaRPr lang="nb-NO"/>
          </a:p>
        </p:txBody>
      </p:sp>
      <p:sp>
        <p:nvSpPr>
          <p:cNvPr id="46083" name="Rectangle 2"/>
          <p:cNvSpPr>
            <a:spLocks noGrp="1" noRot="1" noChangeAspect="1" noChangeArrowheads="1"/>
          </p:cNvSpPr>
          <p:nvPr>
            <p:ph type="sldImg"/>
          </p:nvPr>
        </p:nvSpPr>
        <p:spPr>
          <a:xfrm>
            <a:off x="1143000" y="685800"/>
            <a:ext cx="4572000" cy="3429000"/>
          </a:xfrm>
          <a:solidFill>
            <a:srgbClr val="FFFFFF"/>
          </a:solidFill>
          <a:ln/>
        </p:spPr>
      </p:sp>
      <p:sp>
        <p:nvSpPr>
          <p:cNvPr id="46084" name="Rectangle 3"/>
          <p:cNvSpPr>
            <a:spLocks noGrp="1" noChangeArrowheads="1"/>
          </p:cNvSpPr>
          <p:nvPr>
            <p:ph type="body" idx="1"/>
          </p:nvPr>
        </p:nvSpPr>
        <p:spPr>
          <a:xfrm>
            <a:off x="685480" y="4343144"/>
            <a:ext cx="5487041" cy="4115019"/>
          </a:xfrm>
          <a:solidFill>
            <a:srgbClr val="FFFFFF"/>
          </a:solidFill>
          <a:ln>
            <a:solidFill>
              <a:srgbClr val="000000"/>
            </a:solidFill>
          </a:ln>
        </p:spPr>
        <p:txBody>
          <a:bodyPr/>
          <a:lstStyle/>
          <a:p>
            <a:pPr eaLnBrk="1" hangingPunct="1"/>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E83E4D-28C1-0044-A915-3796E925ED68}" type="slidenum">
              <a:rPr lang="nb-NO"/>
              <a:pPr/>
              <a:t>23</a:t>
            </a:fld>
            <a:endParaRPr lang="nb-NO"/>
          </a:p>
        </p:txBody>
      </p:sp>
      <p:sp>
        <p:nvSpPr>
          <p:cNvPr id="9113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1139" name="Rectangle 3"/>
          <p:cNvSpPr>
            <a:spLocks noGrp="1" noChangeArrowheads="1"/>
          </p:cNvSpPr>
          <p:nvPr>
            <p:ph type="body" idx="1"/>
          </p:nvPr>
        </p:nvSpPr>
        <p:spPr bwMode="auto">
          <a:xfrm>
            <a:off x="685480" y="4343144"/>
            <a:ext cx="5487041" cy="4115019"/>
          </a:xfrm>
          <a:prstGeom prst="rect">
            <a:avLst/>
          </a:prstGeom>
          <a:solidFill>
            <a:srgbClr val="FFFFFF"/>
          </a:solidFill>
          <a:ln>
            <a:solidFill>
              <a:srgbClr val="000000"/>
            </a:solidFill>
            <a:miter lim="800000"/>
            <a:headEnd/>
            <a:tailEnd/>
          </a:ln>
        </p:spPr>
        <p:txBody>
          <a:bodyPr>
            <a:prstTxWarp prst="textNoShape">
              <a:avLst/>
            </a:prstTxWarp>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24</a:t>
            </a:fld>
            <a:endParaRPr lang="nb-NO"/>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E9C881-0A5F-144B-8377-FF522951F372}" type="slidenum">
              <a:rPr lang="nb-NO"/>
              <a:pPr/>
              <a:t>2</a:t>
            </a:fld>
            <a:endParaRPr lang="nb-NO"/>
          </a:p>
        </p:txBody>
      </p:sp>
      <p:sp>
        <p:nvSpPr>
          <p:cNvPr id="56322" name="Rectangle 2"/>
          <p:cNvSpPr>
            <a:spLocks noGrp="1" noRot="1" noChangeAspect="1" noChangeArrowheads="1" noTextEdit="1"/>
          </p:cNvSpPr>
          <p:nvPr>
            <p:ph type="sldImg"/>
          </p:nvPr>
        </p:nvSpPr>
        <p:spPr>
          <a:xfrm>
            <a:off x="1143000" y="685800"/>
            <a:ext cx="4572000" cy="3429000"/>
          </a:xfrm>
          <a:ln/>
        </p:spPr>
      </p:sp>
      <p:sp>
        <p:nvSpPr>
          <p:cNvPr id="563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Roman </a:t>
            </a:r>
            <a:r>
              <a:rPr lang="nb-NO" dirty="0" err="1" smtClean="0"/>
              <a:t>garcía</a:t>
            </a:r>
            <a:r>
              <a:rPr lang="nb-NO" dirty="0" smtClean="0"/>
              <a:t>: </a:t>
            </a:r>
            <a:r>
              <a:rPr lang="nb-NO" dirty="0" err="1" smtClean="0"/>
              <a:t>toca</a:t>
            </a:r>
            <a:r>
              <a:rPr lang="nb-NO" dirty="0" smtClean="0"/>
              <a:t> la </a:t>
            </a:r>
            <a:r>
              <a:rPr lang="nb-NO" dirty="0" err="1" smtClean="0"/>
              <a:t>guitarra</a:t>
            </a:r>
            <a:r>
              <a:rPr lang="nb-NO" dirty="0" smtClean="0"/>
              <a:t>. Flamenco Lærer som underviste i gitar</a:t>
            </a:r>
            <a:r>
              <a:rPr lang="nb-NO" baseline="0" dirty="0" smtClean="0"/>
              <a:t> i Madrid rundt </a:t>
            </a:r>
            <a:r>
              <a:rPr lang="nb-NO" baseline="0" dirty="0" err="1" smtClean="0"/>
              <a:t>århundredeskiftet</a:t>
            </a:r>
            <a:r>
              <a:rPr lang="nb-NO" baseline="0" dirty="0" smtClean="0"/>
              <a:t>. </a:t>
            </a:r>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25</a:t>
            </a:fld>
            <a:endParaRPr lang="nb-NO"/>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Roman </a:t>
            </a:r>
            <a:r>
              <a:rPr lang="nb-NO" dirty="0" err="1" smtClean="0"/>
              <a:t>garcía</a:t>
            </a:r>
            <a:r>
              <a:rPr lang="nb-NO" dirty="0" smtClean="0"/>
              <a:t>: </a:t>
            </a:r>
            <a:r>
              <a:rPr lang="nb-NO" dirty="0" err="1" smtClean="0"/>
              <a:t>toca</a:t>
            </a:r>
            <a:r>
              <a:rPr lang="nb-NO" dirty="0" smtClean="0"/>
              <a:t> la </a:t>
            </a:r>
            <a:r>
              <a:rPr lang="nb-NO" dirty="0" err="1" smtClean="0"/>
              <a:t>guitarra</a:t>
            </a:r>
            <a:r>
              <a:rPr lang="nb-NO" dirty="0" smtClean="0"/>
              <a:t>. Flamenco Lærer som underviste i gitar</a:t>
            </a:r>
            <a:r>
              <a:rPr lang="nb-NO" baseline="0" dirty="0" smtClean="0"/>
              <a:t> i Madrid rundt </a:t>
            </a:r>
            <a:r>
              <a:rPr lang="nb-NO" baseline="0" dirty="0" err="1" smtClean="0"/>
              <a:t>århundredeskiftet</a:t>
            </a:r>
            <a:r>
              <a:rPr lang="nb-NO" baseline="0" dirty="0" smtClean="0"/>
              <a:t>. </a:t>
            </a:r>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26</a:t>
            </a:fld>
            <a:endParaRPr lang="nb-NO"/>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err="1" smtClean="0"/>
              <a:t>Construkt</a:t>
            </a:r>
            <a:r>
              <a:rPr lang="nb-NO" dirty="0" smtClean="0"/>
              <a:t>: Hva er kunnskap? </a:t>
            </a:r>
            <a:r>
              <a:rPr lang="nb-NO" dirty="0" err="1" smtClean="0"/>
              <a:t>Hv</a:t>
            </a:r>
            <a:r>
              <a:rPr lang="nb-NO" dirty="0" smtClean="0"/>
              <a:t> </a:t>
            </a:r>
            <a:r>
              <a:rPr lang="nb-NO" dirty="0" err="1" smtClean="0"/>
              <a:t>ordan</a:t>
            </a:r>
            <a:r>
              <a:rPr lang="nb-NO" dirty="0" smtClean="0"/>
              <a:t> måler vi kunnskap i WEB 2.0?</a:t>
            </a:r>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33</a:t>
            </a:fld>
            <a:endParaRPr lang="nb-NO"/>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3</a:t>
            </a:fld>
            <a:endParaRPr lang="nb-NO"/>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24ABE0B7-A7D5-324C-B7CB-66AC974EB530}" type="slidenum">
              <a:rPr lang="nb-NO"/>
              <a:pPr/>
              <a:t>4</a:t>
            </a:fld>
            <a:endParaRPr lang="nb-NO"/>
          </a:p>
        </p:txBody>
      </p:sp>
      <p:sp>
        <p:nvSpPr>
          <p:cNvPr id="27651" name="Rectangle 2"/>
          <p:cNvSpPr>
            <a:spLocks noGrp="1" noRot="1" noChangeAspect="1" noChangeArrowheads="1" noTextEdit="1"/>
          </p:cNvSpPr>
          <p:nvPr>
            <p:ph type="sldImg"/>
          </p:nvPr>
        </p:nvSpPr>
        <p:spPr>
          <a:xfrm>
            <a:off x="1143000" y="685800"/>
            <a:ext cx="4572000" cy="3429000"/>
          </a:xfrm>
          <a:ln/>
        </p:spPr>
      </p:sp>
      <p:sp>
        <p:nvSpPr>
          <p:cNvPr id="27652" name="Rectangle 3"/>
          <p:cNvSpPr>
            <a:spLocks noGrp="1" noChangeArrowheads="1"/>
          </p:cNvSpPr>
          <p:nvPr>
            <p:ph type="body" idx="1"/>
          </p:nvPr>
        </p:nvSpPr>
        <p:spPr>
          <a:noFill/>
          <a:ln/>
        </p:spPr>
        <p:txBody>
          <a:bodyPr/>
          <a:lstStyle/>
          <a:p>
            <a:pPr eaLnBrk="1" hangingPunct="1"/>
            <a:r>
              <a:rPr lang="nb-NO"/>
              <a:t>ITU.no forsknings- og kompetansenettverk for IT i utdanning.</a:t>
            </a:r>
          </a:p>
          <a:p>
            <a:pPr eaLnBrk="1" hangingPunct="1"/>
            <a:r>
              <a:rPr lang="nb-NO"/>
              <a:t>Begrepet er ikke definert ordentlig, men det jobbes med det internasjonalt</a:t>
            </a:r>
          </a:p>
          <a:p>
            <a:pPr eaLnBrk="1" hangingPunct="1"/>
            <a:r>
              <a:rPr lang="nb-NO"/>
              <a:t>Dimensjon 1 ferdigheter i bruk av IKT/dimensjon 2 IKT i bruk i ulike fag/dimensjon3 læringsstratregier, metakognitive evner/dimensjon 4 kulturell kompetanse, digital dannelse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61F05A-7768-C046-B57B-94A92F43B38F}" type="slidenum">
              <a:rPr lang="nb-NO"/>
              <a:pPr/>
              <a:t>5</a:t>
            </a:fld>
            <a:endParaRPr lang="nb-NO"/>
          </a:p>
        </p:txBody>
      </p:sp>
      <p:sp>
        <p:nvSpPr>
          <p:cNvPr id="109570" name="Rectangle 2"/>
          <p:cNvSpPr>
            <a:spLocks noGrp="1" noRot="1" noChangeAspect="1" noChangeArrowheads="1" noTextEdit="1"/>
          </p:cNvSpPr>
          <p:nvPr>
            <p:ph type="sldImg"/>
          </p:nvPr>
        </p:nvSpPr>
        <p:spPr>
          <a:xfrm>
            <a:off x="1143000" y="685800"/>
            <a:ext cx="4572000" cy="3429000"/>
          </a:xfrm>
          <a:ln/>
        </p:spPr>
      </p:sp>
      <p:sp>
        <p:nvSpPr>
          <p:cNvPr id="1095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8</a:t>
            </a:fld>
            <a:endParaRPr lang="nb-NO"/>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Kontrollmønstre: eks fravær, anmerkninger kan ses og dermed diskuteres. Vurderinger kan ses.</a:t>
            </a:r>
          </a:p>
          <a:p>
            <a:r>
              <a:rPr lang="nb-NO" dirty="0" smtClean="0"/>
              <a:t>Lærere bruker IKT i sitt arbeid,</a:t>
            </a:r>
            <a:r>
              <a:rPr lang="nb-NO" baseline="0" dirty="0" smtClean="0"/>
              <a:t> men ikke i elevenes arbeid</a:t>
            </a:r>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9</a:t>
            </a:fld>
            <a:endParaRPr lang="nb-NO"/>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George Siemens</a:t>
            </a:r>
          </a:p>
          <a:p>
            <a:r>
              <a:rPr lang="nb-NO" dirty="0" smtClean="0"/>
              <a:t>Jeanne </a:t>
            </a:r>
            <a:r>
              <a:rPr lang="nb-NO" dirty="0" err="1" smtClean="0"/>
              <a:t>Eirheim</a:t>
            </a:r>
            <a:r>
              <a:rPr lang="nb-NO" dirty="0" smtClean="0"/>
              <a:t> skriver at klasserommet er primært en </a:t>
            </a:r>
            <a:r>
              <a:rPr lang="nb-NO" dirty="0" err="1" smtClean="0"/>
              <a:t>sisial</a:t>
            </a:r>
            <a:r>
              <a:rPr lang="nb-NO" dirty="0" smtClean="0"/>
              <a:t> happening og arbeid med egen datamaskin ikke hører hjemme der, men andre steder. ( ser bare det du vil se i lukkede fora, en fare)</a:t>
            </a:r>
            <a:endParaRPr lang="nb-NO" dirty="0"/>
          </a:p>
        </p:txBody>
      </p:sp>
      <p:sp>
        <p:nvSpPr>
          <p:cNvPr id="4" name="Plassholder for lysbildenummer 3"/>
          <p:cNvSpPr>
            <a:spLocks noGrp="1"/>
          </p:cNvSpPr>
          <p:nvPr>
            <p:ph type="sldNum" sz="quarter" idx="10"/>
          </p:nvPr>
        </p:nvSpPr>
        <p:spPr/>
        <p:txBody>
          <a:bodyPr/>
          <a:lstStyle/>
          <a:p>
            <a:fld id="{26B6F9E3-F5CF-6544-883A-8021786C5A0D}" type="slidenum">
              <a:rPr lang="nb-NO" smtClean="0"/>
              <a:pPr/>
              <a:t>10</a:t>
            </a:fld>
            <a:endParaRPr lang="nb-NO"/>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AF93E9AD-414C-7D47-99F4-1DA528B12284}" type="slidenum">
              <a:rPr lang="nb-NO" smtClean="0"/>
              <a:pPr/>
              <a:t>11</a:t>
            </a:fld>
            <a:endParaRPr lang="nb-N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tellysbil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E0F9BAE-CE92-6C4B-A90B-1D6168B4F1EF}" type="datetimeFigureOut">
              <a:rPr lang="nn-NO" smtClean="0"/>
              <a:pPr/>
              <a:t>26-01-11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C641AE63-4BDB-1F4D-AFDF-C0F0A7940726}" type="slidenum">
              <a:rPr lang="nb-NO" smtClean="0"/>
              <a:pPr/>
              <a:t>‹#›</a:t>
            </a:fld>
            <a:endParaRPr lang="nb-NO"/>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nb-NO" smtClean="0"/>
              <a:t>Klikk for å redigere tittelstil</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nhold med tekst">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nb-NO" smtClean="0"/>
              <a:t>Klikk for å redigere tittelstil</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Date Placeholder 4"/>
          <p:cNvSpPr>
            <a:spLocks noGrp="1"/>
          </p:cNvSpPr>
          <p:nvPr>
            <p:ph type="dt" sz="half" idx="10"/>
          </p:nvPr>
        </p:nvSpPr>
        <p:spPr/>
        <p:txBody>
          <a:bodyPr/>
          <a:lstStyle/>
          <a:p>
            <a:fld id="{BE0F9BAE-CE92-6C4B-A90B-1D6168B4F1EF}" type="datetimeFigureOut">
              <a:rPr lang="nn-NO" smtClean="0"/>
              <a:pPr/>
              <a:t>26-01-11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C641AE63-4BDB-1F4D-AFDF-C0F0A7940726}" type="slidenum">
              <a:rPr lang="nb-NO" smtClean="0"/>
              <a:pPr/>
              <a:t>‹#›</a:t>
            </a:fld>
            <a:endParaRPr lang="nb-NO"/>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e med tekst">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nb-NO" smtClean="0"/>
              <a:t>Klikk for å redigere tittelstil</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bilde</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Date Placeholder 4"/>
          <p:cNvSpPr>
            <a:spLocks noGrp="1"/>
          </p:cNvSpPr>
          <p:nvPr>
            <p:ph type="dt" sz="half" idx="10"/>
          </p:nvPr>
        </p:nvSpPr>
        <p:spPr/>
        <p:txBody>
          <a:bodyPr/>
          <a:lstStyle/>
          <a:p>
            <a:fld id="{BE0F9BAE-CE92-6C4B-A90B-1D6168B4F1EF}" type="datetimeFigureOut">
              <a:rPr lang="nn-NO" smtClean="0"/>
              <a:pPr/>
              <a:t>26-01-11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e med tekst,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nb-NO" smtClean="0"/>
              <a:t>Klikk for å redigere tittelstil</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bilde</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Date Placeholder 4"/>
          <p:cNvSpPr>
            <a:spLocks noGrp="1"/>
          </p:cNvSpPr>
          <p:nvPr>
            <p:ph type="dt" sz="half" idx="10"/>
          </p:nvPr>
        </p:nvSpPr>
        <p:spPr/>
        <p:txBody>
          <a:bodyPr/>
          <a:lstStyle/>
          <a:p>
            <a:fld id="{BE0F9BAE-CE92-6C4B-A90B-1D6168B4F1EF}" type="datetimeFigureOut">
              <a:rPr lang="nn-NO" smtClean="0"/>
              <a:pPr/>
              <a:t>26-01-11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Innhold, bilde og teks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5" name="Date Placeholder 4"/>
          <p:cNvSpPr>
            <a:spLocks noGrp="1"/>
          </p:cNvSpPr>
          <p:nvPr>
            <p:ph type="dt" sz="half" idx="10"/>
          </p:nvPr>
        </p:nvSpPr>
        <p:spPr/>
        <p:txBody>
          <a:bodyPr/>
          <a:lstStyle/>
          <a:p>
            <a:fld id="{BE0F9BAE-CE92-6C4B-A90B-1D6168B4F1EF}" type="datetimeFigureOut">
              <a:rPr lang="nn-NO" smtClean="0"/>
              <a:pPr/>
              <a:t>26-01-11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C641AE63-4BDB-1F4D-AFDF-C0F0A7940726}" type="slidenum">
              <a:rPr lang="nb-NO" smtClean="0"/>
              <a:pPr/>
              <a:t>‹#›</a:t>
            </a:fld>
            <a:endParaRPr lang="nb-NO"/>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nb-NO" smtClean="0"/>
              <a:t>Klikk for å redigere tittelstil</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nb-NO" smtClean="0"/>
              <a:t>Klikk ikonet for å legge til bilde</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3 bilder med tekst">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nb-NO" smtClean="0"/>
              <a:t>Klikk for å redigere tittelstil</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bilde</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Date Placeholder 4"/>
          <p:cNvSpPr>
            <a:spLocks noGrp="1"/>
          </p:cNvSpPr>
          <p:nvPr>
            <p:ph type="dt" sz="half" idx="10"/>
          </p:nvPr>
        </p:nvSpPr>
        <p:spPr/>
        <p:txBody>
          <a:bodyPr/>
          <a:lstStyle/>
          <a:p>
            <a:fld id="{BE0F9BAE-CE92-6C4B-A90B-1D6168B4F1EF}" type="datetimeFigureOut">
              <a:rPr lang="nn-NO" smtClean="0"/>
              <a:pPr/>
              <a:t>26-01-11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C641AE63-4BDB-1F4D-AFDF-C0F0A7940726}" type="slidenum">
              <a:rPr lang="nb-NO" smtClean="0"/>
              <a:pPr/>
              <a:t>‹#›</a:t>
            </a:fld>
            <a:endParaRPr lang="nb-NO"/>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bilde</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bilde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Loddrett teks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nb-NO" smtClean="0"/>
              <a:t>Klikk for å redigere tittelstil</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4" name="Date Placeholder 3"/>
          <p:cNvSpPr>
            <a:spLocks noGrp="1"/>
          </p:cNvSpPr>
          <p:nvPr>
            <p:ph type="dt" sz="half" idx="10"/>
          </p:nvPr>
        </p:nvSpPr>
        <p:spPr/>
        <p:txBody>
          <a:bodyPr/>
          <a:lstStyle/>
          <a:p>
            <a:fld id="{BE0F9BAE-CE92-6C4B-A90B-1D6168B4F1EF}" type="datetimeFigureOut">
              <a:rPr lang="nn-NO" smtClean="0"/>
              <a:pPr/>
              <a:t>26-01-11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Loddrett tittel og teks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nb-NO" smtClean="0"/>
              <a:t>Klikk for å redigere tittelstil</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4" name="Date Placeholder 3"/>
          <p:cNvSpPr>
            <a:spLocks noGrp="1"/>
          </p:cNvSpPr>
          <p:nvPr>
            <p:ph type="dt" sz="half" idx="10"/>
          </p:nvPr>
        </p:nvSpPr>
        <p:spPr/>
        <p:txBody>
          <a:bodyPr/>
          <a:lstStyle/>
          <a:p>
            <a:fld id="{BE0F9BAE-CE92-6C4B-A90B-1D6168B4F1EF}" type="datetimeFigureOut">
              <a:rPr lang="nn-NO" smtClean="0"/>
              <a:pPr/>
              <a:t>26-01-11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C641AE63-4BDB-1F4D-AFDF-C0F0A7940726}" type="slidenum">
              <a:rPr lang="nb-NO" smtClean="0"/>
              <a:pPr/>
              <a:t>‹#›</a:t>
            </a:fld>
            <a:endParaRPr lang="nb-NO"/>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cSld name="Tittel, innhold og tekst">
    <p:spTree>
      <p:nvGrpSpPr>
        <p:cNvPr id="1" name=""/>
        <p:cNvGrpSpPr/>
        <p:nvPr/>
      </p:nvGrpSpPr>
      <p:grpSpPr>
        <a:xfrm>
          <a:off x="0" y="0"/>
          <a:ext cx="0" cy="0"/>
          <a:chOff x="0" y="0"/>
          <a:chExt cx="0" cy="0"/>
        </a:xfrm>
      </p:grpSpPr>
      <p:sp>
        <p:nvSpPr>
          <p:cNvPr id="2" name="Tittel 1"/>
          <p:cNvSpPr>
            <a:spLocks noGrp="1"/>
          </p:cNvSpPr>
          <p:nvPr>
            <p:ph type="title"/>
          </p:nvPr>
        </p:nvSpPr>
        <p:spPr>
          <a:xfrm>
            <a:off x="1528763" y="304800"/>
            <a:ext cx="7564437" cy="1143000"/>
          </a:xfrm>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1479550" y="1981200"/>
            <a:ext cx="3736975" cy="411480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5368925" y="1981200"/>
            <a:ext cx="3736975" cy="411480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a:xfrm>
            <a:off x="1481138" y="6248400"/>
            <a:ext cx="1782762" cy="457200"/>
          </a:xfrm>
        </p:spPr>
        <p:txBody>
          <a:bodyPr/>
          <a:lstStyle>
            <a:lvl1pPr>
              <a:defRPr/>
            </a:lvl1pPr>
          </a:lstStyle>
          <a:p>
            <a:endParaRPr lang="nb-NO"/>
          </a:p>
        </p:txBody>
      </p:sp>
      <p:sp>
        <p:nvSpPr>
          <p:cNvPr id="6" name="Plassholder for bunntekst 5"/>
          <p:cNvSpPr>
            <a:spLocks noGrp="1"/>
          </p:cNvSpPr>
          <p:nvPr>
            <p:ph type="ftr" sz="quarter" idx="11"/>
          </p:nvPr>
        </p:nvSpPr>
        <p:spPr>
          <a:xfrm>
            <a:off x="3797300" y="6248400"/>
            <a:ext cx="2895600" cy="457200"/>
          </a:xfrm>
        </p:spPr>
        <p:txBody>
          <a:bodyPr/>
          <a:lstStyle>
            <a:lvl1pPr>
              <a:defRPr/>
            </a:lvl1pPr>
          </a:lstStyle>
          <a:p>
            <a:endParaRPr lang="nb-NO"/>
          </a:p>
        </p:txBody>
      </p:sp>
      <p:sp>
        <p:nvSpPr>
          <p:cNvPr id="7" name="Plassholder for lysbildenummer 6"/>
          <p:cNvSpPr>
            <a:spLocks noGrp="1"/>
          </p:cNvSpPr>
          <p:nvPr>
            <p:ph type="sldNum" sz="quarter" idx="12"/>
          </p:nvPr>
        </p:nvSpPr>
        <p:spPr>
          <a:xfrm>
            <a:off x="7226300" y="6248400"/>
            <a:ext cx="1905000" cy="457200"/>
          </a:xfrm>
        </p:spPr>
        <p:txBody>
          <a:bodyPr/>
          <a:lstStyle>
            <a:lvl1pPr>
              <a:defRPr smtClean="0"/>
            </a:lvl1pPr>
          </a:lstStyle>
          <a:p>
            <a:fld id="{6C8155EB-9077-474B-B34A-8160CF1460DA}" type="slidenum">
              <a:rPr lang="nb-NO"/>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tel og innhold">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nb-NO" smtClean="0"/>
              <a:t>Klikk for å redigere tittelstil</a:t>
            </a:r>
            <a:endParaRPr/>
          </a:p>
        </p:txBody>
      </p:sp>
      <p:sp>
        <p:nvSpPr>
          <p:cNvPr id="3" name="Content Placeholder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4" name="Date Placeholder 3"/>
          <p:cNvSpPr>
            <a:spLocks noGrp="1"/>
          </p:cNvSpPr>
          <p:nvPr>
            <p:ph type="dt" sz="half" idx="10"/>
          </p:nvPr>
        </p:nvSpPr>
        <p:spPr/>
        <p:txBody>
          <a:bodyPr/>
          <a:lstStyle/>
          <a:p>
            <a:fld id="{BE0F9BAE-CE92-6C4B-A90B-1D6168B4F1EF}" type="datetimeFigureOut">
              <a:rPr lang="nn-NO" smtClean="0"/>
              <a:pPr/>
              <a:t>26-01-11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tellysbilde med bild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BE0F9BAE-CE92-6C4B-A90B-1D6168B4F1EF}" type="datetimeFigureOut">
              <a:rPr lang="nn-NO" smtClean="0"/>
              <a:pPr/>
              <a:t>26-01-11</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C641AE63-4BDB-1F4D-AFDF-C0F0A7940726}" type="slidenum">
              <a:rPr lang="nb-NO" smtClean="0"/>
              <a:pPr/>
              <a:t>‹#›</a:t>
            </a:fld>
            <a:endParaRPr lang="nb-NO"/>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nb-NO" smtClean="0"/>
              <a:t>Klikk ikonet for å legge til bilde</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nb-NO" smtClean="0"/>
              <a:t>Klikk for å redigere tittelstil</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ndelingsoverskrift">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7"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nb-NO" smtClean="0"/>
              <a:t>Klikk for å redigere tittelstil</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nb-NO" smtClean="0"/>
              <a:t>Klikk for å redigere tekststiler i malen</a:t>
            </a:r>
          </a:p>
        </p:txBody>
      </p:sp>
      <p:sp>
        <p:nvSpPr>
          <p:cNvPr id="4" name="Date Placeholder 3"/>
          <p:cNvSpPr>
            <a:spLocks noGrp="1"/>
          </p:cNvSpPr>
          <p:nvPr>
            <p:ph type="dt" sz="half" idx="10"/>
          </p:nvPr>
        </p:nvSpPr>
        <p:spPr/>
        <p:txBody>
          <a:bodyPr/>
          <a:lstStyle/>
          <a:p>
            <a:fld id="{5DA7FD2D-5A5F-45B1-82F9-83DDE5E26DCD}" type="datetime1">
              <a:rPr lang="nn-NO"/>
              <a:pPr/>
              <a:t>26-01-11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D8CFD7C-5133-4F31-B8DD-48811D9CC472}"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Avsnitt med bild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nb-NO" smtClean="0"/>
              <a:t>Klikk ikonet for å legge til bilde</a:t>
            </a:r>
            <a:endParaRPr/>
          </a:p>
        </p:txBody>
      </p:sp>
      <p:sp>
        <p:nvSpPr>
          <p:cNvPr id="4" name="Date Placeholder 3"/>
          <p:cNvSpPr>
            <a:spLocks noGrp="1"/>
          </p:cNvSpPr>
          <p:nvPr>
            <p:ph type="dt" sz="half" idx="10"/>
          </p:nvPr>
        </p:nvSpPr>
        <p:spPr/>
        <p:txBody>
          <a:bodyPr/>
          <a:lstStyle/>
          <a:p>
            <a:fld id="{98619E1B-55DA-4EA6-A581-F7DC676BFABF}" type="datetime1">
              <a:rPr lang="nn-NO"/>
              <a:pPr/>
              <a:t>26-01-11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nb-NO" smtClean="0"/>
              <a:t>Klikk for å redigere tittelstil</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o innholdsdeler">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nb-NO" smtClean="0"/>
              <a:t>Klikk for å redigere tittelstil</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5" name="Date Placeholder 4"/>
          <p:cNvSpPr>
            <a:spLocks noGrp="1"/>
          </p:cNvSpPr>
          <p:nvPr>
            <p:ph type="dt" sz="half" idx="10"/>
          </p:nvPr>
        </p:nvSpPr>
        <p:spPr/>
        <p:txBody>
          <a:bodyPr/>
          <a:lstStyle/>
          <a:p>
            <a:fld id="{BE0F9BAE-CE92-6C4B-A90B-1D6168B4F1EF}" type="datetimeFigureOut">
              <a:rPr lang="nn-NO" smtClean="0"/>
              <a:pPr/>
              <a:t>26-01-11</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Sammenligning">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nb-NO" smtClean="0"/>
              <a:t>Klikk for å redigere tittelstil</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7" name="Date Placeholder 6"/>
          <p:cNvSpPr>
            <a:spLocks noGrp="1"/>
          </p:cNvSpPr>
          <p:nvPr>
            <p:ph type="dt" sz="half" idx="10"/>
          </p:nvPr>
        </p:nvSpPr>
        <p:spPr/>
        <p:txBody>
          <a:bodyPr/>
          <a:lstStyle/>
          <a:p>
            <a:fld id="{BE0F9BAE-CE92-6C4B-A90B-1D6168B4F1EF}" type="datetimeFigureOut">
              <a:rPr lang="nn-NO" smtClean="0"/>
              <a:pPr/>
              <a:t>26-01-11</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Bare tittel">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nb-NO" smtClean="0"/>
              <a:t>Klikk for å redigere tittelstil</a:t>
            </a:r>
            <a:endParaRPr/>
          </a:p>
        </p:txBody>
      </p:sp>
      <p:sp>
        <p:nvSpPr>
          <p:cNvPr id="3" name="Date Placeholder 2"/>
          <p:cNvSpPr>
            <a:spLocks noGrp="1"/>
          </p:cNvSpPr>
          <p:nvPr>
            <p:ph type="dt" sz="half" idx="10"/>
          </p:nvPr>
        </p:nvSpPr>
        <p:spPr/>
        <p:txBody>
          <a:bodyPr/>
          <a:lstStyle/>
          <a:p>
            <a:fld id="{BE0F9BAE-CE92-6C4B-A90B-1D6168B4F1EF}" type="datetimeFigureOut">
              <a:rPr lang="nn-NO" smtClean="0"/>
              <a:pPr/>
              <a:t>26-01-11</a:t>
            </a:fld>
            <a:endParaRPr lang="nb-NO"/>
          </a:p>
        </p:txBody>
      </p:sp>
      <p:sp>
        <p:nvSpPr>
          <p:cNvPr id="4" name="Footer Placeholder 3"/>
          <p:cNvSpPr>
            <a:spLocks noGrp="1"/>
          </p:cNvSpPr>
          <p:nvPr>
            <p:ph type="ftr" sz="quarter" idx="11"/>
          </p:nvPr>
        </p:nvSpPr>
        <p:spPr/>
        <p:txBody>
          <a:bodyPr/>
          <a:lstStyle/>
          <a:p>
            <a:endParaRPr lang="nb-NO"/>
          </a:p>
        </p:txBody>
      </p:sp>
      <p:sp>
        <p:nvSpPr>
          <p:cNvPr id="5" name="Slide Number Placeholder 4"/>
          <p:cNvSpPr>
            <a:spLocks noGrp="1"/>
          </p:cNvSpPr>
          <p:nvPr>
            <p:ph type="sldNum" sz="quarter" idx="12"/>
          </p:nvPr>
        </p:nvSpPr>
        <p:spPr/>
        <p:txBody>
          <a:bodyPr/>
          <a:lstStyle/>
          <a:p>
            <a:fld id="{C641AE63-4BDB-1F4D-AFDF-C0F0A7940726}" type="slidenum">
              <a:rPr lang="nb-NO" smtClean="0"/>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0F9BAE-CE92-6C4B-A90B-1D6168B4F1EF}" type="datetimeFigureOut">
              <a:rPr lang="nn-NO" smtClean="0"/>
              <a:pPr/>
              <a:t>26-01-11</a:t>
            </a:fld>
            <a:endParaRPr lang="nb-NO"/>
          </a:p>
        </p:txBody>
      </p:sp>
      <p:sp>
        <p:nvSpPr>
          <p:cNvPr id="3" name="Footer Placeholder 2"/>
          <p:cNvSpPr>
            <a:spLocks noGrp="1"/>
          </p:cNvSpPr>
          <p:nvPr>
            <p:ph type="ftr" sz="quarter" idx="11"/>
          </p:nvPr>
        </p:nvSpPr>
        <p:spPr/>
        <p:txBody>
          <a:bodyPr/>
          <a:lstStyle/>
          <a:p>
            <a:endParaRPr lang="nb-NO"/>
          </a:p>
        </p:txBody>
      </p:sp>
      <p:sp>
        <p:nvSpPr>
          <p:cNvPr id="4" name="Slide Number Placeholder 3"/>
          <p:cNvSpPr>
            <a:spLocks noGrp="1"/>
          </p:cNvSpPr>
          <p:nvPr>
            <p:ph type="sldNum" sz="quarter" idx="12"/>
          </p:nvPr>
        </p:nvSpPr>
        <p:spPr/>
        <p:txBody>
          <a:bodyPr/>
          <a:lstStyle/>
          <a:p>
            <a:fld id="{C641AE63-4BDB-1F4D-AFDF-C0F0A7940726}" type="slidenum">
              <a:rPr lang="nb-NO" smtClean="0"/>
              <a:pPr/>
              <a:t>‹#›</a:t>
            </a:fld>
            <a:endParaRPr lang="nb-NO"/>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BE0F9BAE-CE92-6C4B-A90B-1D6168B4F1EF}" type="datetimeFigureOut">
              <a:rPr lang="nn-NO" smtClean="0"/>
              <a:pPr/>
              <a:t>26-01-11</a:t>
            </a:fld>
            <a:endParaRPr lang="nb-NO"/>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nb-NO"/>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C641AE63-4BDB-1F4D-AFDF-C0F0A7940726}" type="slidenum">
              <a:rPr lang="nb-NO" smtClean="0"/>
              <a:pPr/>
              <a:t>‹#›</a:t>
            </a:fld>
            <a:endParaRPr lang="nb-NO"/>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nb-NO" smtClean="0"/>
              <a:t>Klikk for å redigere tittelstil</a:t>
            </a:r>
            <a:endParaRPr/>
          </a:p>
        </p:txBody>
      </p:sp>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 id="2147483852" r:id="rId13"/>
    <p:sldLayoutId id="2147483853" r:id="rId14"/>
    <p:sldLayoutId id="2147483854" r:id="rId15"/>
    <p:sldLayoutId id="2147483855" r:id="rId16"/>
    <p:sldLayoutId id="2147483856" r:id="rId17"/>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hyperlink" Target="http://babelnet.sbg.ac.at/canalreve/sport/index.htm" TargetMode="External"/><Relationship Id="rId4" Type="http://schemas.openxmlformats.org/officeDocument/2006/relationships/hyperlink" Target="http://www.tv5.org/TV5Site/carte/ecard3/FR/cartooneditor.php" TargetMode="External"/><Relationship Id="rId5" Type="http://schemas.openxmlformats.org/officeDocument/2006/relationships/hyperlink" Target="http://phonetique.free.fr/phonsemi/secretair1.htm" TargetMode="External"/><Relationship Id="rId6" Type="http://schemas.openxmlformats.org/officeDocument/2006/relationships/hyperlink" Target="http://www.francais-extra.co.uk/gateway/listening/frxdailyrschool1.htm" TargetMode="External"/><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hyperlink" Target="http://www.youtube.com/watch?v=27WrNmrqT1Q"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hyperlink" Target="http://hannehs.blogspot.com" TargetMode="External"/><Relationship Id="rId4" Type="http://schemas.openxmlformats.org/officeDocument/2006/relationships/hyperlink" Target="http://my.opera.com/Anitanormann/blog/ma-chambre-produksjon-av-digital-fortelling-i-fransk" TargetMode="External"/><Relationship Id="rId5" Type="http://schemas.openxmlformats.org/officeDocument/2006/relationships/hyperlink" Target="http://www.glogster.com/" TargetMode="External"/><Relationship Id="rId6" Type="http://schemas.openxmlformats.org/officeDocument/2006/relationships/hyperlink" Target="http://voki.com" TargetMode="External"/><Relationship Id="rId7" Type="http://schemas.openxmlformats.org/officeDocument/2006/relationships/image" Target="../media/image12.tif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hyperlink" Target="http://www.studentsoftheworld.info/" TargetMode="External"/><Relationship Id="rId4" Type="http://schemas.openxmlformats.org/officeDocument/2006/relationships/hyperlink" Target="http://docs.google.com" TargetMode="External"/><Relationship Id="rId5" Type="http://schemas.openxmlformats.org/officeDocument/2006/relationships/hyperlink" Target="http://ietherpad.com" TargetMode="External"/><Relationship Id="rId6" Type="http://schemas.openxmlformats.org/officeDocument/2006/relationships/hyperlink" Target="http://ietherpad.com/hpedJ4Hxxt" TargetMode="External"/><Relationship Id="rId7" Type="http://schemas.openxmlformats.org/officeDocument/2006/relationships/hyperlink" Target="http://www.javasonics.com/demos/forum/forum_play_scripted.php" TargetMode="External"/><Relationship Id="rId8" Type="http://schemas.openxmlformats.org/officeDocument/2006/relationships/hyperlink" Target="http://surveymonkey.com"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s>
</file>

<file path=ppt/slides/_rels/slide23.xml.rels><?xml version="1.0" encoding="UTF-8" standalone="yes"?>
<Relationships xmlns="http://schemas.openxmlformats.org/package/2006/relationships"><Relationship Id="rId3" Type="http://schemas.openxmlformats.org/officeDocument/2006/relationships/hyperlink" Target="http://www.kameleo.com/french/JEU-Ch0-Chiffres0a20.html" TargetMode="External"/><Relationship Id="rId4" Type="http://schemas.openxmlformats.org/officeDocument/2006/relationships/hyperlink" Target="http://lexiquefle.free.fr/heure.swf" TargetMode="External"/><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hyperlink" Target="http://flickr.com" TargetMode="External"/><Relationship Id="rId4" Type="http://schemas.openxmlformats.org/officeDocument/2006/relationships/hyperlink" Target="http:/7google.com" TargetMode="External"/><Relationship Id="rId5" Type="http://schemas.openxmlformats.org/officeDocument/2006/relationships/hyperlink" Target="http://slideshare.net" TargetMode="External"/><Relationship Id="rId6" Type="http://schemas.openxmlformats.org/officeDocument/2006/relationships/hyperlink" Target="http://youtube.com" TargetMode="External"/><Relationship Id="rId7" Type="http://schemas.openxmlformats.org/officeDocument/2006/relationships/hyperlink" Target="http://spotify.net" TargetMode="External"/><Relationship Id="rId8" Type="http://schemas.openxmlformats.org/officeDocument/2006/relationships/image" Target="../media/image17.tif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hyperlink" Target="http://flickr.com" TargetMode="External"/><Relationship Id="rId4" Type="http://schemas.openxmlformats.org/officeDocument/2006/relationships/hyperlink" Target="http:/7google.com" TargetMode="External"/><Relationship Id="rId5" Type="http://schemas.openxmlformats.org/officeDocument/2006/relationships/hyperlink" Target="http://slideshare.net" TargetMode="External"/><Relationship Id="rId6" Type="http://schemas.openxmlformats.org/officeDocument/2006/relationships/hyperlink" Target="http://youtube.com" TargetMode="External"/><Relationship Id="rId7" Type="http://schemas.openxmlformats.org/officeDocument/2006/relationships/hyperlink" Target="http://spotify.net" TargetMode="External"/><Relationship Id="rId8"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hyperlink" Target="http://flickr.com" TargetMode="External"/><Relationship Id="rId5" Type="http://schemas.openxmlformats.org/officeDocument/2006/relationships/hyperlink" Target="http:/7google.com" TargetMode="External"/><Relationship Id="rId6" Type="http://schemas.openxmlformats.org/officeDocument/2006/relationships/hyperlink" Target="http://slideshare.net" TargetMode="External"/><Relationship Id="rId7" Type="http://schemas.openxmlformats.org/officeDocument/2006/relationships/hyperlink" Target="http://youtube.com" TargetMode="External"/><Relationship Id="rId8" Type="http://schemas.openxmlformats.org/officeDocument/2006/relationships/hyperlink" Target="http://spotify.net" TargetMode="External"/><Relationship Id="rId9" Type="http://schemas.openxmlformats.org/officeDocument/2006/relationships/image" Target="../media/image19.png"/><Relationship Id="rId1" Type="http://schemas.openxmlformats.org/officeDocument/2006/relationships/video" Target="file://localhost/Users/ingerlangseth/Movies/FAGDIDAKTIKK/SKOLE/los%20futuros%20flamencos%20de%20las%20margaritas.mp4" TargetMode="Externa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hyperlink" Target="vurdering%5Cegenvurdering_engelsk.pdf" TargetMode="External"/><Relationship Id="rId4" Type="http://schemas.openxmlformats.org/officeDocument/2006/relationships/hyperlink" Target="http://www.australianhistorymysteries.info/ahm1/casestudies.html" TargetMode="External"/><Relationship Id="rId1" Type="http://schemas.openxmlformats.org/officeDocument/2006/relationships/slideLayout" Target="../slideLayouts/slideLayout2.xml"/><Relationship Id="rId2" Type="http://schemas.openxmlformats.org/officeDocument/2006/relationships/hyperlink" Target="http://babelnet.sbg.ac.at/canalreve/regie/index.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hyperlink" Target="http://www.javasonics.com/demos/forum/forum_play_scripted.php" TargetMode="External"/><Relationship Id="rId4" Type="http://schemas.openxmlformats.org/officeDocument/2006/relationships/hyperlink" Target="http://fronter.com/stfk" TargetMode="External"/><Relationship Id="rId5" Type="http://schemas.openxmlformats.org/officeDocument/2006/relationships/hyperlink" Target="http://hotpot.uvic.ca/" TargetMode="External"/><Relationship Id="rId6" Type="http://schemas.openxmlformats.org/officeDocument/2006/relationships/hyperlink" Target="http://home.no.net/drfatal" TargetMode="External"/><Relationship Id="rId7" Type="http://schemas.openxmlformats.org/officeDocument/2006/relationships/hyperlink" Target="http://www.neothemi.net/" TargetMode="External"/><Relationship Id="rId8" Type="http://schemas.openxmlformats.org/officeDocument/2006/relationships/hyperlink" Target="http://norwenglish.blogspot.com/" TargetMode="External"/><Relationship Id="rId1" Type="http://schemas.openxmlformats.org/officeDocument/2006/relationships/slideLayout" Target="../slideLayouts/slideLayout2.xml"/><Relationship Id="rId2" Type="http://schemas.openxmlformats.org/officeDocument/2006/relationships/hyperlink" Target="http://www.etwinning.ne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9" Type="http://schemas.openxmlformats.org/officeDocument/2006/relationships/hyperlink" Target="https://oraprdnt.uqtr.uquebec.ca/pls/public/atxw007?owa_no_recueil=1&amp;owa_nom_recueil=ELF" TargetMode="External"/><Relationship Id="rId20" Type="http://schemas.openxmlformats.org/officeDocument/2006/relationships/hyperlink" Target="http://www.aschehoug.no/mundos/" TargetMode="External"/><Relationship Id="rId21" Type="http://schemas.openxmlformats.org/officeDocument/2006/relationships/hyperlink" Target="http://www.cappelen.no" TargetMode="External"/><Relationship Id="rId10" Type="http://schemas.openxmlformats.org/officeDocument/2006/relationships/hyperlink" Target="http://www.louvre.fr/" TargetMode="External"/><Relationship Id="rId11" Type="http://schemas.openxmlformats.org/officeDocument/2006/relationships/hyperlink" Target="http://www.junior.senat.fr/loi/da/index.html" TargetMode="External"/><Relationship Id="rId12" Type="http://schemas.openxmlformats.org/officeDocument/2006/relationships/hyperlink" Target="http://www.ashcombe.surrey.sch.uk/Curriculum/modlang/videos.htm" TargetMode="External"/><Relationship Id="rId13" Type="http://schemas.openxmlformats.org/officeDocument/2006/relationships/hyperlink" Target="http://espanglishchat.com/" TargetMode="External"/><Relationship Id="rId14" Type="http://schemas.openxmlformats.org/officeDocument/2006/relationships/hyperlink" Target="http://www.kameleo.com/french/JEU-Ch0-Chiffres0a20.html" TargetMode="External"/><Relationship Id="rId15" Type="http://schemas.openxmlformats.org/officeDocument/2006/relationships/hyperlink" Target="http://www.colby.edu/personal/b/bknelson/exercises/" TargetMode="External"/><Relationship Id="rId16" Type="http://schemas.openxmlformats.org/officeDocument/2006/relationships/hyperlink" Target="http://www.wm.edu/modlang/gasmit/german/" TargetMode="External"/><Relationship Id="rId17" Type="http://schemas.openxmlformats.org/officeDocument/2006/relationships/hyperlink" Target="http://www.zut.org.uk" TargetMode="External"/><Relationship Id="rId18" Type="http://schemas.openxmlformats.org/officeDocument/2006/relationships/hyperlink" Target="http://www.bbc.co.uk/languages/" TargetMode="External"/><Relationship Id="rId19" Type="http://schemas.openxmlformats.org/officeDocument/2006/relationships/hyperlink" Target="http://home.online.no/~vindnes/deutschlinks/" TargetMode="External"/><Relationship Id="rId1" Type="http://schemas.openxmlformats.org/officeDocument/2006/relationships/slideLayout" Target="../slideLayouts/slideLayout2.xml"/><Relationship Id="rId2" Type="http://schemas.openxmlformats.org/officeDocument/2006/relationships/hyperlink" Target="http://www.welt.de/" TargetMode="External"/><Relationship Id="rId3" Type="http://schemas.openxmlformats.org/officeDocument/2006/relationships/hyperlink" Target="http://www.elpais.es/" TargetMode="External"/><Relationship Id="rId4" Type="http://schemas.openxmlformats.org/officeDocument/2006/relationships/hyperlink" Target="http://www.lemonde.fr/" TargetMode="External"/><Relationship Id="rId5" Type="http://schemas.openxmlformats.org/officeDocument/2006/relationships/hyperlink" Target="http://wikipedia.org" TargetMode="External"/><Relationship Id="rId6" Type="http://schemas.openxmlformats.org/officeDocument/2006/relationships/hyperlink" Target="http://google.com" TargetMode="External"/><Relationship Id="rId7" Type="http://schemas.openxmlformats.org/officeDocument/2006/relationships/hyperlink" Target="http://utube.com" TargetMode="External"/><Relationship Id="rId8" Type="http://schemas.openxmlformats.org/officeDocument/2006/relationships/hyperlink" Target="http://platea.pntic.mec.es/~cvera/hotpot/exos/index.ht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df"/><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4.pd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smtClean="0"/>
              <a:t>Med digitale verktøy</a:t>
            </a:r>
            <a:endParaRPr lang="nb-NO" dirty="0"/>
          </a:p>
        </p:txBody>
      </p:sp>
      <p:sp>
        <p:nvSpPr>
          <p:cNvPr id="3" name="Undertittel 2"/>
          <p:cNvSpPr>
            <a:spLocks noGrp="1"/>
          </p:cNvSpPr>
          <p:nvPr>
            <p:ph type="subTitle" idx="1"/>
          </p:nvPr>
        </p:nvSpPr>
        <p:spPr/>
        <p:txBody>
          <a:bodyPr>
            <a:normAutofit fontScale="55000" lnSpcReduction="20000"/>
          </a:bodyPr>
          <a:lstStyle/>
          <a:p>
            <a:r>
              <a:rPr lang="nb-NO" dirty="0" smtClean="0"/>
              <a:t>Inger Langseth</a:t>
            </a:r>
          </a:p>
          <a:p>
            <a:r>
              <a:rPr lang="nb-NO" dirty="0" smtClean="0"/>
              <a:t>Program for lærerutdanning</a:t>
            </a:r>
          </a:p>
          <a:p>
            <a:r>
              <a:rPr lang="nb-NO" dirty="0" smtClean="0"/>
              <a:t>NTNU</a:t>
            </a:r>
            <a:endParaRPr lang="nb-NO" dirty="0"/>
          </a:p>
        </p:txBody>
      </p:sp>
      <p:pic>
        <p:nvPicPr>
          <p:cNvPr id="7" name="Bilde 6" descr="boy197.jpg"/>
          <p:cNvPicPr>
            <a:picLocks noChangeAspect="1"/>
          </p:cNvPicPr>
          <p:nvPr/>
        </p:nvPicPr>
        <p:blipFill>
          <a:blip r:embed="rId3"/>
          <a:stretch>
            <a:fillRect/>
          </a:stretch>
        </p:blipFill>
        <p:spPr>
          <a:xfrm>
            <a:off x="3040504" y="2241453"/>
            <a:ext cx="2536371" cy="3594856"/>
          </a:xfrm>
          <a:prstGeom prst="rect">
            <a:avLst/>
          </a:prstGeom>
        </p:spPr>
      </p:pic>
      <p:sp>
        <p:nvSpPr>
          <p:cNvPr id="5" name="TekstSylinder 4"/>
          <p:cNvSpPr txBox="1"/>
          <p:nvPr/>
        </p:nvSpPr>
        <p:spPr>
          <a:xfrm>
            <a:off x="5766126" y="4912979"/>
            <a:ext cx="2688570" cy="923330"/>
          </a:xfrm>
          <a:prstGeom prst="rect">
            <a:avLst/>
          </a:prstGeom>
          <a:noFill/>
        </p:spPr>
        <p:txBody>
          <a:bodyPr wrap="square" rtlCol="0">
            <a:spAutoFit/>
          </a:bodyPr>
          <a:lstStyle/>
          <a:p>
            <a:r>
              <a:rPr lang="nb-NO" dirty="0" smtClean="0"/>
              <a:t>Ideer til digitale historier</a:t>
            </a:r>
          </a:p>
          <a:p>
            <a:r>
              <a:rPr lang="nb-NO" dirty="0" err="1" smtClean="0"/>
              <a:t>-scan</a:t>
            </a:r>
            <a:r>
              <a:rPr lang="nb-NO" dirty="0" smtClean="0"/>
              <a:t> bildene</a:t>
            </a:r>
          </a:p>
          <a:p>
            <a:r>
              <a:rPr lang="nb-NO" dirty="0" smtClean="0"/>
              <a:t>-legg til en lydfil</a:t>
            </a:r>
            <a:endParaRPr lang="nb-N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a:xfrm>
            <a:off x="283744" y="337749"/>
            <a:ext cx="8574506" cy="1216589"/>
          </a:xfrm>
        </p:spPr>
        <p:txBody>
          <a:bodyPr/>
          <a:lstStyle/>
          <a:p>
            <a:r>
              <a:rPr lang="en-US" sz="3200" dirty="0" err="1" smtClean="0"/>
              <a:t>Sosiale</a:t>
            </a:r>
            <a:r>
              <a:rPr lang="en-US" sz="3200" dirty="0" smtClean="0"/>
              <a:t> system=</a:t>
            </a:r>
            <a:endParaRPr lang="nb-NO" sz="3200" dirty="0"/>
          </a:p>
        </p:txBody>
      </p:sp>
      <p:sp>
        <p:nvSpPr>
          <p:cNvPr id="3" name="Plassholder for innhold 2"/>
          <p:cNvSpPr>
            <a:spLocks noGrp="1"/>
          </p:cNvSpPr>
          <p:nvPr>
            <p:ph idx="1"/>
          </p:nvPr>
        </p:nvSpPr>
        <p:spPr>
          <a:xfrm>
            <a:off x="1878117" y="2133600"/>
            <a:ext cx="6980134" cy="4668557"/>
          </a:xfrm>
        </p:spPr>
        <p:txBody>
          <a:bodyPr>
            <a:normAutofit/>
          </a:bodyPr>
          <a:lstStyle/>
          <a:p>
            <a:pPr>
              <a:buNone/>
            </a:pPr>
            <a:r>
              <a:rPr lang="en-US" dirty="0" err="1" smtClean="0"/>
              <a:t>fleksible/tilpasningsdyktige/selv-organiserende</a:t>
            </a:r>
            <a:endParaRPr lang="en-US" dirty="0" smtClean="0"/>
          </a:p>
          <a:p>
            <a:pPr>
              <a:buNone/>
            </a:pPr>
            <a:endParaRPr lang="en-US" dirty="0" smtClean="0"/>
          </a:p>
          <a:p>
            <a:pPr lvl="1"/>
            <a:r>
              <a:rPr lang="nb-NO" dirty="0" smtClean="0"/>
              <a:t>Skaper tillit og tilhørighet</a:t>
            </a:r>
          </a:p>
          <a:p>
            <a:pPr lvl="1"/>
            <a:r>
              <a:rPr lang="nb-NO" dirty="0" smtClean="0"/>
              <a:t>Muliggjør tilpasning</a:t>
            </a:r>
          </a:p>
          <a:p>
            <a:pPr lvl="1"/>
            <a:r>
              <a:rPr lang="nb-NO" dirty="0" smtClean="0"/>
              <a:t>Vilkårlighet, ikke planlagt</a:t>
            </a:r>
          </a:p>
          <a:p>
            <a:pPr lvl="1"/>
            <a:r>
              <a:rPr lang="nb-NO" dirty="0" smtClean="0"/>
              <a:t>Elever er ”</a:t>
            </a:r>
            <a:r>
              <a:rPr lang="nb-NO" dirty="0" err="1" smtClean="0"/>
              <a:t>technically</a:t>
            </a:r>
            <a:r>
              <a:rPr lang="nb-NO" dirty="0" smtClean="0"/>
              <a:t> </a:t>
            </a:r>
            <a:r>
              <a:rPr lang="nb-NO" dirty="0" err="1" smtClean="0"/>
              <a:t>enabled</a:t>
            </a:r>
            <a:r>
              <a:rPr lang="nb-NO" dirty="0" smtClean="0"/>
              <a:t>, </a:t>
            </a:r>
            <a:r>
              <a:rPr lang="nb-NO" dirty="0" err="1" smtClean="0"/>
              <a:t>but</a:t>
            </a:r>
            <a:r>
              <a:rPr lang="nb-NO" dirty="0" smtClean="0"/>
              <a:t> </a:t>
            </a:r>
            <a:r>
              <a:rPr lang="nb-NO" dirty="0" err="1" smtClean="0"/>
              <a:t>socially</a:t>
            </a:r>
            <a:r>
              <a:rPr lang="nb-NO" dirty="0" smtClean="0"/>
              <a:t> driven</a:t>
            </a:r>
          </a:p>
          <a:p>
            <a:pPr lvl="1">
              <a:buNone/>
            </a:pPr>
            <a:endParaRPr lang="nb-NO" dirty="0" smtClean="0"/>
          </a:p>
          <a:p>
            <a:pPr lvl="1"/>
            <a:r>
              <a:rPr lang="nb-NO" sz="2400" dirty="0" smtClean="0"/>
              <a:t>Sosialt komplekst</a:t>
            </a:r>
          </a:p>
          <a:p>
            <a:endParaRPr lang="nb-NO" dirty="0"/>
          </a:p>
        </p:txBody>
      </p:sp>
      <p:sp>
        <p:nvSpPr>
          <p:cNvPr id="4" name="Plassholder for dato 3"/>
          <p:cNvSpPr>
            <a:spLocks noGrp="1"/>
          </p:cNvSpPr>
          <p:nvPr>
            <p:ph type="dt" sz="half" idx="10"/>
          </p:nvPr>
        </p:nvSpPr>
        <p:spPr/>
        <p:txBody>
          <a:bodyPr/>
          <a:lstStyle/>
          <a:p>
            <a:fld id="{3206DC69-2B92-974C-BA08-08C8963BC018}" type="datetime1">
              <a:rPr lang="nn-NO" smtClean="0"/>
              <a:pPr/>
              <a:t>26-01-11</a:t>
            </a:fld>
            <a:endParaRPr lang="nb-NO"/>
          </a:p>
        </p:txBody>
      </p:sp>
      <p:sp>
        <p:nvSpPr>
          <p:cNvPr id="5" name="Plassholder for lysbildenummer 4"/>
          <p:cNvSpPr>
            <a:spLocks noGrp="1"/>
          </p:cNvSpPr>
          <p:nvPr>
            <p:ph type="sldNum" sz="quarter" idx="12"/>
          </p:nvPr>
        </p:nvSpPr>
        <p:spPr/>
        <p:txBody>
          <a:bodyPr/>
          <a:lstStyle/>
          <a:p>
            <a:fld id="{A98160ED-99E2-1940-96D3-05A2E718B83C}" type="slidenum">
              <a:rPr lang="nb-NO" smtClean="0"/>
              <a:pPr/>
              <a:t>10</a:t>
            </a:fld>
            <a:endParaRPr lang="nb-NO"/>
          </a:p>
        </p:txBody>
      </p:sp>
      <p:sp>
        <p:nvSpPr>
          <p:cNvPr id="7" name="TekstSylinder 6"/>
          <p:cNvSpPr txBox="1"/>
          <p:nvPr/>
        </p:nvSpPr>
        <p:spPr>
          <a:xfrm>
            <a:off x="283744" y="3215179"/>
            <a:ext cx="1594373" cy="2031325"/>
          </a:xfrm>
          <a:prstGeom prst="rect">
            <a:avLst/>
          </a:prstGeom>
          <a:noFill/>
        </p:spPr>
        <p:txBody>
          <a:bodyPr wrap="square" rtlCol="0">
            <a:spAutoFit/>
          </a:bodyPr>
          <a:lstStyle/>
          <a:p>
            <a:r>
              <a:rPr lang="nb-NO" dirty="0" smtClean="0"/>
              <a:t>Kreativitet</a:t>
            </a:r>
          </a:p>
          <a:p>
            <a:endParaRPr lang="nb-NO" dirty="0" smtClean="0"/>
          </a:p>
          <a:p>
            <a:r>
              <a:rPr lang="nb-NO" dirty="0" smtClean="0"/>
              <a:t>Holdninger</a:t>
            </a:r>
          </a:p>
          <a:p>
            <a:endParaRPr lang="nb-NO" dirty="0" smtClean="0"/>
          </a:p>
          <a:p>
            <a:r>
              <a:rPr lang="nb-NO" dirty="0" smtClean="0"/>
              <a:t>Tilhørighet</a:t>
            </a:r>
          </a:p>
          <a:p>
            <a:endParaRPr lang="nb-NO" dirty="0" smtClean="0"/>
          </a:p>
          <a:p>
            <a:r>
              <a:rPr lang="nb-NO" dirty="0" smtClean="0"/>
              <a:t>Synlighet</a:t>
            </a:r>
            <a:endParaRPr lang="nb-N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Utfordring</a:t>
            </a:r>
            <a:endParaRPr lang="nb-NO" dirty="0"/>
          </a:p>
        </p:txBody>
      </p:sp>
      <p:sp>
        <p:nvSpPr>
          <p:cNvPr id="3" name="Plassholder for innhold 2"/>
          <p:cNvSpPr>
            <a:spLocks noGrp="1"/>
          </p:cNvSpPr>
          <p:nvPr>
            <p:ph idx="1"/>
          </p:nvPr>
        </p:nvSpPr>
        <p:spPr>
          <a:xfrm>
            <a:off x="583476" y="2133600"/>
            <a:ext cx="8560523" cy="3992563"/>
          </a:xfrm>
        </p:spPr>
        <p:txBody>
          <a:bodyPr>
            <a:normAutofit/>
          </a:bodyPr>
          <a:lstStyle/>
          <a:p>
            <a:r>
              <a:rPr lang="nb-NO" dirty="0" smtClean="0"/>
              <a:t>Hvordan kan vi utnytte det beste fra to verdener i læring av fremmedspråket?</a:t>
            </a:r>
          </a:p>
          <a:p>
            <a:endParaRPr lang="nb-NO" dirty="0" smtClean="0"/>
          </a:p>
          <a:p>
            <a:r>
              <a:rPr lang="nb-NO" dirty="0" smtClean="0">
                <a:solidFill>
                  <a:schemeClr val="accent4">
                    <a:lumMod val="75000"/>
                  </a:schemeClr>
                </a:solidFill>
              </a:rPr>
              <a:t>WEB 1.0  </a:t>
            </a:r>
            <a:r>
              <a:rPr lang="nb-NO" dirty="0" smtClean="0"/>
              <a:t>Informasjonssamfunnet ( resepsjon/</a:t>
            </a:r>
            <a:r>
              <a:rPr lang="nb-NO" dirty="0" smtClean="0">
                <a:solidFill>
                  <a:schemeClr val="tx1">
                    <a:lumMod val="50000"/>
                    <a:lumOff val="50000"/>
                  </a:schemeClr>
                </a:solidFill>
              </a:rPr>
              <a:t>produksjon</a:t>
            </a:r>
            <a:r>
              <a:rPr lang="nb-NO" dirty="0" smtClean="0"/>
              <a:t>) 2000</a:t>
            </a:r>
          </a:p>
          <a:p>
            <a:r>
              <a:rPr lang="nb-NO" dirty="0" smtClean="0">
                <a:solidFill>
                  <a:srgbClr val="FF6600"/>
                </a:solidFill>
              </a:rPr>
              <a:t>WEB 2.0  </a:t>
            </a:r>
            <a:r>
              <a:rPr lang="nb-NO" dirty="0" smtClean="0"/>
              <a:t>Nettsamfunnet (samhandling, deling) 2005</a:t>
            </a:r>
          </a:p>
          <a:p>
            <a:r>
              <a:rPr lang="nb-NO" dirty="0" smtClean="0"/>
              <a:t>WEB 3.0  Personsamfunnet? 2010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smtClean="0"/>
              <a:t>Informasjonssamfunnet   WEB 1.0</a:t>
            </a:r>
            <a:endParaRPr lang="nb-NO" sz="2667" dirty="0"/>
          </a:p>
        </p:txBody>
      </p:sp>
      <p:sp>
        <p:nvSpPr>
          <p:cNvPr id="3" name="Plassholder for innhold 2"/>
          <p:cNvSpPr>
            <a:spLocks noGrp="1"/>
          </p:cNvSpPr>
          <p:nvPr>
            <p:ph idx="1"/>
          </p:nvPr>
        </p:nvSpPr>
        <p:spPr>
          <a:xfrm>
            <a:off x="792162" y="1761565"/>
            <a:ext cx="7570787" cy="4594785"/>
          </a:xfrm>
        </p:spPr>
        <p:txBody>
          <a:bodyPr>
            <a:normAutofit fontScale="92500" lnSpcReduction="10000"/>
          </a:bodyPr>
          <a:lstStyle/>
          <a:p>
            <a:pPr>
              <a:buNone/>
            </a:pPr>
            <a:r>
              <a:rPr lang="nb-NO" b="1" dirty="0" err="1" smtClean="0"/>
              <a:t>IKTs</a:t>
            </a:r>
            <a:r>
              <a:rPr lang="nb-NO" b="1" dirty="0" smtClean="0"/>
              <a:t> rolle </a:t>
            </a:r>
            <a:r>
              <a:rPr lang="nb-NO" dirty="0" smtClean="0"/>
              <a:t>blir å vise erfaringer som eksempel:</a:t>
            </a:r>
          </a:p>
          <a:p>
            <a:pPr>
              <a:buNone/>
            </a:pPr>
            <a:r>
              <a:rPr lang="nb-NO" dirty="0" smtClean="0"/>
              <a:t> </a:t>
            </a:r>
            <a:r>
              <a:rPr lang="nb-NO" u="sng" dirty="0" smtClean="0"/>
              <a:t>virtuelle erfaringer </a:t>
            </a:r>
          </a:p>
          <a:p>
            <a:pPr>
              <a:buNone/>
            </a:pPr>
            <a:endParaRPr lang="nb-NO" u="sng" dirty="0" smtClean="0"/>
          </a:p>
          <a:p>
            <a:pPr lvl="1"/>
            <a:r>
              <a:rPr lang="nb-NO" dirty="0" smtClean="0"/>
              <a:t>Visualisering		video, bilder</a:t>
            </a:r>
          </a:p>
          <a:p>
            <a:pPr lvl="1"/>
            <a:r>
              <a:rPr lang="nb-NO" dirty="0" smtClean="0"/>
              <a:t>Simulering, rollespill	</a:t>
            </a:r>
            <a:r>
              <a:rPr lang="nb-NO" dirty="0" smtClean="0">
                <a:hlinkClick r:id="rId3"/>
              </a:rPr>
              <a:t>Sports</a:t>
            </a:r>
            <a:r>
              <a:rPr lang="nb-NO" dirty="0" smtClean="0"/>
              <a:t> </a:t>
            </a:r>
            <a:r>
              <a:rPr lang="nb-NO" b="1" i="1" dirty="0" smtClean="0">
                <a:solidFill>
                  <a:srgbClr val="2F1F58"/>
                </a:solidFill>
                <a:hlinkClick r:id="rId4"/>
              </a:rPr>
              <a:t>TV5 kort</a:t>
            </a:r>
            <a:r>
              <a:rPr lang="nb-NO" b="1" i="1" dirty="0" smtClean="0">
                <a:solidFill>
                  <a:srgbClr val="2F1F58"/>
                </a:solidFill>
              </a:rPr>
              <a:t> </a:t>
            </a:r>
            <a:endParaRPr lang="nb-NO" dirty="0" smtClean="0"/>
          </a:p>
          <a:p>
            <a:pPr lvl="1"/>
            <a:r>
              <a:rPr lang="nb-NO" dirty="0" smtClean="0"/>
              <a:t>Feedback		interaktive oppg. </a:t>
            </a:r>
            <a:r>
              <a:rPr lang="nb-NO" dirty="0" smtClean="0">
                <a:hlinkClick r:id="rId5"/>
              </a:rPr>
              <a:t>ex</a:t>
            </a:r>
            <a:r>
              <a:rPr lang="nb-NO" dirty="0" smtClean="0"/>
              <a:t> </a:t>
            </a:r>
            <a:r>
              <a:rPr lang="nb-NO" dirty="0" smtClean="0">
                <a:hlinkClick r:id="rId6"/>
              </a:rPr>
              <a:t>EX2</a:t>
            </a:r>
            <a:endParaRPr lang="nb-NO" dirty="0" smtClean="0"/>
          </a:p>
          <a:p>
            <a:pPr lvl="1">
              <a:buNone/>
            </a:pPr>
            <a:r>
              <a:rPr lang="nb-NO" dirty="0" smtClean="0"/>
              <a:t> </a:t>
            </a:r>
          </a:p>
          <a:p>
            <a:pPr lvl="1">
              <a:buNone/>
            </a:pPr>
            <a:endParaRPr lang="nb-NO" dirty="0" smtClean="0"/>
          </a:p>
          <a:p>
            <a:pPr>
              <a:buNone/>
            </a:pPr>
            <a:endParaRPr lang="nb-NO" sz="2162" i="1" dirty="0" smtClean="0"/>
          </a:p>
          <a:p>
            <a:pPr algn="r">
              <a:buNone/>
            </a:pPr>
            <a:r>
              <a:rPr lang="nb-NO" sz="2162" i="1" dirty="0" smtClean="0"/>
              <a:t>Diane </a:t>
            </a:r>
            <a:r>
              <a:rPr lang="nb-NO" sz="2162" i="1" dirty="0" err="1" smtClean="0"/>
              <a:t>Laurillard</a:t>
            </a:r>
            <a:r>
              <a:rPr lang="nb-NO" sz="2162" i="1" dirty="0" smtClean="0"/>
              <a:t> intelligent </a:t>
            </a:r>
            <a:r>
              <a:rPr lang="nb-NO" sz="2162" i="1" dirty="0" err="1" smtClean="0"/>
              <a:t>tutoring</a:t>
            </a:r>
            <a:r>
              <a:rPr lang="nb-NO" sz="2162" i="1" dirty="0" smtClean="0"/>
              <a:t> systems</a:t>
            </a:r>
            <a:endParaRPr lang="nb-NO" sz="2162" i="1" dirty="0"/>
          </a:p>
        </p:txBody>
      </p:sp>
      <p:pic>
        <p:nvPicPr>
          <p:cNvPr id="4" name="Bilde 3"/>
          <p:cNvPicPr>
            <a:picLocks noChangeAspect="1"/>
          </p:cNvPicPr>
          <p:nvPr/>
        </p:nvPicPr>
        <p:blipFill>
          <a:blip r:embed="rId7"/>
          <a:stretch>
            <a:fillRect/>
          </a:stretch>
        </p:blipFill>
        <p:spPr>
          <a:xfrm rot="1208297">
            <a:off x="6196320" y="2506191"/>
            <a:ext cx="1966476" cy="1316026"/>
          </a:xfrm>
          <a:prstGeom prst="rect">
            <a:avLst/>
          </a:prstGeom>
        </p:spPr>
      </p:pic>
      <p:pic>
        <p:nvPicPr>
          <p:cNvPr id="5" name="Bilde 4"/>
          <p:cNvPicPr>
            <a:picLocks noChangeAspect="1"/>
          </p:cNvPicPr>
          <p:nvPr/>
        </p:nvPicPr>
        <p:blipFill>
          <a:blip r:embed="rId8"/>
          <a:stretch>
            <a:fillRect/>
          </a:stretch>
        </p:blipFill>
        <p:spPr>
          <a:xfrm>
            <a:off x="7431468" y="3406686"/>
            <a:ext cx="1473200" cy="1308100"/>
          </a:xfrm>
          <a:prstGeom prst="rect">
            <a:avLst/>
          </a:prstGeom>
        </p:spPr>
      </p:pic>
      <p:sp>
        <p:nvSpPr>
          <p:cNvPr id="7" name="TekstSylinder 6"/>
          <p:cNvSpPr txBox="1"/>
          <p:nvPr/>
        </p:nvSpPr>
        <p:spPr>
          <a:xfrm rot="1211381">
            <a:off x="6082911" y="2528695"/>
            <a:ext cx="2135952" cy="1200328"/>
          </a:xfrm>
          <a:prstGeom prst="rect">
            <a:avLst/>
          </a:prstGeom>
          <a:solidFill>
            <a:schemeClr val="bg2">
              <a:lumMod val="40000"/>
              <a:lumOff val="60000"/>
            </a:schemeClr>
          </a:solidFill>
        </p:spPr>
        <p:txBody>
          <a:bodyPr wrap="square" rtlCol="0">
            <a:spAutoFit/>
          </a:bodyPr>
          <a:lstStyle/>
          <a:p>
            <a:endParaRPr lang="nb-NO" sz="2400" dirty="0" smtClean="0"/>
          </a:p>
          <a:p>
            <a:r>
              <a:rPr lang="nb-NO" sz="2400" dirty="0" smtClean="0"/>
              <a:t>Au </a:t>
            </a:r>
            <a:r>
              <a:rPr lang="nb-NO" sz="2400" dirty="0" err="1" smtClean="0"/>
              <a:t>marché</a:t>
            </a:r>
            <a:endParaRPr lang="nb-NO" sz="2400" dirty="0" smtClean="0"/>
          </a:p>
          <a:p>
            <a:endParaRPr lang="nb-NO" sz="2400" dirty="0"/>
          </a:p>
        </p:txBody>
      </p:sp>
      <p:sp>
        <p:nvSpPr>
          <p:cNvPr id="8" name="TekstSylinder 7"/>
          <p:cNvSpPr txBox="1"/>
          <p:nvPr/>
        </p:nvSpPr>
        <p:spPr>
          <a:xfrm>
            <a:off x="7431468" y="3460572"/>
            <a:ext cx="1473200" cy="1138773"/>
          </a:xfrm>
          <a:prstGeom prst="rect">
            <a:avLst/>
          </a:prstGeom>
          <a:solidFill>
            <a:schemeClr val="bg2">
              <a:lumMod val="40000"/>
              <a:lumOff val="60000"/>
            </a:schemeClr>
          </a:solidFill>
        </p:spPr>
        <p:txBody>
          <a:bodyPr wrap="square" rtlCol="0">
            <a:spAutoFit/>
          </a:bodyPr>
          <a:lstStyle/>
          <a:p>
            <a:endParaRPr lang="nb-NO" sz="2400" dirty="0" smtClean="0"/>
          </a:p>
          <a:p>
            <a:r>
              <a:rPr lang="nb-NO" sz="2000" dirty="0" smtClean="0"/>
              <a:t> Safran</a:t>
            </a:r>
          </a:p>
          <a:p>
            <a:endParaRPr lang="nb-NO" sz="2400" dirty="0"/>
          </a:p>
        </p:txBody>
      </p:sp>
      <p:sp>
        <p:nvSpPr>
          <p:cNvPr id="10" name="Rektangel 9"/>
          <p:cNvSpPr/>
          <p:nvPr/>
        </p:nvSpPr>
        <p:spPr>
          <a:xfrm>
            <a:off x="7753794" y="2736503"/>
            <a:ext cx="1150874" cy="369332"/>
          </a:xfrm>
          <a:prstGeom prst="rect">
            <a:avLst/>
          </a:prstGeom>
        </p:spPr>
        <p:txBody>
          <a:bodyPr wrap="square">
            <a:spAutoFit/>
          </a:bodyPr>
          <a:lstStyle/>
          <a:p>
            <a:r>
              <a:rPr lang="nb-NO" dirty="0" smtClean="0">
                <a:hlinkClick r:id="rId9"/>
              </a:rPr>
              <a:t>Andalucia</a:t>
            </a:r>
            <a:endParaRPr lang="nb-NO" dirty="0"/>
          </a:p>
        </p:txBody>
      </p:sp>
      <p:sp>
        <p:nvSpPr>
          <p:cNvPr id="11" name="Plassholder for dato 10"/>
          <p:cNvSpPr>
            <a:spLocks noGrp="1"/>
          </p:cNvSpPr>
          <p:nvPr>
            <p:ph type="dt" sz="half" idx="10"/>
          </p:nvPr>
        </p:nvSpPr>
        <p:spPr/>
        <p:txBody>
          <a:bodyPr/>
          <a:lstStyle/>
          <a:p>
            <a:fld id="{99B4F688-F62C-044F-AD80-9ADF1D844E9E}" type="datetime1">
              <a:rPr lang="nn-NO" smtClean="0"/>
              <a:pPr/>
              <a:t>26-01-11</a:t>
            </a:fld>
            <a:endParaRPr lang="nb-NO" dirty="0"/>
          </a:p>
        </p:txBody>
      </p:sp>
      <p:sp>
        <p:nvSpPr>
          <p:cNvPr id="12" name="Plassholder for lysbildenummer 11"/>
          <p:cNvSpPr>
            <a:spLocks noGrp="1"/>
          </p:cNvSpPr>
          <p:nvPr>
            <p:ph type="sldNum" sz="quarter" idx="12"/>
          </p:nvPr>
        </p:nvSpPr>
        <p:spPr/>
        <p:txBody>
          <a:bodyPr/>
          <a:lstStyle/>
          <a:p>
            <a:fld id="{A98160ED-99E2-1940-96D3-05A2E718B83C}" type="slidenum">
              <a:rPr lang="nb-NO" smtClean="0"/>
              <a:pPr/>
              <a:t>12</a:t>
            </a:fld>
            <a:endParaRPr lang="nb-NO"/>
          </a:p>
        </p:txBody>
      </p:sp>
      <p:sp>
        <p:nvSpPr>
          <p:cNvPr id="16" name="Rektangel 15"/>
          <p:cNvSpPr/>
          <p:nvPr/>
        </p:nvSpPr>
        <p:spPr>
          <a:xfrm>
            <a:off x="1140529" y="5386853"/>
            <a:ext cx="7222420" cy="646331"/>
          </a:xfrm>
          <a:prstGeom prst="rect">
            <a:avLst/>
          </a:prstGeom>
        </p:spPr>
        <p:txBody>
          <a:bodyPr wrap="square">
            <a:spAutoFit/>
          </a:bodyPr>
          <a:lstStyle/>
          <a:p>
            <a:r>
              <a:rPr lang="nb-NO" b="1" i="1" dirty="0" smtClean="0">
                <a:solidFill>
                  <a:srgbClr val="2F1F58"/>
                </a:solidFill>
              </a:rPr>
              <a:t>IKT blir et verktøy i interaksjonen mellom lærer og elev og ikke bare en erstatning for en lærer. </a:t>
            </a:r>
            <a:endParaRPr lang="nb-NO" b="1" dirty="0"/>
          </a:p>
        </p:txBody>
      </p:sp>
      <p:sp>
        <p:nvSpPr>
          <p:cNvPr id="13" name="TekstSylinder 12"/>
          <p:cNvSpPr txBox="1"/>
          <p:nvPr/>
        </p:nvSpPr>
        <p:spPr>
          <a:xfrm rot="17798766">
            <a:off x="284163" y="3275905"/>
            <a:ext cx="1203131" cy="369332"/>
          </a:xfrm>
          <a:prstGeom prst="rect">
            <a:avLst/>
          </a:prstGeom>
          <a:noFill/>
        </p:spPr>
        <p:txBody>
          <a:bodyPr wrap="square" rtlCol="0">
            <a:spAutoFit/>
          </a:bodyPr>
          <a:lstStyle/>
          <a:p>
            <a:r>
              <a:rPr lang="nb-NO" dirty="0" smtClean="0"/>
              <a:t>Læreren</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Bottom)">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accel="50000" decel="5000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8"/>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slide(fromBottom)">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accel="50000" decel="5000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10" grpId="0"/>
      <p:bldP spid="16"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smtClean="0"/>
              <a:t>Informasjonssamfunnet   WEB 1.0</a:t>
            </a:r>
            <a:endParaRPr lang="nb-NO" sz="2667" dirty="0"/>
          </a:p>
        </p:txBody>
      </p:sp>
      <p:sp>
        <p:nvSpPr>
          <p:cNvPr id="3" name="Plassholder for innhold 2"/>
          <p:cNvSpPr>
            <a:spLocks noGrp="1"/>
          </p:cNvSpPr>
          <p:nvPr>
            <p:ph idx="1"/>
          </p:nvPr>
        </p:nvSpPr>
        <p:spPr>
          <a:xfrm>
            <a:off x="792162" y="1761565"/>
            <a:ext cx="7570787" cy="4594785"/>
          </a:xfrm>
        </p:spPr>
        <p:txBody>
          <a:bodyPr>
            <a:normAutofit/>
          </a:bodyPr>
          <a:lstStyle/>
          <a:p>
            <a:pPr>
              <a:buNone/>
            </a:pPr>
            <a:r>
              <a:rPr lang="nb-NO" b="1" dirty="0" err="1" smtClean="0"/>
              <a:t>IKTs</a:t>
            </a:r>
            <a:r>
              <a:rPr lang="nb-NO" b="1" dirty="0" smtClean="0"/>
              <a:t> rolle </a:t>
            </a:r>
            <a:r>
              <a:rPr lang="nb-NO" dirty="0" smtClean="0"/>
              <a:t>blir å vise erfaringer som produkt:</a:t>
            </a:r>
          </a:p>
          <a:p>
            <a:pPr>
              <a:buNone/>
            </a:pPr>
            <a:r>
              <a:rPr lang="nb-NO" dirty="0" smtClean="0"/>
              <a:t> </a:t>
            </a:r>
            <a:r>
              <a:rPr lang="nb-NO" u="sng" dirty="0" smtClean="0"/>
              <a:t>virtuelle erfaringer </a:t>
            </a:r>
          </a:p>
          <a:p>
            <a:pPr>
              <a:buNone/>
            </a:pPr>
            <a:endParaRPr lang="nb-NO" u="sng" dirty="0" smtClean="0"/>
          </a:p>
          <a:p>
            <a:pPr lvl="1">
              <a:buFont typeface="Wingdings" charset="2"/>
              <a:buChar char="ü"/>
            </a:pPr>
            <a:r>
              <a:rPr lang="nb-NO" sz="2400" dirty="0" smtClean="0"/>
              <a:t>Samler arbeidet sitt digitalt</a:t>
            </a:r>
            <a:r>
              <a:rPr lang="nb-NO" sz="2400" dirty="0" smtClean="0">
                <a:solidFill>
                  <a:srgbClr val="800000"/>
                </a:solidFill>
              </a:rPr>
              <a:t>: </a:t>
            </a:r>
            <a:r>
              <a:rPr lang="nb-NO" sz="2400" dirty="0" smtClean="0">
                <a:solidFill>
                  <a:srgbClr val="FF0000"/>
                </a:solidFill>
              </a:rPr>
              <a:t> </a:t>
            </a:r>
            <a:r>
              <a:rPr lang="nb-NO" sz="2400" dirty="0" smtClean="0">
                <a:solidFill>
                  <a:srgbClr val="FF0000"/>
                </a:solidFill>
                <a:hlinkClick r:id="rId3"/>
              </a:rPr>
              <a:t>Hanne</a:t>
            </a:r>
            <a:r>
              <a:rPr lang="nb-NO" sz="2400" dirty="0" smtClean="0">
                <a:solidFill>
                  <a:srgbClr val="FF0000"/>
                </a:solidFill>
              </a:rPr>
              <a:t> blogg</a:t>
            </a:r>
          </a:p>
          <a:p>
            <a:pPr lvl="1">
              <a:buFont typeface="Wingdings" charset="2"/>
              <a:buChar char="ü"/>
            </a:pPr>
            <a:r>
              <a:rPr lang="nb-NO" sz="2400" dirty="0" smtClean="0"/>
              <a:t>Sammensatte tekster</a:t>
            </a:r>
            <a:r>
              <a:rPr lang="nb-NO" sz="2400" i="1" dirty="0" smtClean="0"/>
              <a:t>:  </a:t>
            </a:r>
            <a:r>
              <a:rPr lang="nb-NO" sz="2400" dirty="0" smtClean="0">
                <a:hlinkClick r:id="rId4"/>
              </a:rPr>
              <a:t>Anita Normann</a:t>
            </a:r>
            <a:r>
              <a:rPr lang="nb-NO" sz="2400" dirty="0" smtClean="0"/>
              <a:t>  </a:t>
            </a:r>
            <a:r>
              <a:rPr lang="nb-NO" sz="2400" dirty="0" err="1" smtClean="0">
                <a:solidFill>
                  <a:srgbClr val="FF0000"/>
                </a:solidFill>
              </a:rPr>
              <a:t>Moviemaker</a:t>
            </a:r>
            <a:endParaRPr lang="nb-NO" sz="2400" dirty="0" smtClean="0">
              <a:solidFill>
                <a:srgbClr val="FF0000"/>
              </a:solidFill>
            </a:endParaRPr>
          </a:p>
          <a:p>
            <a:pPr lvl="1">
              <a:buFont typeface="Wingdings" charset="2"/>
              <a:buChar char="ü"/>
            </a:pPr>
            <a:r>
              <a:rPr lang="nb-NO" sz="2400" dirty="0" smtClean="0"/>
              <a:t>Sammensatte tekster: </a:t>
            </a:r>
            <a:r>
              <a:rPr lang="nb-NO" sz="2400" dirty="0" smtClean="0">
                <a:hlinkClick r:id="rId5"/>
              </a:rPr>
              <a:t>Glogster</a:t>
            </a:r>
            <a:r>
              <a:rPr lang="nb-NO" sz="2400" dirty="0" smtClean="0"/>
              <a:t> Photo Story,</a:t>
            </a:r>
            <a:r>
              <a:rPr lang="nb-NO" sz="2400" dirty="0" smtClean="0"/>
              <a:t> </a:t>
            </a:r>
          </a:p>
          <a:p>
            <a:pPr lvl="1">
              <a:buFont typeface="Wingdings" charset="2"/>
              <a:buChar char="ü"/>
            </a:pPr>
            <a:r>
              <a:rPr lang="nb-NO" sz="2400" dirty="0" smtClean="0"/>
              <a:t>Lydfiler i </a:t>
            </a:r>
            <a:r>
              <a:rPr lang="nb-NO" sz="2400" dirty="0" smtClean="0">
                <a:hlinkClick r:id="rId6"/>
              </a:rPr>
              <a:t>Voki</a:t>
            </a:r>
            <a:r>
              <a:rPr lang="nb-NO" sz="2400" dirty="0" smtClean="0"/>
              <a:t>, </a:t>
            </a:r>
            <a:r>
              <a:rPr lang="nb-NO" sz="2400" dirty="0" err="1" smtClean="0"/>
              <a:t>Audacity</a:t>
            </a:r>
            <a:r>
              <a:rPr lang="nb-NO" sz="2400" dirty="0" smtClean="0"/>
              <a:t> </a:t>
            </a:r>
            <a:r>
              <a:rPr lang="nb-NO" sz="2400" dirty="0" err="1" smtClean="0"/>
              <a:t>Skype</a:t>
            </a:r>
            <a:endParaRPr lang="nb-NO" sz="2400" dirty="0" smtClean="0"/>
          </a:p>
          <a:p>
            <a:pPr lvl="1">
              <a:buNone/>
            </a:pPr>
            <a:endParaRPr lang="nb-NO" dirty="0" smtClean="0"/>
          </a:p>
          <a:p>
            <a:pPr>
              <a:buNone/>
            </a:pPr>
            <a:r>
              <a:rPr lang="nb-NO" sz="2162" i="1" dirty="0" smtClean="0"/>
              <a:t>	</a:t>
            </a:r>
          </a:p>
        </p:txBody>
      </p:sp>
      <p:sp>
        <p:nvSpPr>
          <p:cNvPr id="11" name="Plassholder for dato 10"/>
          <p:cNvSpPr>
            <a:spLocks noGrp="1"/>
          </p:cNvSpPr>
          <p:nvPr>
            <p:ph type="dt" sz="half" idx="10"/>
          </p:nvPr>
        </p:nvSpPr>
        <p:spPr/>
        <p:txBody>
          <a:bodyPr/>
          <a:lstStyle/>
          <a:p>
            <a:fld id="{99B4F688-F62C-044F-AD80-9ADF1D844E9E}" type="datetime1">
              <a:rPr lang="nn-NO" smtClean="0"/>
              <a:pPr/>
              <a:t>26-01-11</a:t>
            </a:fld>
            <a:endParaRPr lang="nb-NO" dirty="0"/>
          </a:p>
        </p:txBody>
      </p:sp>
      <p:sp>
        <p:nvSpPr>
          <p:cNvPr id="12" name="Plassholder for lysbildenummer 11"/>
          <p:cNvSpPr>
            <a:spLocks noGrp="1"/>
          </p:cNvSpPr>
          <p:nvPr>
            <p:ph type="sldNum" sz="quarter" idx="12"/>
          </p:nvPr>
        </p:nvSpPr>
        <p:spPr/>
        <p:txBody>
          <a:bodyPr/>
          <a:lstStyle/>
          <a:p>
            <a:fld id="{A98160ED-99E2-1940-96D3-05A2E718B83C}" type="slidenum">
              <a:rPr lang="nb-NO" smtClean="0"/>
              <a:pPr/>
              <a:t>13</a:t>
            </a:fld>
            <a:endParaRPr lang="nb-NO"/>
          </a:p>
        </p:txBody>
      </p:sp>
      <p:sp>
        <p:nvSpPr>
          <p:cNvPr id="16" name="Rektangel 15"/>
          <p:cNvSpPr/>
          <p:nvPr/>
        </p:nvSpPr>
        <p:spPr>
          <a:xfrm>
            <a:off x="1084039" y="5710019"/>
            <a:ext cx="7222420" cy="646331"/>
          </a:xfrm>
          <a:prstGeom prst="rect">
            <a:avLst/>
          </a:prstGeom>
        </p:spPr>
        <p:txBody>
          <a:bodyPr wrap="square">
            <a:spAutoFit/>
          </a:bodyPr>
          <a:lstStyle/>
          <a:p>
            <a:r>
              <a:rPr lang="nb-NO" b="1" i="1" dirty="0" smtClean="0">
                <a:solidFill>
                  <a:srgbClr val="2F1F58"/>
                </a:solidFill>
              </a:rPr>
              <a:t>IKT blir et verktøy i interaksjonen mellom lærer og elev fordi elevens arbeid i faget er tilgjengelig for veiledning.</a:t>
            </a:r>
            <a:endParaRPr lang="nb-NO" b="1" dirty="0"/>
          </a:p>
        </p:txBody>
      </p:sp>
      <p:sp>
        <p:nvSpPr>
          <p:cNvPr id="7" name="TekstSylinder 6"/>
          <p:cNvSpPr txBox="1"/>
          <p:nvPr/>
        </p:nvSpPr>
        <p:spPr>
          <a:xfrm rot="18159611">
            <a:off x="585331" y="3306714"/>
            <a:ext cx="1042961" cy="369332"/>
          </a:xfrm>
          <a:prstGeom prst="rect">
            <a:avLst/>
          </a:prstGeom>
          <a:noFill/>
        </p:spPr>
        <p:txBody>
          <a:bodyPr wrap="square" rtlCol="0">
            <a:spAutoFit/>
          </a:bodyPr>
          <a:lstStyle/>
          <a:p>
            <a:r>
              <a:rPr lang="nb-NO" dirty="0" smtClean="0"/>
              <a:t>Eleven</a:t>
            </a:r>
            <a:endParaRPr lang="nb-NO" dirty="0"/>
          </a:p>
        </p:txBody>
      </p:sp>
      <p:pic>
        <p:nvPicPr>
          <p:cNvPr id="8" name="Bilde 7" descr="aps.tiff"/>
          <p:cNvPicPr>
            <a:picLocks noChangeAspect="1"/>
          </p:cNvPicPr>
          <p:nvPr/>
        </p:nvPicPr>
        <p:blipFill>
          <a:blip r:embed="rId7"/>
          <a:stretch>
            <a:fillRect/>
          </a:stretch>
        </p:blipFill>
        <p:spPr>
          <a:xfrm>
            <a:off x="6794936" y="1761565"/>
            <a:ext cx="2038262" cy="17677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smtClean="0"/>
              <a:t>Nettsamfunnet WEB 2.0</a:t>
            </a:r>
            <a:endParaRPr lang="nb-NO" sz="2667" dirty="0"/>
          </a:p>
        </p:txBody>
      </p:sp>
      <p:sp>
        <p:nvSpPr>
          <p:cNvPr id="3" name="Plassholder for innhold 2"/>
          <p:cNvSpPr>
            <a:spLocks noGrp="1"/>
          </p:cNvSpPr>
          <p:nvPr>
            <p:ph idx="1"/>
          </p:nvPr>
        </p:nvSpPr>
        <p:spPr>
          <a:xfrm>
            <a:off x="792162" y="1761565"/>
            <a:ext cx="8066088" cy="4594785"/>
          </a:xfrm>
        </p:spPr>
        <p:txBody>
          <a:bodyPr>
            <a:normAutofit/>
          </a:bodyPr>
          <a:lstStyle/>
          <a:p>
            <a:pPr>
              <a:buNone/>
            </a:pPr>
            <a:r>
              <a:rPr lang="nb-NO" b="1" dirty="0" err="1" smtClean="0"/>
              <a:t>IKTs</a:t>
            </a:r>
            <a:r>
              <a:rPr lang="nb-NO" b="1" dirty="0" smtClean="0"/>
              <a:t> rolle </a:t>
            </a:r>
            <a:r>
              <a:rPr lang="nb-NO" dirty="0" smtClean="0"/>
              <a:t>blir å legge til rette for læring som en prosess:</a:t>
            </a:r>
          </a:p>
          <a:p>
            <a:pPr>
              <a:buNone/>
            </a:pPr>
            <a:r>
              <a:rPr lang="nb-NO" dirty="0" smtClean="0"/>
              <a:t> </a:t>
            </a:r>
            <a:r>
              <a:rPr lang="nb-NO" u="sng" dirty="0" smtClean="0"/>
              <a:t>virtuelt samarbeid og kreativitet (soft </a:t>
            </a:r>
            <a:r>
              <a:rPr lang="nb-NO" u="sng" dirty="0" err="1" smtClean="0"/>
              <a:t>knowledge</a:t>
            </a:r>
            <a:r>
              <a:rPr lang="nb-NO" u="sng" dirty="0" smtClean="0"/>
              <a:t>)</a:t>
            </a:r>
          </a:p>
          <a:p>
            <a:pPr>
              <a:buNone/>
            </a:pPr>
            <a:endParaRPr lang="nb-NO" u="sng" dirty="0" smtClean="0"/>
          </a:p>
          <a:p>
            <a:pPr lvl="1"/>
            <a:r>
              <a:rPr lang="nb-NO" dirty="0" smtClean="0"/>
              <a:t>Kunnskapsnettverk	ITL, </a:t>
            </a:r>
            <a:r>
              <a:rPr lang="nb-NO" dirty="0" err="1" smtClean="0"/>
              <a:t>Facebook</a:t>
            </a:r>
            <a:r>
              <a:rPr lang="nb-NO" dirty="0" smtClean="0"/>
              <a:t>, </a:t>
            </a:r>
            <a:r>
              <a:rPr lang="nb-NO" dirty="0" err="1" smtClean="0"/>
              <a:t>wikispaces</a:t>
            </a:r>
            <a:r>
              <a:rPr lang="nb-NO" dirty="0" smtClean="0"/>
              <a:t>, </a:t>
            </a:r>
            <a:r>
              <a:rPr lang="nb-NO" dirty="0" smtClean="0">
                <a:hlinkClick r:id="rId3"/>
              </a:rPr>
              <a:t>Penpals</a:t>
            </a:r>
            <a:endParaRPr lang="nb-NO" dirty="0" smtClean="0"/>
          </a:p>
          <a:p>
            <a:pPr lvl="1"/>
            <a:r>
              <a:rPr lang="nb-NO" dirty="0" err="1" smtClean="0"/>
              <a:t>Gaming</a:t>
            </a:r>
            <a:r>
              <a:rPr lang="nb-NO" dirty="0" smtClean="0"/>
              <a:t>			WOW, CS</a:t>
            </a:r>
          </a:p>
          <a:p>
            <a:pPr lvl="1"/>
            <a:r>
              <a:rPr lang="nb-NO" dirty="0" smtClean="0"/>
              <a:t>Samproduksjon		</a:t>
            </a:r>
            <a:r>
              <a:rPr lang="nb-NO" dirty="0" smtClean="0">
                <a:hlinkClick r:id="rId4"/>
              </a:rPr>
              <a:t>Docs.google</a:t>
            </a:r>
            <a:r>
              <a:rPr lang="nb-NO" dirty="0" smtClean="0"/>
              <a:t>, </a:t>
            </a:r>
            <a:r>
              <a:rPr lang="nb-NO" dirty="0" smtClean="0">
                <a:hlinkClick r:id="rId5"/>
              </a:rPr>
              <a:t>ietherpad</a:t>
            </a:r>
            <a:r>
              <a:rPr lang="nb-NO" dirty="0" smtClean="0"/>
              <a:t>… </a:t>
            </a:r>
            <a:r>
              <a:rPr lang="nb-NO" dirty="0" smtClean="0">
                <a:hlinkClick r:id="rId6"/>
              </a:rPr>
              <a:t>Vi prøver</a:t>
            </a:r>
            <a:r>
              <a:rPr lang="nb-NO" dirty="0" smtClean="0"/>
              <a:t> 			</a:t>
            </a:r>
            <a:r>
              <a:rPr lang="nb-NO" dirty="0" smtClean="0">
                <a:hlinkClick r:id="rId7"/>
              </a:rPr>
              <a:t>Voice forum</a:t>
            </a:r>
            <a:r>
              <a:rPr lang="nb-NO" dirty="0" smtClean="0"/>
              <a:t> </a:t>
            </a:r>
            <a:r>
              <a:rPr lang="nb-NO" dirty="0" smtClean="0">
                <a:hlinkClick r:id="rId8"/>
              </a:rPr>
              <a:t>Surveymonkey</a:t>
            </a:r>
            <a:r>
              <a:rPr lang="nb-NO" dirty="0" smtClean="0"/>
              <a:t> </a:t>
            </a:r>
            <a:r>
              <a:rPr lang="nb-NO" dirty="0" err="1" smtClean="0"/>
              <a:t>Skype</a:t>
            </a:r>
            <a:endParaRPr lang="nb-NO" dirty="0" smtClean="0"/>
          </a:p>
          <a:p>
            <a:pPr lvl="1">
              <a:buNone/>
            </a:pPr>
            <a:endParaRPr lang="nb-NO" dirty="0" smtClean="0"/>
          </a:p>
          <a:p>
            <a:pPr>
              <a:buNone/>
            </a:pPr>
            <a:r>
              <a:rPr lang="nb-NO" sz="2162" i="1" dirty="0" smtClean="0"/>
              <a:t>	</a:t>
            </a:r>
          </a:p>
        </p:txBody>
      </p:sp>
      <p:sp>
        <p:nvSpPr>
          <p:cNvPr id="11" name="Plassholder for dato 10"/>
          <p:cNvSpPr>
            <a:spLocks noGrp="1"/>
          </p:cNvSpPr>
          <p:nvPr>
            <p:ph type="dt" sz="half" idx="10"/>
          </p:nvPr>
        </p:nvSpPr>
        <p:spPr/>
        <p:txBody>
          <a:bodyPr/>
          <a:lstStyle/>
          <a:p>
            <a:fld id="{99B4F688-F62C-044F-AD80-9ADF1D844E9E}" type="datetime1">
              <a:rPr lang="nn-NO" smtClean="0"/>
              <a:pPr/>
              <a:t>26-01-11</a:t>
            </a:fld>
            <a:endParaRPr lang="nb-NO" dirty="0"/>
          </a:p>
        </p:txBody>
      </p:sp>
      <p:sp>
        <p:nvSpPr>
          <p:cNvPr id="12" name="Plassholder for lysbildenummer 11"/>
          <p:cNvSpPr>
            <a:spLocks noGrp="1"/>
          </p:cNvSpPr>
          <p:nvPr>
            <p:ph type="sldNum" sz="quarter" idx="12"/>
          </p:nvPr>
        </p:nvSpPr>
        <p:spPr/>
        <p:txBody>
          <a:bodyPr/>
          <a:lstStyle/>
          <a:p>
            <a:fld id="{A98160ED-99E2-1940-96D3-05A2E718B83C}" type="slidenum">
              <a:rPr lang="nb-NO" smtClean="0"/>
              <a:pPr/>
              <a:t>14</a:t>
            </a:fld>
            <a:endParaRPr lang="nb-NO"/>
          </a:p>
        </p:txBody>
      </p:sp>
      <p:sp>
        <p:nvSpPr>
          <p:cNvPr id="16" name="Rektangel 15"/>
          <p:cNvSpPr/>
          <p:nvPr/>
        </p:nvSpPr>
        <p:spPr>
          <a:xfrm>
            <a:off x="1106811" y="5009002"/>
            <a:ext cx="7222420" cy="646331"/>
          </a:xfrm>
          <a:prstGeom prst="rect">
            <a:avLst/>
          </a:prstGeom>
        </p:spPr>
        <p:txBody>
          <a:bodyPr wrap="square">
            <a:spAutoFit/>
          </a:bodyPr>
          <a:lstStyle/>
          <a:p>
            <a:r>
              <a:rPr lang="nb-NO" b="1" i="1" dirty="0" smtClean="0">
                <a:solidFill>
                  <a:srgbClr val="2F1F58"/>
                </a:solidFill>
              </a:rPr>
              <a:t>IKT blir et verktøy i interaksjonen mellom lærere og elever og ikke bare mellom lærer og elev. </a:t>
            </a:r>
            <a:endParaRPr lang="nb-NO"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Skolen </a:t>
            </a:r>
            <a:endParaRPr lang="nb-NO" dirty="0"/>
          </a:p>
        </p:txBody>
      </p:sp>
      <p:sp>
        <p:nvSpPr>
          <p:cNvPr id="3" name="Plassholder for innhold 2"/>
          <p:cNvSpPr>
            <a:spLocks noGrp="1"/>
          </p:cNvSpPr>
          <p:nvPr>
            <p:ph idx="1"/>
          </p:nvPr>
        </p:nvSpPr>
        <p:spPr>
          <a:xfrm>
            <a:off x="640684" y="1761565"/>
            <a:ext cx="8296396" cy="4959910"/>
          </a:xfrm>
        </p:spPr>
        <p:txBody>
          <a:bodyPr wrap="square" anchor="t">
            <a:noAutofit/>
          </a:bodyPr>
          <a:lstStyle/>
          <a:p>
            <a:pPr>
              <a:buNone/>
            </a:pPr>
            <a:r>
              <a:rPr lang="nb-NO" sz="2000" b="1" dirty="0" smtClean="0"/>
              <a:t>Lineær tradisjon</a:t>
            </a:r>
          </a:p>
          <a:p>
            <a:pPr lvl="1">
              <a:buNone/>
            </a:pPr>
            <a:r>
              <a:rPr lang="nb-NO" sz="2000" dirty="0" smtClean="0"/>
              <a:t>Læreren underviser  </a:t>
            </a:r>
          </a:p>
          <a:p>
            <a:pPr lvl="1">
              <a:buNone/>
            </a:pPr>
            <a:r>
              <a:rPr lang="nb-NO" sz="2000" dirty="0" smtClean="0"/>
              <a:t>Elevene gjør oppgaver</a:t>
            </a:r>
          </a:p>
          <a:p>
            <a:pPr lvl="1">
              <a:buNone/>
            </a:pPr>
            <a:r>
              <a:rPr lang="nb-NO" sz="2000" dirty="0" smtClean="0"/>
              <a:t>Elevenes læring vurderes</a:t>
            </a:r>
          </a:p>
          <a:p>
            <a:pPr>
              <a:buNone/>
            </a:pPr>
            <a:r>
              <a:rPr lang="nb-NO" sz="2000" b="1" dirty="0" err="1" smtClean="0"/>
              <a:t>Printbasert</a:t>
            </a:r>
            <a:r>
              <a:rPr lang="nb-NO" sz="2000" b="1" dirty="0" smtClean="0"/>
              <a:t> tradisjon</a:t>
            </a:r>
          </a:p>
          <a:p>
            <a:pPr lvl="1">
              <a:buNone/>
            </a:pPr>
            <a:r>
              <a:rPr lang="nb-NO" sz="1800" dirty="0" smtClean="0"/>
              <a:t>Læreren retter og eleven legger ut et ferdig produkt på nett</a:t>
            </a:r>
          </a:p>
          <a:p>
            <a:pPr>
              <a:buNone/>
            </a:pPr>
            <a:r>
              <a:rPr lang="nb-NO" sz="2600" b="1" dirty="0" smtClean="0"/>
              <a:t>Noe skjer når:</a:t>
            </a:r>
          </a:p>
          <a:p>
            <a:pPr marL="800100" lvl="1" indent="-457200">
              <a:buNone/>
            </a:pPr>
            <a:r>
              <a:rPr lang="nb-NO" sz="2000" dirty="0" smtClean="0"/>
              <a:t>Lærebøkene suppleres:  Internett, </a:t>
            </a:r>
            <a:r>
              <a:rPr lang="nb-NO" sz="1800" dirty="0" err="1" smtClean="0"/>
              <a:t>Youtube</a:t>
            </a:r>
            <a:r>
              <a:rPr lang="nb-NO" sz="1800" dirty="0" smtClean="0"/>
              <a:t>, </a:t>
            </a:r>
            <a:r>
              <a:rPr lang="nb-NO" sz="1800" dirty="0" err="1" smtClean="0"/>
              <a:t>slideshare</a:t>
            </a:r>
            <a:r>
              <a:rPr lang="nb-NO" sz="1800" dirty="0" smtClean="0"/>
              <a:t>, </a:t>
            </a:r>
            <a:r>
              <a:rPr lang="nb-NO" sz="1800" dirty="0" err="1" smtClean="0"/>
              <a:t>blogs</a:t>
            </a:r>
            <a:endParaRPr lang="nb-NO" sz="1800" dirty="0" smtClean="0"/>
          </a:p>
          <a:p>
            <a:pPr marL="800100" lvl="1" indent="-457200">
              <a:buNone/>
            </a:pPr>
            <a:r>
              <a:rPr lang="nb-NO" sz="2000" dirty="0" smtClean="0"/>
              <a:t>Læreren suppleres: </a:t>
            </a:r>
            <a:r>
              <a:rPr lang="nb-NO" sz="1800" dirty="0" smtClean="0"/>
              <a:t>forelesere, bloggere, </a:t>
            </a:r>
            <a:r>
              <a:rPr lang="nb-NO" sz="1800" dirty="0" err="1" smtClean="0"/>
              <a:t>youtube</a:t>
            </a:r>
            <a:r>
              <a:rPr lang="nb-NO" sz="1800" dirty="0" smtClean="0"/>
              <a:t>, </a:t>
            </a:r>
            <a:r>
              <a:rPr lang="nb-NO" sz="1800" dirty="0" err="1" smtClean="0"/>
              <a:t>Facebook</a:t>
            </a:r>
            <a:r>
              <a:rPr lang="nb-NO" sz="1800" dirty="0" smtClean="0"/>
              <a:t>, </a:t>
            </a:r>
            <a:r>
              <a:rPr lang="nb-NO" sz="1800" dirty="0" err="1" smtClean="0"/>
              <a:t>Twitter</a:t>
            </a:r>
            <a:endParaRPr lang="nb-NO" sz="1800" dirty="0" smtClean="0"/>
          </a:p>
          <a:p>
            <a:pPr marL="800100" lvl="1" indent="-457200">
              <a:buNone/>
            </a:pPr>
            <a:r>
              <a:rPr lang="nb-NO" sz="2000" dirty="0" smtClean="0"/>
              <a:t>Elevene utstyres med datamaskiner</a:t>
            </a:r>
          </a:p>
          <a:p>
            <a:pPr marL="457200" indent="-457200">
              <a:buNone/>
            </a:pPr>
            <a:r>
              <a:rPr lang="nb-NO" sz="2000" b="1" dirty="0" smtClean="0"/>
              <a:t>Digital prosess </a:t>
            </a:r>
            <a:r>
              <a:rPr lang="nb-NO" sz="1600" dirty="0" smtClean="0"/>
              <a:t>Læreren veileder eleven i en uferdig  produksjonen som ligger på nett</a:t>
            </a:r>
            <a:endParaRPr lang="nb-NO" sz="2000" dirty="0" smtClean="0"/>
          </a:p>
        </p:txBody>
      </p:sp>
      <p:pic>
        <p:nvPicPr>
          <p:cNvPr id="4" name="Bilde 3"/>
          <p:cNvPicPr>
            <a:picLocks noChangeAspect="1"/>
          </p:cNvPicPr>
          <p:nvPr/>
        </p:nvPicPr>
        <p:blipFill>
          <a:blip r:embed="rId3"/>
          <a:stretch>
            <a:fillRect/>
          </a:stretch>
        </p:blipFill>
        <p:spPr>
          <a:xfrm>
            <a:off x="7246461" y="3195275"/>
            <a:ext cx="1439387" cy="2018451"/>
          </a:xfrm>
          <a:prstGeom prst="rect">
            <a:avLst/>
          </a:prstGeom>
          <a:effectLst>
            <a:outerShdw blurRad="50800" dist="38100" dir="2700000" sx="103000" sy="103000" algn="tl" rotWithShape="0">
              <a:schemeClr val="tx1">
                <a:lumMod val="85000"/>
                <a:lumOff val="15000"/>
                <a:alpha val="43000"/>
              </a:schemeClr>
            </a:outerShdw>
          </a:effectLst>
        </p:spPr>
      </p:pic>
      <p:pic>
        <p:nvPicPr>
          <p:cNvPr id="5" name="Bilde 4"/>
          <p:cNvPicPr>
            <a:picLocks noChangeAspect="1"/>
          </p:cNvPicPr>
          <p:nvPr/>
        </p:nvPicPr>
        <p:blipFill>
          <a:blip r:embed="rId4"/>
          <a:stretch>
            <a:fillRect/>
          </a:stretch>
        </p:blipFill>
        <p:spPr>
          <a:xfrm>
            <a:off x="4267200" y="1636485"/>
            <a:ext cx="1495238" cy="1999251"/>
          </a:xfrm>
          <a:prstGeom prst="rect">
            <a:avLst/>
          </a:prstGeom>
          <a:effectLst>
            <a:outerShdw blurRad="50800" dist="38100" dir="2700000" sx="103000" sy="103000" algn="tl" rotWithShape="0">
              <a:srgbClr val="000000">
                <a:alpha val="43000"/>
              </a:srgbClr>
            </a:outerShdw>
          </a:effectLst>
        </p:spPr>
      </p:pic>
      <p:sp>
        <p:nvSpPr>
          <p:cNvPr id="7" name="Plassholder for dato 6"/>
          <p:cNvSpPr>
            <a:spLocks noGrp="1"/>
          </p:cNvSpPr>
          <p:nvPr>
            <p:ph type="dt" sz="half" idx="10"/>
          </p:nvPr>
        </p:nvSpPr>
        <p:spPr/>
        <p:txBody>
          <a:bodyPr/>
          <a:lstStyle/>
          <a:p>
            <a:fld id="{8EDC65C9-DA8B-D945-A412-F6C0474BDC6F}" type="datetime1">
              <a:rPr lang="nn-NO" smtClean="0"/>
              <a:pPr/>
              <a:t>26-01-11</a:t>
            </a:fld>
            <a:endParaRPr lang="nb-NO"/>
          </a:p>
        </p:txBody>
      </p:sp>
      <p:sp>
        <p:nvSpPr>
          <p:cNvPr id="8" name="Plassholder for lysbildenummer 7"/>
          <p:cNvSpPr>
            <a:spLocks noGrp="1"/>
          </p:cNvSpPr>
          <p:nvPr>
            <p:ph type="sldNum" sz="quarter" idx="12"/>
          </p:nvPr>
        </p:nvSpPr>
        <p:spPr/>
        <p:txBody>
          <a:bodyPr/>
          <a:lstStyle/>
          <a:p>
            <a:fld id="{A98160ED-99E2-1940-96D3-05A2E718B83C}" type="slidenum">
              <a:rPr lang="nb-NO" smtClean="0"/>
              <a:pPr/>
              <a:t>15</a:t>
            </a:fld>
            <a:endParaRPr lang="nb-NO"/>
          </a:p>
        </p:txBody>
      </p:sp>
      <p:cxnSp>
        <p:nvCxnSpPr>
          <p:cNvPr id="10" name="Rett pil 9"/>
          <p:cNvCxnSpPr/>
          <p:nvPr/>
        </p:nvCxnSpPr>
        <p:spPr>
          <a:xfrm rot="10800000" flipV="1">
            <a:off x="5251060" y="1965547"/>
            <a:ext cx="1169142" cy="9071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Rett pil 11"/>
          <p:cNvCxnSpPr/>
          <p:nvPr/>
        </p:nvCxnSpPr>
        <p:spPr>
          <a:xfrm rot="10800000" flipV="1">
            <a:off x="4999090" y="2308258"/>
            <a:ext cx="1652722" cy="8870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Rett pil 13"/>
          <p:cNvCxnSpPr/>
          <p:nvPr/>
        </p:nvCxnSpPr>
        <p:spPr>
          <a:xfrm rot="10800000" flipV="1">
            <a:off x="4515308" y="2872724"/>
            <a:ext cx="2257653" cy="7630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kstSylinder 14"/>
          <p:cNvSpPr txBox="1"/>
          <p:nvPr/>
        </p:nvSpPr>
        <p:spPr>
          <a:xfrm>
            <a:off x="6420202" y="1761565"/>
            <a:ext cx="594649" cy="369332"/>
          </a:xfrm>
          <a:prstGeom prst="rect">
            <a:avLst/>
          </a:prstGeom>
          <a:noFill/>
        </p:spPr>
        <p:txBody>
          <a:bodyPr wrap="square" rtlCol="0">
            <a:spAutoFit/>
          </a:bodyPr>
          <a:lstStyle/>
          <a:p>
            <a:r>
              <a:rPr lang="nb-NO" dirty="0" smtClean="0"/>
              <a:t>5-6</a:t>
            </a:r>
            <a:endParaRPr lang="nb-NO" dirty="0"/>
          </a:p>
        </p:txBody>
      </p:sp>
      <p:sp>
        <p:nvSpPr>
          <p:cNvPr id="16" name="TekstSylinder 15"/>
          <p:cNvSpPr txBox="1"/>
          <p:nvPr/>
        </p:nvSpPr>
        <p:spPr>
          <a:xfrm>
            <a:off x="6651812" y="2098631"/>
            <a:ext cx="594649" cy="369332"/>
          </a:xfrm>
          <a:prstGeom prst="rect">
            <a:avLst/>
          </a:prstGeom>
          <a:noFill/>
        </p:spPr>
        <p:txBody>
          <a:bodyPr wrap="square" rtlCol="0">
            <a:spAutoFit/>
          </a:bodyPr>
          <a:lstStyle/>
          <a:p>
            <a:r>
              <a:rPr lang="nb-NO" dirty="0" smtClean="0"/>
              <a:t>4-3</a:t>
            </a:r>
            <a:endParaRPr lang="nb-NO" dirty="0"/>
          </a:p>
        </p:txBody>
      </p:sp>
      <p:sp>
        <p:nvSpPr>
          <p:cNvPr id="17" name="TekstSylinder 16"/>
          <p:cNvSpPr txBox="1"/>
          <p:nvPr/>
        </p:nvSpPr>
        <p:spPr>
          <a:xfrm>
            <a:off x="6772961" y="2688058"/>
            <a:ext cx="594649" cy="369332"/>
          </a:xfrm>
          <a:prstGeom prst="rect">
            <a:avLst/>
          </a:prstGeom>
          <a:noFill/>
        </p:spPr>
        <p:txBody>
          <a:bodyPr wrap="square" rtlCol="0">
            <a:spAutoFit/>
          </a:bodyPr>
          <a:lstStyle/>
          <a:p>
            <a:r>
              <a:rPr lang="nb-NO" dirty="0" smtClean="0"/>
              <a:t>2-1</a:t>
            </a:r>
            <a:endParaRPr lang="nb-N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err="1" smtClean="0"/>
              <a:t>Læring</a:t>
            </a:r>
            <a:endParaRPr lang="en-US" dirty="0"/>
          </a:p>
        </p:txBody>
      </p:sp>
      <p:sp>
        <p:nvSpPr>
          <p:cNvPr id="39939" name="Rectangle 3"/>
          <p:cNvSpPr>
            <a:spLocks noGrp="1" noChangeArrowheads="1"/>
          </p:cNvSpPr>
          <p:nvPr>
            <p:ph type="body" idx="1"/>
          </p:nvPr>
        </p:nvSpPr>
        <p:spPr>
          <a:xfrm>
            <a:off x="228600" y="1839123"/>
            <a:ext cx="8556812" cy="4067005"/>
          </a:xfrm>
        </p:spPr>
        <p:txBody>
          <a:bodyPr>
            <a:normAutofit fontScale="40000" lnSpcReduction="20000"/>
          </a:bodyPr>
          <a:lstStyle/>
          <a:p>
            <a:pPr>
              <a:lnSpc>
                <a:spcPct val="90000"/>
              </a:lnSpc>
              <a:buFontTx/>
              <a:buNone/>
            </a:pPr>
            <a:r>
              <a:rPr lang="nn-NO" sz="7385" dirty="0" smtClean="0"/>
              <a:t>Læring er å utvikle kunnskap gjennom å</a:t>
            </a:r>
          </a:p>
          <a:p>
            <a:pPr>
              <a:lnSpc>
                <a:spcPct val="90000"/>
              </a:lnSpc>
              <a:buFontTx/>
              <a:buNone/>
            </a:pPr>
            <a:endParaRPr lang="nn-NO" sz="7385" dirty="0" smtClean="0"/>
          </a:p>
          <a:p>
            <a:pPr lvl="1">
              <a:lnSpc>
                <a:spcPct val="90000"/>
              </a:lnSpc>
              <a:buFont typeface="Wingdings" charset="2"/>
              <a:buChar char="ü"/>
            </a:pPr>
            <a:r>
              <a:rPr lang="nn-NO" sz="7385" dirty="0" smtClean="0"/>
              <a:t>Å </a:t>
            </a:r>
            <a:r>
              <a:rPr lang="nn-NO" sz="7385" dirty="0" err="1" smtClean="0"/>
              <a:t>forholde</a:t>
            </a:r>
            <a:r>
              <a:rPr lang="nn-NO" sz="7385" dirty="0" smtClean="0"/>
              <a:t> seg til noe</a:t>
            </a:r>
          </a:p>
          <a:p>
            <a:pPr lvl="1">
              <a:lnSpc>
                <a:spcPct val="90000"/>
              </a:lnSpc>
              <a:buFont typeface="Wingdings" charset="2"/>
              <a:buChar char="ü"/>
            </a:pPr>
            <a:r>
              <a:rPr lang="nn-NO" sz="7385" dirty="0" smtClean="0"/>
              <a:t>Å erverve noe</a:t>
            </a:r>
          </a:p>
          <a:p>
            <a:pPr lvl="1">
              <a:lnSpc>
                <a:spcPct val="90000"/>
              </a:lnSpc>
              <a:buFont typeface="Wingdings" charset="2"/>
              <a:buChar char="ü"/>
            </a:pPr>
            <a:r>
              <a:rPr lang="nn-NO" sz="7385" dirty="0" smtClean="0"/>
              <a:t>Å kontakte</a:t>
            </a:r>
          </a:p>
          <a:p>
            <a:pPr lvl="1">
              <a:lnSpc>
                <a:spcPct val="90000"/>
              </a:lnSpc>
              <a:buFont typeface="Wingdings" charset="2"/>
              <a:buChar char="ü"/>
            </a:pPr>
            <a:r>
              <a:rPr lang="nn-NO" sz="7385" dirty="0" smtClean="0"/>
              <a:t>Å kommunisere</a:t>
            </a:r>
          </a:p>
          <a:p>
            <a:pPr lvl="1">
              <a:lnSpc>
                <a:spcPct val="90000"/>
              </a:lnSpc>
              <a:buFont typeface="Wingdings" charset="2"/>
              <a:buChar char="ü"/>
            </a:pPr>
            <a:r>
              <a:rPr lang="nn-NO" sz="7385" dirty="0" smtClean="0"/>
              <a:t>Å skape</a:t>
            </a:r>
          </a:p>
          <a:p>
            <a:pPr>
              <a:lnSpc>
                <a:spcPct val="90000"/>
              </a:lnSpc>
              <a:buFontTx/>
              <a:buNone/>
            </a:pPr>
            <a:endParaRPr lang="en-US" sz="2800" dirty="0" smtClean="0"/>
          </a:p>
          <a:p>
            <a:pPr>
              <a:lnSpc>
                <a:spcPct val="90000"/>
              </a:lnSpc>
              <a:buFontTx/>
              <a:buNone/>
            </a:pPr>
            <a:r>
              <a:rPr lang="en-US" sz="2800" dirty="0" smtClean="0"/>
              <a:t>	</a:t>
            </a:r>
            <a:endParaRPr lang="en-US" sz="2800" dirty="0"/>
          </a:p>
        </p:txBody>
      </p:sp>
      <p:pic>
        <p:nvPicPr>
          <p:cNvPr id="39940" name="Picture 4" descr="g_013"/>
          <p:cNvPicPr>
            <a:picLocks noChangeAspect="1" noChangeArrowheads="1"/>
          </p:cNvPicPr>
          <p:nvPr/>
        </p:nvPicPr>
        <p:blipFill>
          <a:blip r:embed="rId3"/>
          <a:srcRect/>
          <a:stretch>
            <a:fillRect/>
          </a:stretch>
        </p:blipFill>
        <p:spPr bwMode="auto">
          <a:xfrm>
            <a:off x="4876800" y="2488841"/>
            <a:ext cx="3796746" cy="3232507"/>
          </a:xfrm>
          <a:prstGeom prst="rect">
            <a:avLst/>
          </a:prstGeom>
          <a:noFill/>
        </p:spPr>
      </p:pic>
      <p:sp>
        <p:nvSpPr>
          <p:cNvPr id="7" name="TekstSylinder 6"/>
          <p:cNvSpPr txBox="1"/>
          <p:nvPr/>
        </p:nvSpPr>
        <p:spPr>
          <a:xfrm>
            <a:off x="4687510" y="5895805"/>
            <a:ext cx="5096998" cy="369332"/>
          </a:xfrm>
          <a:prstGeom prst="rect">
            <a:avLst/>
          </a:prstGeom>
          <a:noFill/>
        </p:spPr>
        <p:txBody>
          <a:bodyPr wrap="square" rtlCol="0">
            <a:spAutoFit/>
          </a:bodyPr>
          <a:lstStyle/>
          <a:p>
            <a:r>
              <a:rPr lang="nb-NO" i="1" dirty="0" smtClean="0">
                <a:solidFill>
                  <a:srgbClr val="4C3490"/>
                </a:solidFill>
              </a:rPr>
              <a:t>George siemens: </a:t>
            </a:r>
            <a:r>
              <a:rPr lang="nb-NO" i="1" dirty="0" err="1" smtClean="0">
                <a:solidFill>
                  <a:srgbClr val="4C3490"/>
                </a:solidFill>
              </a:rPr>
              <a:t>What</a:t>
            </a:r>
            <a:r>
              <a:rPr lang="nb-NO" i="1" dirty="0" smtClean="0">
                <a:solidFill>
                  <a:srgbClr val="4C3490"/>
                </a:solidFill>
              </a:rPr>
              <a:t> </a:t>
            </a:r>
            <a:r>
              <a:rPr lang="nb-NO" i="1" dirty="0" err="1" smtClean="0">
                <a:solidFill>
                  <a:srgbClr val="4C3490"/>
                </a:solidFill>
              </a:rPr>
              <a:t>does</a:t>
            </a:r>
            <a:r>
              <a:rPr lang="nb-NO" i="1" dirty="0" smtClean="0">
                <a:solidFill>
                  <a:srgbClr val="4C3490"/>
                </a:solidFill>
              </a:rPr>
              <a:t> it </a:t>
            </a:r>
            <a:r>
              <a:rPr lang="nb-NO" i="1" dirty="0" err="1" smtClean="0">
                <a:solidFill>
                  <a:srgbClr val="4C3490"/>
                </a:solidFill>
              </a:rPr>
              <a:t>mean</a:t>
            </a:r>
            <a:r>
              <a:rPr lang="nb-NO" i="1" dirty="0" smtClean="0">
                <a:solidFill>
                  <a:srgbClr val="4C3490"/>
                </a:solidFill>
              </a:rPr>
              <a:t> to </a:t>
            </a:r>
            <a:r>
              <a:rPr lang="nb-NO" i="1" dirty="0" err="1" smtClean="0">
                <a:solidFill>
                  <a:srgbClr val="4C3490"/>
                </a:solidFill>
              </a:rPr>
              <a:t>learn</a:t>
            </a:r>
            <a:endParaRPr lang="nb-NO" i="1" dirty="0">
              <a:solidFill>
                <a:srgbClr val="4C3490"/>
              </a:solidFill>
            </a:endParaRPr>
          </a:p>
        </p:txBody>
      </p:sp>
      <p:sp>
        <p:nvSpPr>
          <p:cNvPr id="8" name="Plassholder for dato 7"/>
          <p:cNvSpPr>
            <a:spLocks noGrp="1"/>
          </p:cNvSpPr>
          <p:nvPr>
            <p:ph type="dt" sz="half" idx="10"/>
          </p:nvPr>
        </p:nvSpPr>
        <p:spPr/>
        <p:txBody>
          <a:bodyPr/>
          <a:lstStyle/>
          <a:p>
            <a:fld id="{5EE2C25F-BF43-D84E-9877-21D8865D8A54}" type="datetime1">
              <a:rPr lang="nn-NO" smtClean="0"/>
              <a:pPr/>
              <a:t>26-01-11</a:t>
            </a:fld>
            <a:endParaRPr lang="nb-NO"/>
          </a:p>
        </p:txBody>
      </p:sp>
      <p:sp>
        <p:nvSpPr>
          <p:cNvPr id="9" name="Plassholder for lysbildenummer 8"/>
          <p:cNvSpPr>
            <a:spLocks noGrp="1"/>
          </p:cNvSpPr>
          <p:nvPr>
            <p:ph type="sldNum" sz="quarter" idx="12"/>
          </p:nvPr>
        </p:nvSpPr>
        <p:spPr/>
        <p:txBody>
          <a:bodyPr/>
          <a:lstStyle/>
          <a:p>
            <a:fld id="{A98160ED-99E2-1940-96D3-05A2E718B83C}" type="slidenum">
              <a:rPr lang="nb-NO" smtClean="0"/>
              <a:pPr/>
              <a:t>16</a:t>
            </a:fld>
            <a:endParaRPr lang="nb-NO" dirty="0"/>
          </a:p>
        </p:txBody>
      </p:sp>
      <p:sp>
        <p:nvSpPr>
          <p:cNvPr id="11" name="Rektangel 10"/>
          <p:cNvSpPr/>
          <p:nvPr/>
        </p:nvSpPr>
        <p:spPr>
          <a:xfrm rot="20512562">
            <a:off x="239545" y="5398183"/>
            <a:ext cx="3176445" cy="646331"/>
          </a:xfrm>
          <a:prstGeom prst="rect">
            <a:avLst/>
          </a:prstGeom>
        </p:spPr>
        <p:txBody>
          <a:bodyPr wrap="none">
            <a:spAutoFit/>
          </a:bodyPr>
          <a:lstStyle/>
          <a:p>
            <a:r>
              <a:rPr lang="en-US" b="1" i="1" dirty="0" smtClean="0">
                <a:solidFill>
                  <a:schemeClr val="bg1">
                    <a:lumMod val="75000"/>
                  </a:schemeClr>
                </a:solidFill>
              </a:rPr>
              <a:t>2001 FRA:  Å </a:t>
            </a:r>
            <a:r>
              <a:rPr lang="en-US" b="1" i="1" dirty="0" err="1" smtClean="0">
                <a:solidFill>
                  <a:schemeClr val="bg1">
                    <a:lumMod val="75000"/>
                  </a:schemeClr>
                </a:solidFill>
              </a:rPr>
              <a:t>lære</a:t>
            </a:r>
            <a:r>
              <a:rPr lang="en-US" b="1" i="1" dirty="0" smtClean="0">
                <a:solidFill>
                  <a:schemeClr val="bg1">
                    <a:lumMod val="75000"/>
                  </a:schemeClr>
                </a:solidFill>
              </a:rPr>
              <a:t> </a:t>
            </a:r>
            <a:r>
              <a:rPr lang="en-US" b="1" i="1" dirty="0" err="1" smtClean="0">
                <a:solidFill>
                  <a:schemeClr val="bg1">
                    <a:lumMod val="75000"/>
                  </a:schemeClr>
                </a:solidFill>
              </a:rPr>
              <a:t>noe</a:t>
            </a:r>
            <a:r>
              <a:rPr lang="en-US" b="1" i="1" dirty="0" smtClean="0">
                <a:solidFill>
                  <a:schemeClr val="bg1">
                    <a:lumMod val="75000"/>
                  </a:schemeClr>
                </a:solidFill>
              </a:rPr>
              <a:t> </a:t>
            </a:r>
            <a:r>
              <a:rPr lang="en-US" b="1" i="1" dirty="0" err="1" smtClean="0">
                <a:solidFill>
                  <a:schemeClr val="bg1">
                    <a:lumMod val="75000"/>
                  </a:schemeClr>
                </a:solidFill>
              </a:rPr>
              <a:t>er</a:t>
            </a:r>
            <a:r>
              <a:rPr lang="en-US" b="1" i="1" dirty="0" smtClean="0">
                <a:solidFill>
                  <a:schemeClr val="bg1">
                    <a:lumMod val="75000"/>
                  </a:schemeClr>
                </a:solidFill>
              </a:rPr>
              <a:t> </a:t>
            </a:r>
            <a:r>
              <a:rPr lang="en-US" b="1" i="1" dirty="0" err="1" smtClean="0">
                <a:solidFill>
                  <a:schemeClr val="bg1">
                    <a:lumMod val="75000"/>
                  </a:schemeClr>
                </a:solidFill>
              </a:rPr>
              <a:t>å</a:t>
            </a:r>
            <a:endParaRPr lang="en-US" b="1" i="1" dirty="0" smtClean="0">
              <a:solidFill>
                <a:schemeClr val="bg1">
                  <a:lumMod val="75000"/>
                </a:schemeClr>
              </a:solidFill>
            </a:endParaRPr>
          </a:p>
          <a:p>
            <a:r>
              <a:rPr lang="en-US" b="1" i="1" dirty="0" smtClean="0">
                <a:solidFill>
                  <a:schemeClr val="bg1">
                    <a:lumMod val="75000"/>
                  </a:schemeClr>
                </a:solidFill>
              </a:rPr>
              <a:t> </a:t>
            </a:r>
            <a:r>
              <a:rPr lang="en-US" b="1" i="1" dirty="0" err="1" smtClean="0">
                <a:solidFill>
                  <a:schemeClr val="bg1">
                    <a:lumMod val="75000"/>
                  </a:schemeClr>
                </a:solidFill>
              </a:rPr>
              <a:t>tilegne</a:t>
            </a:r>
            <a:r>
              <a:rPr lang="en-US" b="1" i="1" dirty="0" smtClean="0">
                <a:solidFill>
                  <a:schemeClr val="bg1">
                    <a:lumMod val="75000"/>
                  </a:schemeClr>
                </a:solidFill>
              </a:rPr>
              <a:t> </a:t>
            </a:r>
            <a:r>
              <a:rPr lang="en-US" b="1" i="1" dirty="0" err="1" smtClean="0">
                <a:solidFill>
                  <a:schemeClr val="bg1">
                    <a:lumMod val="75000"/>
                  </a:schemeClr>
                </a:solidFill>
              </a:rPr>
              <a:t>seg</a:t>
            </a:r>
            <a:r>
              <a:rPr lang="en-US" b="1" i="1" dirty="0" smtClean="0">
                <a:solidFill>
                  <a:schemeClr val="bg1">
                    <a:lumMod val="75000"/>
                  </a:schemeClr>
                </a:solidFill>
              </a:rPr>
              <a:t> et </a:t>
            </a:r>
            <a:r>
              <a:rPr lang="en-US" b="1" i="1" dirty="0" err="1" smtClean="0">
                <a:solidFill>
                  <a:schemeClr val="bg1">
                    <a:lumMod val="75000"/>
                  </a:schemeClr>
                </a:solidFill>
              </a:rPr>
              <a:t>spesielt</a:t>
            </a:r>
            <a:r>
              <a:rPr lang="en-US" b="1" i="1" dirty="0" smtClean="0">
                <a:solidFill>
                  <a:schemeClr val="bg1">
                    <a:lumMod val="75000"/>
                  </a:schemeClr>
                </a:solidFill>
              </a:rPr>
              <a:t> </a:t>
            </a:r>
            <a:r>
              <a:rPr lang="en-US" b="1" i="1" dirty="0" err="1" smtClean="0">
                <a:solidFill>
                  <a:schemeClr val="bg1">
                    <a:lumMod val="75000"/>
                  </a:schemeClr>
                </a:solidFill>
              </a:rPr>
              <a:t>mønster</a:t>
            </a:r>
            <a:endParaRPr lang="en-US" b="1" i="1" dirty="0" smtClean="0">
              <a:solidFill>
                <a:schemeClr val="bg1">
                  <a:lumMod val="75000"/>
                </a:schemeClr>
              </a:solidFill>
            </a:endParaRPr>
          </a:p>
        </p:txBody>
      </p:sp>
      <p:sp>
        <p:nvSpPr>
          <p:cNvPr id="13" name="TekstSylinder 12"/>
          <p:cNvSpPr txBox="1"/>
          <p:nvPr/>
        </p:nvSpPr>
        <p:spPr>
          <a:xfrm>
            <a:off x="6512776" y="4408530"/>
            <a:ext cx="670031"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b-NO" dirty="0" smtClean="0"/>
              <a:t>Jeg</a:t>
            </a:r>
            <a:endParaRPr lang="nb-NO" dirty="0"/>
          </a:p>
        </p:txBody>
      </p:sp>
      <p:sp>
        <p:nvSpPr>
          <p:cNvPr id="14" name="TekstSylinder 13"/>
          <p:cNvSpPr txBox="1"/>
          <p:nvPr/>
        </p:nvSpPr>
        <p:spPr>
          <a:xfrm>
            <a:off x="6298196" y="2889666"/>
            <a:ext cx="115639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Læreboka</a:t>
            </a:r>
            <a:endParaRPr lang="nb-NO" dirty="0"/>
          </a:p>
        </p:txBody>
      </p:sp>
      <p:sp>
        <p:nvSpPr>
          <p:cNvPr id="15" name="TekstSylinder 14"/>
          <p:cNvSpPr txBox="1"/>
          <p:nvPr/>
        </p:nvSpPr>
        <p:spPr>
          <a:xfrm>
            <a:off x="4876801" y="3829589"/>
            <a:ext cx="868194"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nb-NO" dirty="0" err="1" smtClean="0"/>
              <a:t>Admin</a:t>
            </a:r>
            <a:endParaRPr lang="nb-NO" dirty="0"/>
          </a:p>
        </p:txBody>
      </p:sp>
      <p:sp>
        <p:nvSpPr>
          <p:cNvPr id="16" name="TekstSylinder 15"/>
          <p:cNvSpPr txBox="1"/>
          <p:nvPr/>
        </p:nvSpPr>
        <p:spPr>
          <a:xfrm>
            <a:off x="6952706" y="3829589"/>
            <a:ext cx="873577"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nb-NO" dirty="0" smtClean="0"/>
              <a:t>LK06</a:t>
            </a:r>
            <a:endParaRPr lang="nb-NO" dirty="0"/>
          </a:p>
        </p:txBody>
      </p:sp>
      <p:sp>
        <p:nvSpPr>
          <p:cNvPr id="17" name="TekstSylinder 16"/>
          <p:cNvSpPr txBox="1"/>
          <p:nvPr/>
        </p:nvSpPr>
        <p:spPr>
          <a:xfrm>
            <a:off x="5409979" y="4593196"/>
            <a:ext cx="888217"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nb-NO" dirty="0" smtClean="0"/>
              <a:t>Lærere</a:t>
            </a:r>
            <a:endParaRPr lang="nb-NO" dirty="0"/>
          </a:p>
        </p:txBody>
      </p:sp>
      <p:sp>
        <p:nvSpPr>
          <p:cNvPr id="18" name="TekstSylinder 17"/>
          <p:cNvSpPr txBox="1"/>
          <p:nvPr/>
        </p:nvSpPr>
        <p:spPr>
          <a:xfrm>
            <a:off x="8115381" y="4039198"/>
            <a:ext cx="84664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nb-NO" dirty="0" smtClean="0"/>
              <a:t>reiser</a:t>
            </a:r>
            <a:endParaRPr lang="nb-NO" dirty="0"/>
          </a:p>
        </p:txBody>
      </p:sp>
      <p:sp>
        <p:nvSpPr>
          <p:cNvPr id="19" name="TekstSylinder 18"/>
          <p:cNvSpPr txBox="1"/>
          <p:nvPr/>
        </p:nvSpPr>
        <p:spPr>
          <a:xfrm>
            <a:off x="5766732" y="5536682"/>
            <a:ext cx="88508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b-NO" dirty="0" smtClean="0"/>
              <a:t>Møter</a:t>
            </a:r>
            <a:endParaRPr lang="nb-NO"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err="1" smtClean="0"/>
              <a:t>Læring</a:t>
            </a:r>
            <a:endParaRPr lang="en-US" dirty="0"/>
          </a:p>
        </p:txBody>
      </p:sp>
      <p:sp>
        <p:nvSpPr>
          <p:cNvPr id="39939" name="Rectangle 3"/>
          <p:cNvSpPr>
            <a:spLocks noGrp="1" noChangeArrowheads="1"/>
          </p:cNvSpPr>
          <p:nvPr>
            <p:ph type="body" idx="1"/>
          </p:nvPr>
        </p:nvSpPr>
        <p:spPr>
          <a:xfrm>
            <a:off x="228600" y="1839123"/>
            <a:ext cx="8556812" cy="4067005"/>
          </a:xfrm>
        </p:spPr>
        <p:txBody>
          <a:bodyPr>
            <a:normAutofit fontScale="40000" lnSpcReduction="20000"/>
          </a:bodyPr>
          <a:lstStyle/>
          <a:p>
            <a:pPr>
              <a:lnSpc>
                <a:spcPct val="90000"/>
              </a:lnSpc>
              <a:buFontTx/>
              <a:buNone/>
            </a:pPr>
            <a:r>
              <a:rPr lang="nn-NO" sz="7385" dirty="0" smtClean="0"/>
              <a:t>Læring er å utvikle kunnskap gjennom å</a:t>
            </a:r>
          </a:p>
          <a:p>
            <a:pPr>
              <a:lnSpc>
                <a:spcPct val="90000"/>
              </a:lnSpc>
              <a:buFontTx/>
              <a:buNone/>
            </a:pPr>
            <a:endParaRPr lang="nn-NO" sz="7385" dirty="0" smtClean="0"/>
          </a:p>
          <a:p>
            <a:pPr lvl="1">
              <a:lnSpc>
                <a:spcPct val="90000"/>
              </a:lnSpc>
              <a:buFont typeface="Wingdings" charset="2"/>
              <a:buChar char="ü"/>
            </a:pPr>
            <a:r>
              <a:rPr lang="nn-NO" sz="7385" dirty="0" smtClean="0"/>
              <a:t>Å </a:t>
            </a:r>
            <a:r>
              <a:rPr lang="nn-NO" sz="7385" dirty="0" err="1" smtClean="0"/>
              <a:t>forholde</a:t>
            </a:r>
            <a:r>
              <a:rPr lang="nn-NO" sz="7385" dirty="0" smtClean="0"/>
              <a:t> seg til noe</a:t>
            </a:r>
          </a:p>
          <a:p>
            <a:pPr lvl="1">
              <a:lnSpc>
                <a:spcPct val="90000"/>
              </a:lnSpc>
              <a:buFont typeface="Wingdings" charset="2"/>
              <a:buChar char="ü"/>
            </a:pPr>
            <a:r>
              <a:rPr lang="nn-NO" sz="7385" dirty="0" smtClean="0"/>
              <a:t>Å erverve noe</a:t>
            </a:r>
          </a:p>
          <a:p>
            <a:pPr lvl="1">
              <a:lnSpc>
                <a:spcPct val="90000"/>
              </a:lnSpc>
              <a:buFont typeface="Wingdings" charset="2"/>
              <a:buChar char="ü"/>
            </a:pPr>
            <a:r>
              <a:rPr lang="nn-NO" sz="7385" dirty="0" smtClean="0"/>
              <a:t>Å kontakte</a:t>
            </a:r>
          </a:p>
          <a:p>
            <a:pPr lvl="1">
              <a:lnSpc>
                <a:spcPct val="90000"/>
              </a:lnSpc>
              <a:buFont typeface="Wingdings" charset="2"/>
              <a:buChar char="ü"/>
            </a:pPr>
            <a:r>
              <a:rPr lang="nn-NO" sz="7385" dirty="0" smtClean="0"/>
              <a:t>Å kommunisere</a:t>
            </a:r>
          </a:p>
          <a:p>
            <a:pPr lvl="1">
              <a:lnSpc>
                <a:spcPct val="90000"/>
              </a:lnSpc>
              <a:buFont typeface="Wingdings" charset="2"/>
              <a:buChar char="ü"/>
            </a:pPr>
            <a:r>
              <a:rPr lang="nn-NO" sz="7385" dirty="0" smtClean="0"/>
              <a:t>Å skape</a:t>
            </a:r>
          </a:p>
          <a:p>
            <a:pPr>
              <a:lnSpc>
                <a:spcPct val="90000"/>
              </a:lnSpc>
              <a:buFontTx/>
              <a:buNone/>
            </a:pPr>
            <a:endParaRPr lang="en-US" sz="2800" dirty="0" smtClean="0"/>
          </a:p>
          <a:p>
            <a:pPr>
              <a:lnSpc>
                <a:spcPct val="90000"/>
              </a:lnSpc>
              <a:buFontTx/>
              <a:buNone/>
            </a:pPr>
            <a:r>
              <a:rPr lang="en-US" sz="2800" dirty="0" smtClean="0"/>
              <a:t>	</a:t>
            </a:r>
            <a:endParaRPr lang="en-US" sz="2800" dirty="0"/>
          </a:p>
        </p:txBody>
      </p:sp>
      <p:pic>
        <p:nvPicPr>
          <p:cNvPr id="39940" name="Picture 4" descr="g_013"/>
          <p:cNvPicPr>
            <a:picLocks noChangeAspect="1" noChangeArrowheads="1"/>
          </p:cNvPicPr>
          <p:nvPr/>
        </p:nvPicPr>
        <p:blipFill>
          <a:blip r:embed="rId3"/>
          <a:srcRect/>
          <a:stretch>
            <a:fillRect/>
          </a:stretch>
        </p:blipFill>
        <p:spPr bwMode="auto">
          <a:xfrm>
            <a:off x="4876800" y="2488841"/>
            <a:ext cx="3796746" cy="3232507"/>
          </a:xfrm>
          <a:prstGeom prst="rect">
            <a:avLst/>
          </a:prstGeom>
          <a:noFill/>
        </p:spPr>
      </p:pic>
      <p:sp>
        <p:nvSpPr>
          <p:cNvPr id="7" name="TekstSylinder 6"/>
          <p:cNvSpPr txBox="1"/>
          <p:nvPr/>
        </p:nvSpPr>
        <p:spPr>
          <a:xfrm>
            <a:off x="4687510" y="5895805"/>
            <a:ext cx="5096998" cy="369332"/>
          </a:xfrm>
          <a:prstGeom prst="rect">
            <a:avLst/>
          </a:prstGeom>
          <a:noFill/>
        </p:spPr>
        <p:txBody>
          <a:bodyPr wrap="square" rtlCol="0">
            <a:spAutoFit/>
          </a:bodyPr>
          <a:lstStyle/>
          <a:p>
            <a:r>
              <a:rPr lang="nb-NO" i="1" dirty="0" smtClean="0">
                <a:solidFill>
                  <a:srgbClr val="4C3490"/>
                </a:solidFill>
              </a:rPr>
              <a:t>George siemens: </a:t>
            </a:r>
            <a:r>
              <a:rPr lang="nb-NO" i="1" dirty="0" err="1" smtClean="0">
                <a:solidFill>
                  <a:srgbClr val="4C3490"/>
                </a:solidFill>
              </a:rPr>
              <a:t>What</a:t>
            </a:r>
            <a:r>
              <a:rPr lang="nb-NO" i="1" dirty="0" smtClean="0">
                <a:solidFill>
                  <a:srgbClr val="4C3490"/>
                </a:solidFill>
              </a:rPr>
              <a:t> </a:t>
            </a:r>
            <a:r>
              <a:rPr lang="nb-NO" i="1" dirty="0" err="1" smtClean="0">
                <a:solidFill>
                  <a:srgbClr val="4C3490"/>
                </a:solidFill>
              </a:rPr>
              <a:t>does</a:t>
            </a:r>
            <a:r>
              <a:rPr lang="nb-NO" i="1" dirty="0" smtClean="0">
                <a:solidFill>
                  <a:srgbClr val="4C3490"/>
                </a:solidFill>
              </a:rPr>
              <a:t> it </a:t>
            </a:r>
            <a:r>
              <a:rPr lang="nb-NO" i="1" dirty="0" err="1" smtClean="0">
                <a:solidFill>
                  <a:srgbClr val="4C3490"/>
                </a:solidFill>
              </a:rPr>
              <a:t>mean</a:t>
            </a:r>
            <a:r>
              <a:rPr lang="nb-NO" i="1" dirty="0" smtClean="0">
                <a:solidFill>
                  <a:srgbClr val="4C3490"/>
                </a:solidFill>
              </a:rPr>
              <a:t> to </a:t>
            </a:r>
            <a:r>
              <a:rPr lang="nb-NO" i="1" dirty="0" err="1" smtClean="0">
                <a:solidFill>
                  <a:srgbClr val="4C3490"/>
                </a:solidFill>
              </a:rPr>
              <a:t>learn</a:t>
            </a:r>
            <a:endParaRPr lang="nb-NO" i="1" dirty="0">
              <a:solidFill>
                <a:srgbClr val="4C3490"/>
              </a:solidFill>
            </a:endParaRPr>
          </a:p>
        </p:txBody>
      </p:sp>
      <p:sp>
        <p:nvSpPr>
          <p:cNvPr id="8" name="Plassholder for dato 7"/>
          <p:cNvSpPr>
            <a:spLocks noGrp="1"/>
          </p:cNvSpPr>
          <p:nvPr>
            <p:ph type="dt" sz="half" idx="10"/>
          </p:nvPr>
        </p:nvSpPr>
        <p:spPr/>
        <p:txBody>
          <a:bodyPr/>
          <a:lstStyle/>
          <a:p>
            <a:fld id="{5EE2C25F-BF43-D84E-9877-21D8865D8A54}" type="datetime1">
              <a:rPr lang="nn-NO" smtClean="0"/>
              <a:pPr/>
              <a:t>26-01-11</a:t>
            </a:fld>
            <a:endParaRPr lang="nb-NO"/>
          </a:p>
        </p:txBody>
      </p:sp>
      <p:sp>
        <p:nvSpPr>
          <p:cNvPr id="9" name="Plassholder for lysbildenummer 8"/>
          <p:cNvSpPr>
            <a:spLocks noGrp="1"/>
          </p:cNvSpPr>
          <p:nvPr>
            <p:ph type="sldNum" sz="quarter" idx="12"/>
          </p:nvPr>
        </p:nvSpPr>
        <p:spPr/>
        <p:txBody>
          <a:bodyPr/>
          <a:lstStyle/>
          <a:p>
            <a:fld id="{A98160ED-99E2-1940-96D3-05A2E718B83C}" type="slidenum">
              <a:rPr lang="nb-NO" smtClean="0"/>
              <a:pPr/>
              <a:t>17</a:t>
            </a:fld>
            <a:endParaRPr lang="nb-NO" dirty="0"/>
          </a:p>
        </p:txBody>
      </p:sp>
      <p:sp>
        <p:nvSpPr>
          <p:cNvPr id="11" name="Rektangel 10"/>
          <p:cNvSpPr/>
          <p:nvPr/>
        </p:nvSpPr>
        <p:spPr>
          <a:xfrm rot="20512562">
            <a:off x="250894" y="5398183"/>
            <a:ext cx="3153747" cy="646331"/>
          </a:xfrm>
          <a:prstGeom prst="rect">
            <a:avLst/>
          </a:prstGeom>
        </p:spPr>
        <p:txBody>
          <a:bodyPr wrap="none">
            <a:spAutoFit/>
          </a:bodyPr>
          <a:lstStyle/>
          <a:p>
            <a:r>
              <a:rPr lang="en-US" b="1" i="1" dirty="0" smtClean="0">
                <a:solidFill>
                  <a:schemeClr val="bg1">
                    <a:lumMod val="75000"/>
                  </a:schemeClr>
                </a:solidFill>
              </a:rPr>
              <a:t>2001 FRA: Å </a:t>
            </a:r>
            <a:r>
              <a:rPr lang="en-US" b="1" i="1" dirty="0" err="1" smtClean="0">
                <a:solidFill>
                  <a:schemeClr val="bg1">
                    <a:lumMod val="75000"/>
                  </a:schemeClr>
                </a:solidFill>
              </a:rPr>
              <a:t>lære</a:t>
            </a:r>
            <a:r>
              <a:rPr lang="en-US" b="1" i="1" dirty="0" smtClean="0">
                <a:solidFill>
                  <a:schemeClr val="bg1">
                    <a:lumMod val="75000"/>
                  </a:schemeClr>
                </a:solidFill>
              </a:rPr>
              <a:t> </a:t>
            </a:r>
            <a:r>
              <a:rPr lang="en-US" b="1" i="1" dirty="0" err="1" smtClean="0">
                <a:solidFill>
                  <a:schemeClr val="bg1">
                    <a:lumMod val="75000"/>
                  </a:schemeClr>
                </a:solidFill>
              </a:rPr>
              <a:t>noe</a:t>
            </a:r>
            <a:r>
              <a:rPr lang="en-US" b="1" i="1" dirty="0" smtClean="0">
                <a:solidFill>
                  <a:schemeClr val="bg1">
                    <a:lumMod val="75000"/>
                  </a:schemeClr>
                </a:solidFill>
              </a:rPr>
              <a:t> </a:t>
            </a:r>
            <a:r>
              <a:rPr lang="en-US" b="1" i="1" dirty="0" err="1" smtClean="0">
                <a:solidFill>
                  <a:schemeClr val="bg1">
                    <a:lumMod val="75000"/>
                  </a:schemeClr>
                </a:solidFill>
              </a:rPr>
              <a:t>er</a:t>
            </a:r>
            <a:r>
              <a:rPr lang="en-US" b="1" i="1" dirty="0" smtClean="0">
                <a:solidFill>
                  <a:schemeClr val="bg1">
                    <a:lumMod val="75000"/>
                  </a:schemeClr>
                </a:solidFill>
              </a:rPr>
              <a:t> </a:t>
            </a:r>
            <a:r>
              <a:rPr lang="en-US" b="1" i="1" dirty="0" err="1" smtClean="0">
                <a:solidFill>
                  <a:schemeClr val="bg1">
                    <a:lumMod val="75000"/>
                  </a:schemeClr>
                </a:solidFill>
              </a:rPr>
              <a:t>å</a:t>
            </a:r>
            <a:endParaRPr lang="en-US" b="1" i="1" dirty="0" smtClean="0">
              <a:solidFill>
                <a:schemeClr val="bg1">
                  <a:lumMod val="75000"/>
                </a:schemeClr>
              </a:solidFill>
            </a:endParaRPr>
          </a:p>
          <a:p>
            <a:r>
              <a:rPr lang="en-US" b="1" i="1" dirty="0" smtClean="0">
                <a:solidFill>
                  <a:schemeClr val="bg1">
                    <a:lumMod val="75000"/>
                  </a:schemeClr>
                </a:solidFill>
              </a:rPr>
              <a:t> </a:t>
            </a:r>
            <a:r>
              <a:rPr lang="en-US" b="1" i="1" dirty="0" err="1" smtClean="0">
                <a:solidFill>
                  <a:schemeClr val="bg1">
                    <a:lumMod val="75000"/>
                  </a:schemeClr>
                </a:solidFill>
              </a:rPr>
              <a:t>tilegne</a:t>
            </a:r>
            <a:r>
              <a:rPr lang="en-US" b="1" i="1" dirty="0" smtClean="0">
                <a:solidFill>
                  <a:schemeClr val="bg1">
                    <a:lumMod val="75000"/>
                  </a:schemeClr>
                </a:solidFill>
              </a:rPr>
              <a:t> </a:t>
            </a:r>
            <a:r>
              <a:rPr lang="en-US" b="1" i="1" dirty="0" err="1" smtClean="0">
                <a:solidFill>
                  <a:schemeClr val="bg1">
                    <a:lumMod val="75000"/>
                  </a:schemeClr>
                </a:solidFill>
              </a:rPr>
              <a:t>seg</a:t>
            </a:r>
            <a:r>
              <a:rPr lang="en-US" b="1" i="1" dirty="0" smtClean="0">
                <a:solidFill>
                  <a:schemeClr val="bg1">
                    <a:lumMod val="75000"/>
                  </a:schemeClr>
                </a:solidFill>
              </a:rPr>
              <a:t> et </a:t>
            </a:r>
            <a:r>
              <a:rPr lang="en-US" b="1" i="1" dirty="0" err="1" smtClean="0">
                <a:solidFill>
                  <a:schemeClr val="bg1">
                    <a:lumMod val="75000"/>
                  </a:schemeClr>
                </a:solidFill>
              </a:rPr>
              <a:t>spesielt</a:t>
            </a:r>
            <a:r>
              <a:rPr lang="en-US" b="1" i="1" dirty="0" smtClean="0">
                <a:solidFill>
                  <a:schemeClr val="bg1">
                    <a:lumMod val="75000"/>
                  </a:schemeClr>
                </a:solidFill>
              </a:rPr>
              <a:t> </a:t>
            </a:r>
            <a:r>
              <a:rPr lang="en-US" b="1" i="1" dirty="0" err="1" smtClean="0">
                <a:solidFill>
                  <a:schemeClr val="bg1">
                    <a:lumMod val="75000"/>
                  </a:schemeClr>
                </a:solidFill>
              </a:rPr>
              <a:t>mønster</a:t>
            </a:r>
            <a:endParaRPr lang="nb-NO" dirty="0">
              <a:solidFill>
                <a:schemeClr val="bg1">
                  <a:lumMod val="75000"/>
                </a:schemeClr>
              </a:solidFill>
            </a:endParaRPr>
          </a:p>
        </p:txBody>
      </p:sp>
      <p:sp>
        <p:nvSpPr>
          <p:cNvPr id="12" name="TekstSylinder 11"/>
          <p:cNvSpPr txBox="1"/>
          <p:nvPr/>
        </p:nvSpPr>
        <p:spPr>
          <a:xfrm rot="20492817">
            <a:off x="1835675" y="5501547"/>
            <a:ext cx="3608623" cy="646331"/>
          </a:xfrm>
          <a:prstGeom prst="rect">
            <a:avLst/>
          </a:prstGeom>
          <a:noFill/>
        </p:spPr>
        <p:txBody>
          <a:bodyPr wrap="square" rtlCol="0">
            <a:spAutoFit/>
          </a:bodyPr>
          <a:lstStyle/>
          <a:p>
            <a:r>
              <a:rPr lang="nb-NO" b="1" dirty="0" smtClean="0"/>
              <a:t>2010 Til:  Å lære er å være i nettverk</a:t>
            </a:r>
            <a:endParaRPr lang="nb-NO" b="1" dirty="0"/>
          </a:p>
        </p:txBody>
      </p:sp>
      <p:sp>
        <p:nvSpPr>
          <p:cNvPr id="13" name="TekstSylinder 12"/>
          <p:cNvSpPr txBox="1"/>
          <p:nvPr/>
        </p:nvSpPr>
        <p:spPr>
          <a:xfrm>
            <a:off x="6512776" y="4408530"/>
            <a:ext cx="670031"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b-NO" dirty="0" smtClean="0"/>
              <a:t>Jeg</a:t>
            </a:r>
            <a:endParaRPr lang="nb-NO" dirty="0"/>
          </a:p>
        </p:txBody>
      </p:sp>
      <p:sp>
        <p:nvSpPr>
          <p:cNvPr id="14" name="TekstSylinder 13"/>
          <p:cNvSpPr txBox="1"/>
          <p:nvPr/>
        </p:nvSpPr>
        <p:spPr>
          <a:xfrm>
            <a:off x="6298196" y="2889666"/>
            <a:ext cx="115639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Internett</a:t>
            </a:r>
            <a:endParaRPr lang="nb-NO" dirty="0"/>
          </a:p>
        </p:txBody>
      </p:sp>
      <p:sp>
        <p:nvSpPr>
          <p:cNvPr id="15" name="TekstSylinder 14"/>
          <p:cNvSpPr txBox="1"/>
          <p:nvPr/>
        </p:nvSpPr>
        <p:spPr>
          <a:xfrm>
            <a:off x="4876801" y="3829589"/>
            <a:ext cx="868194"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nb-NO" dirty="0" smtClean="0"/>
              <a:t>NDLA</a:t>
            </a:r>
            <a:endParaRPr lang="nb-NO" dirty="0"/>
          </a:p>
        </p:txBody>
      </p:sp>
      <p:sp>
        <p:nvSpPr>
          <p:cNvPr id="16" name="TekstSylinder 15"/>
          <p:cNvSpPr txBox="1"/>
          <p:nvPr/>
        </p:nvSpPr>
        <p:spPr>
          <a:xfrm>
            <a:off x="6952706" y="3829589"/>
            <a:ext cx="873577"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nb-NO" dirty="0" smtClean="0"/>
              <a:t>UDIR</a:t>
            </a:r>
            <a:endParaRPr lang="nb-NO" dirty="0"/>
          </a:p>
        </p:txBody>
      </p:sp>
      <p:sp>
        <p:nvSpPr>
          <p:cNvPr id="17" name="TekstSylinder 16"/>
          <p:cNvSpPr txBox="1"/>
          <p:nvPr/>
        </p:nvSpPr>
        <p:spPr>
          <a:xfrm>
            <a:off x="5409979" y="4593196"/>
            <a:ext cx="691769"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nb-NO" dirty="0" smtClean="0"/>
              <a:t> </a:t>
            </a:r>
            <a:r>
              <a:rPr lang="nb-NO" dirty="0" err="1" smtClean="0"/>
              <a:t>D&amp;b</a:t>
            </a:r>
            <a:endParaRPr lang="nb-NO" dirty="0"/>
          </a:p>
        </p:txBody>
      </p:sp>
      <p:sp>
        <p:nvSpPr>
          <p:cNvPr id="18" name="TekstSylinder 17"/>
          <p:cNvSpPr txBox="1"/>
          <p:nvPr/>
        </p:nvSpPr>
        <p:spPr>
          <a:xfrm>
            <a:off x="8115380" y="4039198"/>
            <a:ext cx="1028619"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nb-NO" dirty="0" smtClean="0"/>
              <a:t>Lærere</a:t>
            </a:r>
            <a:endParaRPr lang="nb-NO" dirty="0"/>
          </a:p>
        </p:txBody>
      </p:sp>
      <p:sp>
        <p:nvSpPr>
          <p:cNvPr id="19" name="TekstSylinder 18"/>
          <p:cNvSpPr txBox="1"/>
          <p:nvPr/>
        </p:nvSpPr>
        <p:spPr>
          <a:xfrm>
            <a:off x="5766732" y="5536682"/>
            <a:ext cx="88508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b-NO" dirty="0" smtClean="0"/>
              <a:t>blogg</a:t>
            </a:r>
            <a:endParaRPr lang="nb-NO" dirty="0"/>
          </a:p>
        </p:txBody>
      </p:sp>
      <p:sp>
        <p:nvSpPr>
          <p:cNvPr id="20" name="TekstSylinder 19"/>
          <p:cNvSpPr txBox="1"/>
          <p:nvPr/>
        </p:nvSpPr>
        <p:spPr>
          <a:xfrm>
            <a:off x="7988387" y="3258998"/>
            <a:ext cx="952987"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nb-NO" dirty="0" smtClean="0"/>
              <a:t>Guruer</a:t>
            </a:r>
            <a:endParaRPr lang="nb-NO" dirty="0"/>
          </a:p>
        </p:txBody>
      </p:sp>
      <p:sp>
        <p:nvSpPr>
          <p:cNvPr id="21" name="TekstSylinder 20"/>
          <p:cNvSpPr txBox="1"/>
          <p:nvPr/>
        </p:nvSpPr>
        <p:spPr>
          <a:xfrm>
            <a:off x="7036158" y="2350341"/>
            <a:ext cx="1270301" cy="369332"/>
          </a:xfrm>
          <a:prstGeom prst="rect">
            <a:avLst/>
          </a:prstGeom>
          <a:solidFill>
            <a:schemeClr val="accent5">
              <a:lumMod val="75000"/>
              <a:alpha val="17000"/>
            </a:schemeClr>
          </a:solidFill>
          <a:ln>
            <a:solidFill>
              <a:schemeClr val="accent5">
                <a:lumMod val="75000"/>
              </a:schemeClr>
            </a:solidFill>
          </a:ln>
        </p:spPr>
        <p:txBody>
          <a:bodyPr wrap="square" rtlCol="0">
            <a:spAutoFit/>
          </a:bodyPr>
          <a:lstStyle/>
          <a:p>
            <a:r>
              <a:rPr lang="nb-NO" dirty="0" err="1" smtClean="0"/>
              <a:t>Wikispace</a:t>
            </a:r>
            <a:endParaRPr lang="nb-N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4400" dirty="0" smtClean="0"/>
              <a:t>Eksempel – IKT oppgave</a:t>
            </a:r>
            <a:endParaRPr lang="nb-NO" sz="4400" dirty="0"/>
          </a:p>
        </p:txBody>
      </p:sp>
      <p:sp>
        <p:nvSpPr>
          <p:cNvPr id="3" name="Plassholder for innhold 2"/>
          <p:cNvSpPr>
            <a:spLocks noGrp="1"/>
          </p:cNvSpPr>
          <p:nvPr>
            <p:ph sz="half" idx="1"/>
          </p:nvPr>
        </p:nvSpPr>
        <p:spPr/>
        <p:txBody>
          <a:bodyPr>
            <a:normAutofit/>
          </a:bodyPr>
          <a:lstStyle/>
          <a:p>
            <a:r>
              <a:rPr lang="nb-NO" dirty="0" smtClean="0"/>
              <a:t>To lærere forbereder et opplegg (oppgave)</a:t>
            </a:r>
          </a:p>
          <a:p>
            <a:r>
              <a:rPr lang="nb-NO" dirty="0" smtClean="0"/>
              <a:t>Elevene introduserer seg for hverandre i tekt og bilde</a:t>
            </a:r>
          </a:p>
          <a:p>
            <a:r>
              <a:rPr lang="nb-NO" dirty="0" smtClean="0"/>
              <a:t>Spørsmål og svar, utveksling av informasjon</a:t>
            </a:r>
          </a:p>
          <a:p>
            <a:r>
              <a:rPr lang="nb-NO" dirty="0" smtClean="0"/>
              <a:t>Utveksling av svar basert på oppgaver de løser og oppfølgingsspørsmål</a:t>
            </a:r>
            <a:endParaRPr lang="nb-NO" dirty="0"/>
          </a:p>
        </p:txBody>
      </p:sp>
      <p:sp>
        <p:nvSpPr>
          <p:cNvPr id="4" name="Plassholder for innhold 3"/>
          <p:cNvSpPr>
            <a:spLocks noGrp="1"/>
          </p:cNvSpPr>
          <p:nvPr>
            <p:ph sz="half" idx="2"/>
          </p:nvPr>
        </p:nvSpPr>
        <p:spPr/>
        <p:txBody>
          <a:bodyPr>
            <a:normAutofit/>
          </a:bodyPr>
          <a:lstStyle/>
          <a:p>
            <a:r>
              <a:rPr lang="nb-NO" dirty="0" smtClean="0"/>
              <a:t>Analyse og sammenligning av resultat</a:t>
            </a:r>
          </a:p>
          <a:p>
            <a:r>
              <a:rPr lang="nb-NO" dirty="0" smtClean="0"/>
              <a:t>Presentasjon av resultat</a:t>
            </a:r>
          </a:p>
          <a:p>
            <a:r>
              <a:rPr lang="nb-NO" dirty="0" smtClean="0"/>
              <a:t>Evaluering, logg, notater</a:t>
            </a:r>
          </a:p>
          <a:p>
            <a:r>
              <a:rPr lang="nb-NO" dirty="0" smtClean="0"/>
              <a:t>Farvel brev</a:t>
            </a:r>
            <a:endParaRPr lang="nb-NO" dirty="0"/>
          </a:p>
        </p:txBody>
      </p:sp>
      <p:sp>
        <p:nvSpPr>
          <p:cNvPr id="5" name="TekstSylinder 4"/>
          <p:cNvSpPr txBox="1"/>
          <p:nvPr/>
        </p:nvSpPr>
        <p:spPr>
          <a:xfrm rot="901870">
            <a:off x="5993814" y="4970251"/>
            <a:ext cx="2385255" cy="147732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nb-NO" dirty="0" smtClean="0"/>
              <a:t>Lommepenger</a:t>
            </a:r>
          </a:p>
          <a:p>
            <a:pPr algn="ctr"/>
            <a:r>
              <a:rPr lang="nb-NO" dirty="0" smtClean="0"/>
              <a:t>Mitt rom</a:t>
            </a:r>
          </a:p>
          <a:p>
            <a:pPr algn="ctr"/>
            <a:r>
              <a:rPr lang="nb-NO" dirty="0" smtClean="0"/>
              <a:t>Er mobil bra?</a:t>
            </a:r>
            <a:endParaRPr lang="nb-NO" dirty="0" smtClean="0"/>
          </a:p>
          <a:p>
            <a:pPr algn="ctr"/>
            <a:r>
              <a:rPr lang="nb-NO" dirty="0" smtClean="0"/>
              <a:t>Fritidsi</a:t>
            </a:r>
            <a:r>
              <a:rPr lang="nb-NO" dirty="0" smtClean="0"/>
              <a:t>nteresser?</a:t>
            </a:r>
            <a:endParaRPr lang="nb-NO" dirty="0" smtClean="0"/>
          </a:p>
          <a:p>
            <a:pPr algn="ctr"/>
            <a:endParaRPr lang="nb-N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IKTbasert</a:t>
            </a:r>
            <a:r>
              <a:rPr lang="nb-NO" dirty="0" smtClean="0"/>
              <a:t> undervisning</a:t>
            </a:r>
            <a:endParaRPr lang="nb-NO" dirty="0"/>
          </a:p>
        </p:txBody>
      </p:sp>
      <p:sp>
        <p:nvSpPr>
          <p:cNvPr id="3" name="Plassholder for innhold 2"/>
          <p:cNvSpPr>
            <a:spLocks noGrp="1"/>
          </p:cNvSpPr>
          <p:nvPr>
            <p:ph idx="1"/>
          </p:nvPr>
        </p:nvSpPr>
        <p:spPr>
          <a:xfrm>
            <a:off x="1781503" y="2133600"/>
            <a:ext cx="7076747" cy="4502713"/>
          </a:xfrm>
        </p:spPr>
        <p:txBody>
          <a:bodyPr>
            <a:normAutofit/>
          </a:bodyPr>
          <a:lstStyle/>
          <a:p>
            <a:r>
              <a:rPr lang="nb-NO" dirty="0" smtClean="0"/>
              <a:t>Innhold: mål fra læreplanen</a:t>
            </a:r>
          </a:p>
          <a:p>
            <a:pPr lvl="1"/>
            <a:r>
              <a:rPr lang="nb-NO" dirty="0" smtClean="0"/>
              <a:t>Basiskunnskap formidles ( video og lignende)</a:t>
            </a:r>
          </a:p>
          <a:p>
            <a:pPr lvl="1"/>
            <a:r>
              <a:rPr lang="nb-NO" dirty="0" smtClean="0"/>
              <a:t>Oppgaver hvor elevene diskuterer/produserer noe</a:t>
            </a:r>
          </a:p>
          <a:p>
            <a:pPr lvl="1"/>
            <a:r>
              <a:rPr lang="nb-NO" dirty="0" smtClean="0"/>
              <a:t>Refleksjon over produksjonen i fellesskap (noder)</a:t>
            </a:r>
          </a:p>
          <a:p>
            <a:pPr lvl="1"/>
            <a:r>
              <a:rPr lang="nb-NO" dirty="0" smtClean="0"/>
              <a:t>Dataspor gir vurderingssituasjoner/innsikt</a:t>
            </a:r>
          </a:p>
          <a:p>
            <a:pPr lvl="1"/>
            <a:r>
              <a:rPr lang="nb-NO" dirty="0" err="1" smtClean="0"/>
              <a:t>Emosjoner</a:t>
            </a:r>
            <a:r>
              <a:rPr lang="nb-NO" dirty="0" smtClean="0"/>
              <a:t> ( elevene viser hva de føler før de handler </a:t>
            </a:r>
            <a:r>
              <a:rPr lang="nb-NO" dirty="0" err="1" smtClean="0"/>
              <a:t>kroppspråk</a:t>
            </a:r>
            <a:r>
              <a:rPr lang="nb-NO" dirty="0" smtClean="0"/>
              <a:t>, manglende aktivitet etc.)</a:t>
            </a:r>
          </a:p>
          <a:p>
            <a:pPr lvl="1"/>
            <a:endParaRPr lang="nb-NO" dirty="0" smtClean="0"/>
          </a:p>
          <a:p>
            <a:pPr lvl="1"/>
            <a:r>
              <a:rPr lang="nb-NO" dirty="0" smtClean="0"/>
              <a:t>Kjennetegnes ved kompleksitet</a:t>
            </a:r>
          </a:p>
          <a:p>
            <a:pPr lvl="1"/>
            <a:r>
              <a:rPr lang="nb-NO" dirty="0" smtClean="0"/>
              <a:t>Vurdering er en prosess ( nettverk med andre skoler), ikke en eksamen</a:t>
            </a:r>
            <a:endParaRPr lang="nb-NO" dirty="0"/>
          </a:p>
        </p:txBody>
      </p:sp>
      <p:sp>
        <p:nvSpPr>
          <p:cNvPr id="4" name="Plassholder for dato 3"/>
          <p:cNvSpPr>
            <a:spLocks noGrp="1"/>
          </p:cNvSpPr>
          <p:nvPr>
            <p:ph type="dt" sz="half" idx="10"/>
          </p:nvPr>
        </p:nvSpPr>
        <p:spPr/>
        <p:txBody>
          <a:bodyPr/>
          <a:lstStyle/>
          <a:p>
            <a:fld id="{3206DC69-2B92-974C-BA08-08C8963BC018}" type="datetime1">
              <a:rPr lang="nn-NO" smtClean="0"/>
              <a:pPr/>
              <a:t>26-01-11</a:t>
            </a:fld>
            <a:endParaRPr lang="nb-NO"/>
          </a:p>
        </p:txBody>
      </p:sp>
      <p:sp>
        <p:nvSpPr>
          <p:cNvPr id="5" name="Plassholder for lysbildenummer 4"/>
          <p:cNvSpPr>
            <a:spLocks noGrp="1"/>
          </p:cNvSpPr>
          <p:nvPr>
            <p:ph type="sldNum" sz="quarter" idx="12"/>
          </p:nvPr>
        </p:nvSpPr>
        <p:spPr/>
        <p:txBody>
          <a:bodyPr/>
          <a:lstStyle/>
          <a:p>
            <a:fld id="{A98160ED-99E2-1940-96D3-05A2E718B83C}" type="slidenum">
              <a:rPr lang="nb-NO" smtClean="0"/>
              <a:pPr/>
              <a:t>19</a:t>
            </a:fld>
            <a:endParaRPr lang="nb-NO"/>
          </a:p>
        </p:txBody>
      </p:sp>
      <p:pic>
        <p:nvPicPr>
          <p:cNvPr id="6" name="Bilde 5"/>
          <p:cNvPicPr>
            <a:picLocks noChangeAspect="1"/>
          </p:cNvPicPr>
          <p:nvPr/>
        </p:nvPicPr>
        <p:blipFill>
          <a:blip r:embed="rId2"/>
          <a:stretch>
            <a:fillRect/>
          </a:stretch>
        </p:blipFill>
        <p:spPr>
          <a:xfrm>
            <a:off x="684196" y="2612693"/>
            <a:ext cx="1274991" cy="1787919"/>
          </a:xfrm>
          <a:prstGeom prst="rect">
            <a:avLst/>
          </a:prstGeom>
          <a:effectLst>
            <a:outerShdw blurRad="50800" dist="38100" dir="2700000" sx="103000" sy="103000" algn="tl" rotWithShape="0">
              <a:schemeClr val="tx1">
                <a:lumMod val="85000"/>
                <a:lumOff val="15000"/>
                <a:alpha val="43000"/>
              </a:scheme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kumimoji="1" lang="nb-NO"/>
              <a:t>Mål</a:t>
            </a:r>
          </a:p>
        </p:txBody>
      </p:sp>
      <p:sp>
        <p:nvSpPr>
          <p:cNvPr id="54276" name="Rectangle 4"/>
          <p:cNvSpPr>
            <a:spLocks noGrp="1" noChangeArrowheads="1"/>
          </p:cNvSpPr>
          <p:nvPr>
            <p:ph type="body" sz="half" idx="2"/>
          </p:nvPr>
        </p:nvSpPr>
        <p:spPr>
          <a:xfrm>
            <a:off x="5367338" y="1981200"/>
            <a:ext cx="3738562" cy="4114800"/>
          </a:xfrm>
        </p:spPr>
        <p:txBody>
          <a:bodyPr/>
          <a:lstStyle/>
          <a:p>
            <a:pPr>
              <a:buFont typeface="Wingdings" charset="2"/>
              <a:buNone/>
            </a:pPr>
            <a:r>
              <a:rPr kumimoji="1" lang="nb-NO" sz="2800" b="1" dirty="0" smtClean="0"/>
              <a:t>	</a:t>
            </a:r>
            <a:endParaRPr kumimoji="1" lang="nb-NO" sz="2800" b="1" dirty="0"/>
          </a:p>
        </p:txBody>
      </p:sp>
      <p:sp>
        <p:nvSpPr>
          <p:cNvPr id="5" name="Plassholder for innhold 4"/>
          <p:cNvSpPr>
            <a:spLocks noGrp="1"/>
          </p:cNvSpPr>
          <p:nvPr>
            <p:ph sz="half" idx="1"/>
          </p:nvPr>
        </p:nvSpPr>
        <p:spPr>
          <a:xfrm>
            <a:off x="1479550" y="1981200"/>
            <a:ext cx="6597602" cy="4114800"/>
          </a:xfrm>
        </p:spPr>
        <p:txBody>
          <a:bodyPr/>
          <a:lstStyle/>
          <a:p>
            <a:r>
              <a:rPr lang="nb-NO" dirty="0" smtClean="0"/>
              <a:t>Opplæringa – hvilke krav settes til oss?</a:t>
            </a:r>
          </a:p>
          <a:p>
            <a:r>
              <a:rPr lang="nb-NO" dirty="0" smtClean="0"/>
              <a:t>Forstå forskjellen på Web 1.0 og Web 2.0</a:t>
            </a:r>
          </a:p>
          <a:p>
            <a:r>
              <a:rPr lang="nb-NO" dirty="0" smtClean="0"/>
              <a:t>Noen </a:t>
            </a:r>
            <a:r>
              <a:rPr lang="nb-NO" dirty="0" err="1" smtClean="0"/>
              <a:t>idéer</a:t>
            </a:r>
            <a:r>
              <a:rPr lang="nb-NO" dirty="0" smtClean="0"/>
              <a:t> som kan prøves ut.</a:t>
            </a:r>
            <a:endParaRPr lang="nb-NO"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21.st </a:t>
            </a:r>
            <a:r>
              <a:rPr lang="nb-NO" dirty="0" err="1" smtClean="0"/>
              <a:t>century</a:t>
            </a:r>
            <a:r>
              <a:rPr lang="nb-NO" dirty="0" smtClean="0"/>
              <a:t> skills</a:t>
            </a:r>
            <a:endParaRPr lang="nb-NO" dirty="0"/>
          </a:p>
        </p:txBody>
      </p:sp>
      <p:sp>
        <p:nvSpPr>
          <p:cNvPr id="3" name="Plassholder for innhold 2"/>
          <p:cNvSpPr>
            <a:spLocks noGrp="1"/>
          </p:cNvSpPr>
          <p:nvPr>
            <p:ph idx="1"/>
          </p:nvPr>
        </p:nvSpPr>
        <p:spPr/>
        <p:txBody>
          <a:bodyPr>
            <a:normAutofit/>
          </a:bodyPr>
          <a:lstStyle/>
          <a:p>
            <a:r>
              <a:rPr lang="nb-NO" dirty="0" smtClean="0"/>
              <a:t>Tekniske ferdigheter( til alle tider)</a:t>
            </a:r>
          </a:p>
          <a:p>
            <a:r>
              <a:rPr lang="nb-NO" dirty="0" smtClean="0"/>
              <a:t>Kontinuerlig eksperimentering (alltid lære noe nytt)</a:t>
            </a:r>
          </a:p>
          <a:p>
            <a:r>
              <a:rPr lang="nb-NO" dirty="0" smtClean="0"/>
              <a:t>Leke med ideer, play</a:t>
            </a:r>
          </a:p>
          <a:p>
            <a:r>
              <a:rPr lang="nb-NO" dirty="0" smtClean="0"/>
              <a:t>Se mønstre i kompleksitet og endre dem ved behov</a:t>
            </a:r>
          </a:p>
          <a:p>
            <a:pPr>
              <a:buNone/>
            </a:pPr>
            <a:r>
              <a:rPr lang="nb-NO" dirty="0" smtClean="0"/>
              <a:t>George Siemens 2010.</a:t>
            </a:r>
            <a:endParaRPr lang="nb-NO" dirty="0"/>
          </a:p>
        </p:txBody>
      </p:sp>
      <p:sp>
        <p:nvSpPr>
          <p:cNvPr id="4" name="Plassholder for dato 3"/>
          <p:cNvSpPr>
            <a:spLocks noGrp="1"/>
          </p:cNvSpPr>
          <p:nvPr>
            <p:ph type="dt" sz="half" idx="10"/>
          </p:nvPr>
        </p:nvSpPr>
        <p:spPr/>
        <p:txBody>
          <a:bodyPr/>
          <a:lstStyle/>
          <a:p>
            <a:fld id="{3206DC69-2B92-974C-BA08-08C8963BC018}" type="datetime1">
              <a:rPr lang="nn-NO" smtClean="0"/>
              <a:pPr/>
              <a:t>26-01-11</a:t>
            </a:fld>
            <a:endParaRPr lang="nb-NO"/>
          </a:p>
        </p:txBody>
      </p:sp>
      <p:sp>
        <p:nvSpPr>
          <p:cNvPr id="5" name="Plassholder for lysbildenummer 4"/>
          <p:cNvSpPr>
            <a:spLocks noGrp="1"/>
          </p:cNvSpPr>
          <p:nvPr>
            <p:ph type="sldNum" sz="quarter" idx="12"/>
          </p:nvPr>
        </p:nvSpPr>
        <p:spPr/>
        <p:txBody>
          <a:bodyPr/>
          <a:lstStyle/>
          <a:p>
            <a:fld id="{A98160ED-99E2-1940-96D3-05A2E718B83C}" type="slidenum">
              <a:rPr lang="nb-NO" smtClean="0"/>
              <a:pPr/>
              <a:t>20</a:t>
            </a:fld>
            <a:endParaRPr lang="nb-NO"/>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27051" y="499869"/>
            <a:ext cx="8331200" cy="1143000"/>
          </a:xfrm>
        </p:spPr>
        <p:txBody>
          <a:bodyPr rtlCol="0">
            <a:normAutofit/>
            <a:scene3d>
              <a:camera prst="orthographicFront"/>
              <a:lightRig rig="threePt" dir="t">
                <a:rot lat="0" lon="0" rev="4800000"/>
              </a:lightRig>
            </a:scene3d>
            <a:sp3d prstMaterial="matte">
              <a:bevelT w="50800" h="10160"/>
            </a:sp3d>
          </a:bodyPr>
          <a:lstStyle/>
          <a:p>
            <a:pPr eaLnBrk="1" fontAlgn="auto" hangingPunct="1">
              <a:spcAft>
                <a:spcPts val="0"/>
              </a:spcAft>
              <a:defRPr/>
            </a:pPr>
            <a:r>
              <a:rPr kumimoji="1" lang="nb-NO" dirty="0" smtClean="0">
                <a:solidFill>
                  <a:srgbClr val="FFFFFF"/>
                </a:solidFill>
                <a:ea typeface="+mj-ea"/>
                <a:cs typeface="+mj-cs"/>
              </a:rPr>
              <a:t>Når skjer det læring i klasserommet?</a:t>
            </a:r>
            <a:endParaRPr kumimoji="1" lang="nb-NO" dirty="0">
              <a:solidFill>
                <a:srgbClr val="FFFFFF"/>
              </a:solidFill>
              <a:ea typeface="+mj-ea"/>
              <a:cs typeface="+mj-cs"/>
            </a:endParaRPr>
          </a:p>
        </p:txBody>
      </p:sp>
      <p:sp>
        <p:nvSpPr>
          <p:cNvPr id="45059" name="Rectangle 3"/>
          <p:cNvSpPr>
            <a:spLocks noGrp="1" noChangeArrowheads="1"/>
          </p:cNvSpPr>
          <p:nvPr>
            <p:ph idx="1"/>
          </p:nvPr>
        </p:nvSpPr>
        <p:spPr>
          <a:xfrm>
            <a:off x="762001" y="2133600"/>
            <a:ext cx="8096250" cy="3992563"/>
          </a:xfrm>
        </p:spPr>
        <p:txBody>
          <a:bodyPr anchor="t">
            <a:normAutofit/>
          </a:bodyPr>
          <a:lstStyle/>
          <a:p>
            <a:pPr eaLnBrk="1" hangingPunct="1">
              <a:lnSpc>
                <a:spcPct val="90000"/>
              </a:lnSpc>
              <a:buFont typeface="Wingdings" charset="2"/>
              <a:buNone/>
            </a:pPr>
            <a:r>
              <a:rPr kumimoji="1" lang="nb-NO" sz="2800" dirty="0" smtClean="0">
                <a:ea typeface="ＭＳ Ｐゴシック" charset="-128"/>
                <a:cs typeface="ＭＳ Ｐゴシック" charset="-128"/>
              </a:rPr>
              <a:t>Når læreren ser læring gjennom elevenes øyne og når </a:t>
            </a:r>
          </a:p>
          <a:p>
            <a:pPr eaLnBrk="1" hangingPunct="1">
              <a:lnSpc>
                <a:spcPct val="90000"/>
              </a:lnSpc>
              <a:buFont typeface="Wingdings" charset="2"/>
              <a:buNone/>
            </a:pPr>
            <a:r>
              <a:rPr kumimoji="1" lang="nb-NO" sz="2800" dirty="0" smtClean="0">
                <a:ea typeface="ＭＳ Ｐゴシック" charset="-128"/>
                <a:cs typeface="ＭＳ Ｐゴシック" charset="-128"/>
              </a:rPr>
              <a:t>elevene ser seg selv som sine egne lærere! </a:t>
            </a:r>
            <a:r>
              <a:rPr kumimoji="1" lang="nb-NO" sz="2000" dirty="0" err="1" smtClean="0">
                <a:ea typeface="ＭＳ Ｐゴシック" charset="-128"/>
                <a:cs typeface="ＭＳ Ｐゴシック" charset="-128"/>
              </a:rPr>
              <a:t>Hattie</a:t>
            </a:r>
            <a:r>
              <a:rPr kumimoji="1" lang="nb-NO" sz="2000" dirty="0" smtClean="0">
                <a:ea typeface="ＭＳ Ｐゴシック" charset="-128"/>
                <a:cs typeface="ＭＳ Ｐゴシック" charset="-128"/>
              </a:rPr>
              <a:t> 2008</a:t>
            </a:r>
          </a:p>
          <a:p>
            <a:pPr eaLnBrk="1" hangingPunct="1">
              <a:lnSpc>
                <a:spcPct val="90000"/>
              </a:lnSpc>
              <a:buFont typeface="Wingdings" charset="2"/>
              <a:buNone/>
            </a:pPr>
            <a:endParaRPr kumimoji="1" lang="nb-NO" sz="2800" dirty="0" smtClean="0">
              <a:ea typeface="ＭＳ Ｐゴシック" charset="-128"/>
              <a:cs typeface="ＭＳ Ｐゴシック" charset="-128"/>
            </a:endParaRPr>
          </a:p>
          <a:p>
            <a:pPr eaLnBrk="1" hangingPunct="1">
              <a:lnSpc>
                <a:spcPct val="90000"/>
              </a:lnSpc>
              <a:buFont typeface="Wingdings" charset="2"/>
              <a:buNone/>
            </a:pPr>
            <a:endParaRPr kumimoji="1" lang="nb-NO" sz="2800" dirty="0" smtClean="0">
              <a:ea typeface="ＭＳ Ｐゴシック" charset="-128"/>
              <a:cs typeface="ＭＳ Ｐゴシック" charset="-128"/>
            </a:endParaRPr>
          </a:p>
          <a:p>
            <a:pPr eaLnBrk="1" hangingPunct="1">
              <a:lnSpc>
                <a:spcPct val="90000"/>
              </a:lnSpc>
              <a:buFont typeface="Wingdings" charset="2"/>
              <a:buNone/>
            </a:pPr>
            <a:endParaRPr kumimoji="1" lang="nb-NO" sz="2800" dirty="0" smtClean="0">
              <a:ea typeface="ＭＳ Ｐゴシック" charset="-128"/>
              <a:cs typeface="ＭＳ Ｐゴシック" charset="-128"/>
            </a:endParaRPr>
          </a:p>
          <a:p>
            <a:pPr eaLnBrk="1" hangingPunct="1">
              <a:lnSpc>
                <a:spcPct val="90000"/>
              </a:lnSpc>
              <a:buFont typeface="Wingdings" charset="2"/>
              <a:buNone/>
            </a:pPr>
            <a:r>
              <a:rPr kumimoji="1" lang="nb-NO" sz="2800" dirty="0">
                <a:ea typeface="ＭＳ Ｐゴシック" charset="-128"/>
                <a:cs typeface="ＭＳ Ｐゴシック" charset="-128"/>
              </a:rPr>
              <a:t>	</a:t>
            </a:r>
          </a:p>
        </p:txBody>
      </p:sp>
      <p:sp>
        <p:nvSpPr>
          <p:cNvPr id="45060" name="Rectangle 3"/>
          <p:cNvSpPr txBox="1">
            <a:spLocks noChangeArrowheads="1"/>
          </p:cNvSpPr>
          <p:nvPr/>
        </p:nvSpPr>
        <p:spPr bwMode="auto">
          <a:xfrm>
            <a:off x="1295400" y="3352800"/>
            <a:ext cx="7010400" cy="2667000"/>
          </a:xfrm>
          <a:prstGeom prst="rect">
            <a:avLst/>
          </a:prstGeom>
          <a:noFill/>
          <a:ln w="9525">
            <a:noFill/>
            <a:miter lim="800000"/>
            <a:headEnd/>
            <a:tailEnd/>
          </a:ln>
        </p:spPr>
        <p:txBody>
          <a:bodyPr lIns="54864" tIns="91440">
            <a:prstTxWarp prst="textNoShape">
              <a:avLst/>
            </a:prstTxWarp>
          </a:bodyPr>
          <a:lstStyle/>
          <a:p>
            <a:pPr marL="438150" indent="-319088">
              <a:lnSpc>
                <a:spcPct val="90000"/>
              </a:lnSpc>
              <a:buClr>
                <a:schemeClr val="tx1"/>
              </a:buClr>
              <a:buSzPct val="80000"/>
              <a:buFont typeface="Wingdings 2" charset="2"/>
              <a:buChar char=""/>
            </a:pPr>
            <a:r>
              <a:rPr kumimoji="1" lang="nb-NO" sz="2800" dirty="0">
                <a:solidFill>
                  <a:srgbClr val="000000"/>
                </a:solidFill>
                <a:latin typeface="Corbel" charset="0"/>
              </a:rPr>
              <a:t>Forstår målene</a:t>
            </a:r>
          </a:p>
          <a:p>
            <a:pPr marL="438150" indent="-319088">
              <a:lnSpc>
                <a:spcPct val="90000"/>
              </a:lnSpc>
              <a:buClr>
                <a:schemeClr val="tx1"/>
              </a:buClr>
              <a:buSzPct val="80000"/>
              <a:buFont typeface="Wingdings 2" charset="2"/>
              <a:buChar char=""/>
            </a:pPr>
            <a:r>
              <a:rPr kumimoji="1" lang="nb-NO" sz="2800" dirty="0">
                <a:solidFill>
                  <a:srgbClr val="000000"/>
                </a:solidFill>
                <a:latin typeface="Corbel" charset="0"/>
              </a:rPr>
              <a:t>Ser hvordan de kan nå målene</a:t>
            </a:r>
          </a:p>
          <a:p>
            <a:pPr marL="438150" indent="-319088">
              <a:lnSpc>
                <a:spcPct val="90000"/>
              </a:lnSpc>
              <a:buClr>
                <a:schemeClr val="tx1"/>
              </a:buClr>
              <a:buSzPct val="80000"/>
              <a:buFont typeface="Wingdings 2" charset="2"/>
              <a:buChar char=""/>
            </a:pPr>
            <a:r>
              <a:rPr kumimoji="1" lang="nb-NO" sz="2800" dirty="0">
                <a:solidFill>
                  <a:srgbClr val="000000"/>
                </a:solidFill>
                <a:latin typeface="Corbel" charset="0"/>
              </a:rPr>
              <a:t>Opplever </a:t>
            </a:r>
            <a:r>
              <a:rPr kumimoji="1" lang="nb-NO" sz="2800" dirty="0" err="1">
                <a:solidFill>
                  <a:srgbClr val="000000"/>
                </a:solidFill>
                <a:latin typeface="Corbel" charset="0"/>
              </a:rPr>
              <a:t>mestring</a:t>
            </a:r>
            <a:endParaRPr kumimoji="1" lang="nb-NO" sz="2800" dirty="0">
              <a:solidFill>
                <a:srgbClr val="000000"/>
              </a:solidFill>
              <a:latin typeface="Corbel" charset="0"/>
            </a:endParaRPr>
          </a:p>
          <a:p>
            <a:pPr marL="438150" indent="-319088">
              <a:lnSpc>
                <a:spcPct val="90000"/>
              </a:lnSpc>
              <a:buClr>
                <a:schemeClr val="tx1"/>
              </a:buClr>
              <a:buSzPct val="80000"/>
              <a:buFont typeface="Wingdings 2" charset="2"/>
              <a:buChar char=""/>
            </a:pPr>
            <a:r>
              <a:rPr kumimoji="1" lang="nb-NO" sz="2800" dirty="0">
                <a:solidFill>
                  <a:srgbClr val="000000"/>
                </a:solidFill>
                <a:latin typeface="Corbel" charset="0"/>
              </a:rPr>
              <a:t>Presentere arbeidet </a:t>
            </a:r>
            <a:r>
              <a:rPr kumimoji="1" lang="nb-NO" sz="2800" dirty="0" smtClean="0">
                <a:solidFill>
                  <a:srgbClr val="000000"/>
                </a:solidFill>
                <a:latin typeface="Corbel" charset="0"/>
              </a:rPr>
              <a:t>sitt</a:t>
            </a:r>
          </a:p>
          <a:p>
            <a:pPr marL="438150" indent="-319088">
              <a:lnSpc>
                <a:spcPct val="90000"/>
              </a:lnSpc>
              <a:buClr>
                <a:schemeClr val="tx1"/>
              </a:buClr>
              <a:buSzPct val="80000"/>
              <a:buFont typeface="Wingdings 2" charset="2"/>
              <a:buChar char=""/>
            </a:pPr>
            <a:r>
              <a:rPr kumimoji="1" lang="en-US" sz="2800" dirty="0" smtClean="0">
                <a:solidFill>
                  <a:srgbClr val="000000"/>
                </a:solidFill>
                <a:latin typeface="Corbel" charset="0"/>
              </a:rPr>
              <a:t>E</a:t>
            </a:r>
            <a:r>
              <a:rPr kumimoji="1" lang="nb-NO" sz="2800" dirty="0" err="1" smtClean="0">
                <a:solidFill>
                  <a:srgbClr val="000000"/>
                </a:solidFill>
                <a:latin typeface="Corbel" charset="0"/>
              </a:rPr>
              <a:t>genvurderer</a:t>
            </a:r>
            <a:r>
              <a:rPr kumimoji="1" lang="nb-NO" sz="2800" dirty="0" smtClean="0">
                <a:solidFill>
                  <a:srgbClr val="000000"/>
                </a:solidFill>
                <a:latin typeface="Corbel" charset="0"/>
              </a:rPr>
              <a:t> </a:t>
            </a:r>
            <a:r>
              <a:rPr kumimoji="1" lang="nb-NO" sz="2800" dirty="0">
                <a:solidFill>
                  <a:srgbClr val="000000"/>
                </a:solidFill>
                <a:latin typeface="Corbel" charset="0"/>
              </a:rPr>
              <a:t>arbeidet sitt</a:t>
            </a:r>
            <a:endParaRPr kumimoji="1" lang="nb-NO" sz="2800" dirty="0" smtClean="0">
              <a:solidFill>
                <a:srgbClr val="000000"/>
              </a:solidFill>
              <a:latin typeface="Corbel" charset="0"/>
            </a:endParaRPr>
          </a:p>
          <a:p>
            <a:pPr marL="438150" indent="-319088">
              <a:lnSpc>
                <a:spcPct val="90000"/>
              </a:lnSpc>
              <a:buClr>
                <a:schemeClr val="tx1"/>
              </a:buClr>
              <a:buSzPct val="80000"/>
              <a:buFont typeface="Wingdings 2" charset="2"/>
              <a:buChar char=""/>
            </a:pPr>
            <a:r>
              <a:rPr kumimoji="1" lang="nb-NO" sz="2800" dirty="0" smtClean="0">
                <a:solidFill>
                  <a:srgbClr val="000000"/>
                </a:solidFill>
                <a:latin typeface="Corbel" charset="0"/>
              </a:rPr>
              <a:t>Får feedback på arbeidet sitt</a:t>
            </a:r>
          </a:p>
          <a:p>
            <a:pPr marL="438150" indent="-319088">
              <a:lnSpc>
                <a:spcPct val="90000"/>
              </a:lnSpc>
              <a:buClr>
                <a:schemeClr val="tx1"/>
              </a:buClr>
              <a:buSzPct val="80000"/>
              <a:buFont typeface="Wingdings 2" charset="2"/>
              <a:buChar char=""/>
            </a:pPr>
            <a:r>
              <a:rPr kumimoji="1" lang="nb-NO" sz="2800" dirty="0" smtClean="0">
                <a:solidFill>
                  <a:srgbClr val="000000"/>
                </a:solidFill>
                <a:latin typeface="Corbel" charset="0"/>
              </a:rPr>
              <a:t>Tar </a:t>
            </a:r>
            <a:r>
              <a:rPr kumimoji="1" lang="nb-NO" sz="2800" dirty="0">
                <a:solidFill>
                  <a:srgbClr val="000000"/>
                </a:solidFill>
                <a:latin typeface="Corbel" charset="0"/>
              </a:rPr>
              <a:t>med seg erfaringene i sitt videre arbeid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Noen eksempler</a:t>
            </a:r>
            <a:endParaRPr lang="nb-NO" dirty="0"/>
          </a:p>
        </p:txBody>
      </p:sp>
      <p:sp>
        <p:nvSpPr>
          <p:cNvPr id="3" name="Plassholder for innhold 2"/>
          <p:cNvSpPr>
            <a:spLocks noGrp="1"/>
          </p:cNvSpPr>
          <p:nvPr>
            <p:ph idx="1"/>
          </p:nvPr>
        </p:nvSpPr>
        <p:spPr/>
        <p:txBody>
          <a:bodyPr/>
          <a:lstStyle/>
          <a:p>
            <a:pPr>
              <a:buNone/>
            </a:pPr>
            <a:r>
              <a:rPr lang="nb-NO" b="1" dirty="0" smtClean="0"/>
              <a:t>Kreativitet</a:t>
            </a:r>
          </a:p>
          <a:p>
            <a:r>
              <a:rPr lang="nb-NO" dirty="0" smtClean="0"/>
              <a:t>A Poem </a:t>
            </a:r>
            <a:r>
              <a:rPr lang="nb-NO" dirty="0" err="1" smtClean="0"/>
              <a:t>learnt</a:t>
            </a:r>
            <a:r>
              <a:rPr lang="nb-NO" dirty="0" smtClean="0"/>
              <a:t> by </a:t>
            </a:r>
            <a:r>
              <a:rPr lang="nb-NO" dirty="0" err="1" smtClean="0"/>
              <a:t>heart</a:t>
            </a:r>
            <a:r>
              <a:rPr lang="nb-NO" dirty="0" smtClean="0"/>
              <a:t> is a </a:t>
            </a:r>
            <a:r>
              <a:rPr lang="nb-NO" dirty="0" err="1" smtClean="0"/>
              <a:t>friend</a:t>
            </a:r>
            <a:r>
              <a:rPr lang="nb-NO" dirty="0" smtClean="0"/>
              <a:t> for </a:t>
            </a:r>
            <a:r>
              <a:rPr lang="nb-NO" dirty="0" err="1" smtClean="0"/>
              <a:t>life</a:t>
            </a:r>
            <a:r>
              <a:rPr lang="nb-NO" dirty="0" smtClean="0"/>
              <a:t>.</a:t>
            </a:r>
          </a:p>
          <a:p>
            <a:endParaRPr lang="nb-NO" dirty="0"/>
          </a:p>
        </p:txBody>
      </p:sp>
      <p:pic>
        <p:nvPicPr>
          <p:cNvPr id="4" name="Bilde 3" descr="aspider.tiff"/>
          <p:cNvPicPr>
            <a:picLocks noChangeAspect="1"/>
          </p:cNvPicPr>
          <p:nvPr/>
        </p:nvPicPr>
        <p:blipFill>
          <a:blip r:embed="rId2"/>
          <a:stretch>
            <a:fillRect/>
          </a:stretch>
        </p:blipFill>
        <p:spPr>
          <a:xfrm>
            <a:off x="1956364" y="3283831"/>
            <a:ext cx="5557044" cy="375586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371600" y="540399"/>
            <a:ext cx="7315200" cy="889000"/>
          </a:xfrm>
        </p:spPr>
        <p:txBody>
          <a:bodyPr/>
          <a:lstStyle/>
          <a:p>
            <a:r>
              <a:rPr kumimoji="1" lang="nb-NO" dirty="0" smtClean="0">
                <a:latin typeface="Arial"/>
                <a:cs typeface="Arial"/>
              </a:rPr>
              <a:t>Individuell oppgave </a:t>
            </a:r>
            <a:endParaRPr kumimoji="1" lang="nb-NO" dirty="0">
              <a:latin typeface="Arial"/>
              <a:cs typeface="Arial"/>
            </a:endParaRPr>
          </a:p>
        </p:txBody>
      </p:sp>
      <p:sp>
        <p:nvSpPr>
          <p:cNvPr id="90115" name="Rectangle 3"/>
          <p:cNvSpPr>
            <a:spLocks noGrp="1" noChangeArrowheads="1"/>
          </p:cNvSpPr>
          <p:nvPr>
            <p:ph sz="half" idx="1"/>
          </p:nvPr>
        </p:nvSpPr>
        <p:spPr>
          <a:xfrm>
            <a:off x="743140" y="1752600"/>
            <a:ext cx="2991711" cy="5013325"/>
          </a:xfrm>
          <a:solidFill>
            <a:schemeClr val="accent1"/>
          </a:solidFill>
        </p:spPr>
        <p:txBody>
          <a:bodyPr anchor="t">
            <a:noAutofit/>
          </a:bodyPr>
          <a:lstStyle/>
          <a:p>
            <a:pPr marL="533400" indent="-533400">
              <a:lnSpc>
                <a:spcPct val="80000"/>
              </a:lnSpc>
              <a:buFont typeface="Wingdings" charset="2"/>
              <a:buNone/>
            </a:pPr>
            <a:r>
              <a:rPr kumimoji="1" lang="nb-NO" sz="1800" b="1" dirty="0" err="1">
                <a:solidFill>
                  <a:schemeClr val="bg1"/>
                </a:solidFill>
              </a:rPr>
              <a:t>L’heure</a:t>
            </a:r>
            <a:r>
              <a:rPr kumimoji="1" lang="nb-NO" sz="1800" b="1" dirty="0">
                <a:solidFill>
                  <a:schemeClr val="bg1"/>
                </a:solidFill>
              </a:rPr>
              <a:t> et les </a:t>
            </a:r>
            <a:r>
              <a:rPr kumimoji="1" lang="nb-NO" sz="1800" b="1" dirty="0" err="1" smtClean="0">
                <a:solidFill>
                  <a:schemeClr val="bg1"/>
                </a:solidFill>
              </a:rPr>
              <a:t>chiffres</a:t>
            </a:r>
            <a:endParaRPr kumimoji="1" lang="nb-NO" sz="1800" dirty="0" smtClean="0">
              <a:solidFill>
                <a:schemeClr val="bg1"/>
              </a:solidFill>
            </a:endParaRPr>
          </a:p>
          <a:p>
            <a:pPr marL="533400" indent="-533400">
              <a:lnSpc>
                <a:spcPct val="80000"/>
              </a:lnSpc>
              <a:buFont typeface="Wingdings" charset="2"/>
              <a:buNone/>
            </a:pPr>
            <a:r>
              <a:rPr kumimoji="1" lang="nb-NO" sz="1800" b="1" dirty="0" smtClean="0">
                <a:solidFill>
                  <a:schemeClr val="bg1"/>
                </a:solidFill>
              </a:rPr>
              <a:t>1 </a:t>
            </a:r>
            <a:r>
              <a:rPr kumimoji="1" lang="nb-NO" sz="1800" b="1" dirty="0">
                <a:solidFill>
                  <a:schemeClr val="bg1"/>
                </a:solidFill>
              </a:rPr>
              <a:t>telle til 30 på </a:t>
            </a:r>
            <a:r>
              <a:rPr kumimoji="1" lang="nb-NO" sz="1800" b="1" dirty="0" smtClean="0">
                <a:solidFill>
                  <a:schemeClr val="bg1"/>
                </a:solidFill>
              </a:rPr>
              <a:t>fransk</a:t>
            </a:r>
            <a:endParaRPr kumimoji="1" lang="nb-NO" sz="1800" dirty="0" smtClean="0">
              <a:solidFill>
                <a:schemeClr val="bg1"/>
              </a:solidFill>
            </a:endParaRPr>
          </a:p>
          <a:p>
            <a:pPr marL="993775" lvl="1" indent="-533400">
              <a:lnSpc>
                <a:spcPct val="80000"/>
              </a:lnSpc>
              <a:buFont typeface="Wingdings" charset="2"/>
              <a:buNone/>
            </a:pPr>
            <a:r>
              <a:rPr kumimoji="1" lang="nb-NO" sz="1600" dirty="0">
                <a:solidFill>
                  <a:schemeClr val="bg1"/>
                </a:solidFill>
              </a:rPr>
              <a:t>a) uttale tallene </a:t>
            </a:r>
          </a:p>
          <a:p>
            <a:pPr marL="993775" lvl="1" indent="-533400">
              <a:lnSpc>
                <a:spcPct val="80000"/>
              </a:lnSpc>
              <a:buFont typeface="Wingdings" charset="2"/>
              <a:buNone/>
            </a:pPr>
            <a:r>
              <a:rPr kumimoji="1" lang="nb-NO" sz="1600" dirty="0">
                <a:solidFill>
                  <a:schemeClr val="bg1"/>
                </a:solidFill>
              </a:rPr>
              <a:t>b) skrive tallene</a:t>
            </a:r>
            <a:r>
              <a:rPr kumimoji="1" lang="nb-NO" sz="1600" dirty="0" smtClean="0">
                <a:solidFill>
                  <a:schemeClr val="bg1"/>
                </a:solidFill>
              </a:rPr>
              <a:t> </a:t>
            </a:r>
          </a:p>
          <a:p>
            <a:pPr marL="533400" indent="-533400">
              <a:lnSpc>
                <a:spcPct val="80000"/>
              </a:lnSpc>
              <a:buFont typeface="Wingdings" charset="2"/>
              <a:buNone/>
            </a:pPr>
            <a:r>
              <a:rPr kumimoji="1" lang="nb-NO" sz="1800" b="1" dirty="0">
                <a:solidFill>
                  <a:schemeClr val="bg1"/>
                </a:solidFill>
              </a:rPr>
              <a:t>2 klokka </a:t>
            </a:r>
            <a:r>
              <a:rPr kumimoji="1" lang="nb-NO" sz="1800" dirty="0" smtClean="0">
                <a:solidFill>
                  <a:schemeClr val="bg1"/>
                </a:solidFill>
              </a:rPr>
              <a:t> </a:t>
            </a:r>
          </a:p>
          <a:p>
            <a:pPr marL="993775" lvl="1" indent="-533400">
              <a:lnSpc>
                <a:spcPct val="80000"/>
              </a:lnSpc>
              <a:buFont typeface="Arial" charset="0"/>
              <a:buNone/>
            </a:pPr>
            <a:r>
              <a:rPr kumimoji="1" lang="nb-NO" sz="1600" dirty="0">
                <a:solidFill>
                  <a:schemeClr val="bg1"/>
                </a:solidFill>
              </a:rPr>
              <a:t>a) </a:t>
            </a:r>
            <a:r>
              <a:rPr kumimoji="1" lang="nb-NO" sz="1600" dirty="0" smtClean="0">
                <a:solidFill>
                  <a:schemeClr val="bg1"/>
                </a:solidFill>
              </a:rPr>
              <a:t>Klokkeslett</a:t>
            </a:r>
            <a:endParaRPr kumimoji="1" lang="nb-NO" sz="1600" b="1" dirty="0" smtClean="0"/>
          </a:p>
          <a:p>
            <a:pPr marL="533400" indent="-533400">
              <a:lnSpc>
                <a:spcPct val="80000"/>
              </a:lnSpc>
              <a:buFont typeface="Arial" charset="0"/>
              <a:buNone/>
            </a:pPr>
            <a:r>
              <a:rPr kumimoji="1" lang="nb-NO" sz="1800" b="1" dirty="0">
                <a:solidFill>
                  <a:srgbClr val="FFFFFF"/>
                </a:solidFill>
              </a:rPr>
              <a:t>3 Klokkeslett, tid</a:t>
            </a:r>
            <a:endParaRPr kumimoji="1" lang="nb-NO" sz="1800" dirty="0">
              <a:solidFill>
                <a:srgbClr val="FFFFFF"/>
              </a:solidFill>
            </a:endParaRPr>
          </a:p>
          <a:p>
            <a:pPr marL="993775" lvl="1" indent="-533400">
              <a:lnSpc>
                <a:spcPct val="80000"/>
              </a:lnSpc>
              <a:buFont typeface="Wingdings" charset="2"/>
              <a:buNone/>
            </a:pPr>
            <a:r>
              <a:rPr kumimoji="1" lang="nb-NO" sz="1600" dirty="0">
                <a:solidFill>
                  <a:srgbClr val="FFFFFF"/>
                </a:solidFill>
              </a:rPr>
              <a:t>a) Spørre og fortelle hva klokka er </a:t>
            </a:r>
          </a:p>
          <a:p>
            <a:pPr marL="993775" lvl="1" indent="-533400">
              <a:lnSpc>
                <a:spcPct val="80000"/>
              </a:lnSpc>
              <a:buFont typeface="Wingdings" charset="2"/>
              <a:buNone/>
            </a:pPr>
            <a:r>
              <a:rPr kumimoji="1" lang="nb-NO" sz="1600" dirty="0">
                <a:solidFill>
                  <a:srgbClr val="FFFFFF"/>
                </a:solidFill>
              </a:rPr>
              <a:t>b) bruke tidsuttrykket </a:t>
            </a:r>
            <a:r>
              <a:rPr kumimoji="1" lang="nb-NO" sz="1600" i="1" dirty="0">
                <a:solidFill>
                  <a:srgbClr val="FFFFFF"/>
                </a:solidFill>
              </a:rPr>
              <a:t>à</a:t>
            </a:r>
            <a:r>
              <a:rPr kumimoji="1" lang="nb-NO" sz="1600" i="1" dirty="0" smtClean="0">
                <a:solidFill>
                  <a:srgbClr val="FFFFFF"/>
                </a:solidFill>
              </a:rPr>
              <a:t>…</a:t>
            </a:r>
          </a:p>
          <a:p>
            <a:pPr marL="533400" indent="-533400">
              <a:lnSpc>
                <a:spcPct val="80000"/>
              </a:lnSpc>
              <a:buFont typeface="Wingdings" charset="2"/>
              <a:buNone/>
            </a:pPr>
            <a:r>
              <a:rPr kumimoji="1" lang="nb-NO" sz="1800" b="1" dirty="0" smtClean="0">
                <a:solidFill>
                  <a:srgbClr val="FFFFFF"/>
                </a:solidFill>
              </a:rPr>
              <a:t>Vurdering</a:t>
            </a:r>
          </a:p>
          <a:p>
            <a:pPr marL="993775" lvl="1" indent="-533400">
              <a:lnSpc>
                <a:spcPct val="80000"/>
              </a:lnSpc>
              <a:buFont typeface="Wingdings" charset="2"/>
              <a:buNone/>
            </a:pPr>
            <a:r>
              <a:rPr kumimoji="1" lang="nb-NO" sz="1600" dirty="0" smtClean="0">
                <a:solidFill>
                  <a:srgbClr val="FFFFFF"/>
                </a:solidFill>
              </a:rPr>
              <a:t>Muntlig</a:t>
            </a:r>
            <a:r>
              <a:rPr kumimoji="1" lang="nb-NO" sz="1600" dirty="0">
                <a:solidFill>
                  <a:srgbClr val="FFFFFF"/>
                </a:solidFill>
              </a:rPr>
              <a:t>: klokka, tall</a:t>
            </a:r>
          </a:p>
          <a:p>
            <a:pPr marL="993775" lvl="1" indent="-533400">
              <a:lnSpc>
                <a:spcPct val="80000"/>
              </a:lnSpc>
              <a:buFont typeface="Wingdings" charset="2"/>
              <a:buNone/>
            </a:pPr>
            <a:r>
              <a:rPr kumimoji="1" lang="nb-NO" sz="1600" dirty="0">
                <a:solidFill>
                  <a:srgbClr val="FFFFFF"/>
                </a:solidFill>
              </a:rPr>
              <a:t>Skriftlig: beskrive en vanlig </a:t>
            </a:r>
            <a:r>
              <a:rPr kumimoji="1" lang="nb-NO" sz="1600" dirty="0" smtClean="0">
                <a:solidFill>
                  <a:srgbClr val="FFFFFF"/>
                </a:solidFill>
              </a:rPr>
              <a:t>dag</a:t>
            </a:r>
          </a:p>
          <a:p>
            <a:pPr marL="993775" lvl="1" indent="-533400">
              <a:lnSpc>
                <a:spcPct val="80000"/>
              </a:lnSpc>
              <a:buFont typeface="Wingdings" charset="2"/>
              <a:buNone/>
            </a:pPr>
            <a:r>
              <a:rPr kumimoji="1" lang="nb-NO" sz="1600" dirty="0" smtClean="0">
                <a:solidFill>
                  <a:srgbClr val="FFFFFF"/>
                </a:solidFill>
              </a:rPr>
              <a:t>PRODUKT : Presentasjon</a:t>
            </a:r>
            <a:endParaRPr kumimoji="1" lang="nb-NO" sz="1600" dirty="0">
              <a:solidFill>
                <a:srgbClr val="FFFFFF"/>
              </a:solidFill>
            </a:endParaRPr>
          </a:p>
        </p:txBody>
      </p:sp>
      <p:sp>
        <p:nvSpPr>
          <p:cNvPr id="90116" name="Rectangle 4"/>
          <p:cNvSpPr>
            <a:spLocks noGrp="1" noChangeArrowheads="1"/>
          </p:cNvSpPr>
          <p:nvPr>
            <p:ph sz="half" idx="2"/>
          </p:nvPr>
        </p:nvSpPr>
        <p:spPr>
          <a:xfrm>
            <a:off x="4513263" y="1752600"/>
            <a:ext cx="4325937" cy="4681538"/>
          </a:xfrm>
        </p:spPr>
        <p:txBody>
          <a:bodyPr vert="horz">
            <a:normAutofit fontScale="25000" lnSpcReduction="20000"/>
          </a:bodyPr>
          <a:lstStyle/>
          <a:p>
            <a:pPr>
              <a:lnSpc>
                <a:spcPct val="80000"/>
              </a:lnSpc>
              <a:buFont typeface="Wingdings" charset="2"/>
              <a:buNone/>
            </a:pPr>
            <a:r>
              <a:rPr kumimoji="1" lang="nb-NO" sz="7200" dirty="0" err="1" smtClean="0"/>
              <a:t>-</a:t>
            </a:r>
            <a:r>
              <a:rPr kumimoji="1" lang="nb-NO" sz="7200" dirty="0" err="1"/>
              <a:t>Compter</a:t>
            </a:r>
            <a:r>
              <a:rPr kumimoji="1" lang="nb-NO" sz="7200" dirty="0"/>
              <a:t>  </a:t>
            </a:r>
          </a:p>
          <a:p>
            <a:pPr>
              <a:lnSpc>
                <a:spcPct val="80000"/>
              </a:lnSpc>
              <a:buFont typeface="Wingdings" charset="2"/>
              <a:buNone/>
            </a:pPr>
            <a:r>
              <a:rPr kumimoji="1" lang="nb-NO" sz="7200" dirty="0"/>
              <a:t> </a:t>
            </a:r>
            <a:r>
              <a:rPr kumimoji="1" lang="nb-NO" sz="7200" dirty="0">
                <a:hlinkClick r:id="rId3"/>
              </a:rPr>
              <a:t>http: //www.kameleo.com/french/JEU-Ch0-Chiffres0a20.html</a:t>
            </a:r>
            <a:r>
              <a:rPr kumimoji="1" lang="nb-NO" sz="7200" dirty="0"/>
              <a:t/>
            </a:r>
            <a:br>
              <a:rPr kumimoji="1" lang="nb-NO" sz="7200" dirty="0"/>
            </a:br>
            <a:endParaRPr kumimoji="1" lang="nb-NO" sz="7200" dirty="0"/>
          </a:p>
          <a:p>
            <a:pPr>
              <a:lnSpc>
                <a:spcPct val="80000"/>
              </a:lnSpc>
              <a:buFont typeface="Wingdings" charset="2"/>
              <a:buNone/>
            </a:pPr>
            <a:r>
              <a:rPr kumimoji="1" lang="nb-NO" sz="7200" dirty="0" err="1"/>
              <a:t>-L’heure</a:t>
            </a:r>
            <a:r>
              <a:rPr kumimoji="1" lang="nb-NO" sz="7200" dirty="0" smtClean="0"/>
              <a:t>  </a:t>
            </a:r>
          </a:p>
          <a:p>
            <a:pPr>
              <a:lnSpc>
                <a:spcPct val="80000"/>
              </a:lnSpc>
              <a:buFont typeface="Wingdings" charset="2"/>
              <a:buNone/>
            </a:pPr>
            <a:r>
              <a:rPr kumimoji="1" lang="nb-NO" sz="7200" dirty="0" smtClean="0"/>
              <a:t>	 </a:t>
            </a:r>
            <a:r>
              <a:rPr kumimoji="1" lang="nb-NO" sz="7200" dirty="0">
                <a:hlinkClick r:id="rId4"/>
              </a:rPr>
              <a:t>http://lexiquefle.free.fr/heure.swf</a:t>
            </a:r>
            <a:endParaRPr kumimoji="1" lang="nb-NO" sz="7200" dirty="0"/>
          </a:p>
          <a:p>
            <a:pPr>
              <a:lnSpc>
                <a:spcPct val="80000"/>
              </a:lnSpc>
              <a:buFont typeface="Wingdings" charset="2"/>
              <a:buNone/>
            </a:pPr>
            <a:r>
              <a:rPr kumimoji="1" lang="nb-NO" sz="7200" dirty="0"/>
              <a:t/>
            </a:r>
            <a:br>
              <a:rPr kumimoji="1" lang="nb-NO" sz="7200" dirty="0"/>
            </a:br>
            <a:endParaRPr kumimoji="1" lang="nb-NO" sz="7200" dirty="0"/>
          </a:p>
          <a:p>
            <a:pPr>
              <a:lnSpc>
                <a:spcPct val="80000"/>
              </a:lnSpc>
              <a:buFont typeface="Wingdings" charset="2"/>
              <a:buNone/>
            </a:pPr>
            <a:r>
              <a:rPr kumimoji="1" lang="nb-NO" sz="7200" b="1" dirty="0"/>
              <a:t>Nyttige uttrykk</a:t>
            </a:r>
            <a:r>
              <a:rPr kumimoji="1" lang="nb-NO" sz="7200" dirty="0"/>
              <a:t/>
            </a:r>
            <a:br>
              <a:rPr kumimoji="1" lang="nb-NO" sz="7200" dirty="0"/>
            </a:br>
            <a:endParaRPr kumimoji="1" lang="nb-NO" sz="7200" dirty="0"/>
          </a:p>
          <a:p>
            <a:pPr>
              <a:lnSpc>
                <a:spcPct val="80000"/>
              </a:lnSpc>
              <a:buFont typeface="Wingdings" charset="2"/>
              <a:buNone/>
            </a:pPr>
            <a:r>
              <a:rPr kumimoji="1" lang="nb-NO" sz="7200" dirty="0"/>
              <a:t>Hva er klokka: </a:t>
            </a:r>
            <a:r>
              <a:rPr kumimoji="1" lang="nb-NO" sz="7200" dirty="0" err="1"/>
              <a:t>Quelle</a:t>
            </a:r>
            <a:r>
              <a:rPr kumimoji="1" lang="nb-NO" sz="7200" dirty="0"/>
              <a:t> </a:t>
            </a:r>
            <a:r>
              <a:rPr kumimoji="1" lang="nb-NO" sz="7200" dirty="0" err="1"/>
              <a:t>heure</a:t>
            </a:r>
            <a:r>
              <a:rPr kumimoji="1" lang="nb-NO" sz="7200" dirty="0"/>
              <a:t> </a:t>
            </a:r>
            <a:r>
              <a:rPr kumimoji="1" lang="nb-NO" sz="7200" dirty="0" err="1"/>
              <a:t>est-il</a:t>
            </a:r>
            <a:r>
              <a:rPr kumimoji="1" lang="nb-NO" sz="7200" dirty="0"/>
              <a:t>?</a:t>
            </a:r>
          </a:p>
          <a:p>
            <a:pPr>
              <a:lnSpc>
                <a:spcPct val="80000"/>
              </a:lnSpc>
              <a:buFont typeface="Wingdings" charset="2"/>
              <a:buNone/>
            </a:pPr>
            <a:r>
              <a:rPr kumimoji="1" lang="nb-NO" sz="7200" dirty="0"/>
              <a:t>Klokka er halv fire:  Il est  </a:t>
            </a:r>
            <a:r>
              <a:rPr kumimoji="1" lang="nb-NO" sz="7200" dirty="0" err="1"/>
              <a:t>trois</a:t>
            </a:r>
            <a:r>
              <a:rPr kumimoji="1" lang="nb-NO" sz="7200" dirty="0"/>
              <a:t> </a:t>
            </a:r>
            <a:r>
              <a:rPr kumimoji="1" lang="nb-NO" sz="7200" dirty="0" err="1"/>
              <a:t>heures</a:t>
            </a:r>
            <a:r>
              <a:rPr kumimoji="1" lang="nb-NO" sz="7200" dirty="0"/>
              <a:t> trente. </a:t>
            </a:r>
          </a:p>
          <a:p>
            <a:pPr>
              <a:lnSpc>
                <a:spcPct val="80000"/>
              </a:lnSpc>
              <a:buFont typeface="Wingdings" charset="2"/>
              <a:buNone/>
            </a:pPr>
            <a:r>
              <a:rPr kumimoji="1" lang="nb-NO" sz="7200" dirty="0"/>
              <a:t>Klokka halv fire:    à </a:t>
            </a:r>
            <a:r>
              <a:rPr kumimoji="1" lang="nb-NO" sz="7200" dirty="0" err="1"/>
              <a:t>trois</a:t>
            </a:r>
            <a:r>
              <a:rPr kumimoji="1" lang="nb-NO" sz="7200" dirty="0"/>
              <a:t> </a:t>
            </a:r>
            <a:r>
              <a:rPr kumimoji="1" lang="nb-NO" sz="7200" dirty="0" err="1"/>
              <a:t>heures</a:t>
            </a:r>
            <a:r>
              <a:rPr kumimoji="1" lang="nb-NO" sz="7200" dirty="0"/>
              <a:t> trente</a:t>
            </a:r>
          </a:p>
          <a:p>
            <a:pPr>
              <a:lnSpc>
                <a:spcPct val="80000"/>
              </a:lnSpc>
              <a:buFont typeface="Wingdings" charset="2"/>
              <a:buNone/>
            </a:pPr>
            <a:endParaRPr kumimoji="1" lang="nb-NO" sz="1400" dirty="0"/>
          </a:p>
          <a:p>
            <a:pPr>
              <a:lnSpc>
                <a:spcPct val="80000"/>
              </a:lnSpc>
              <a:buFont typeface="Wingdings" charset="2"/>
              <a:buNone/>
            </a:pPr>
            <a:r>
              <a:rPr kumimoji="1" lang="nb-NO" sz="500" dirty="0">
                <a:solidFill>
                  <a:srgbClr val="000099"/>
                </a:solidFill>
              </a:rPr>
              <a:t/>
            </a:r>
            <a:br>
              <a:rPr kumimoji="1" lang="nb-NO" sz="500" dirty="0">
                <a:solidFill>
                  <a:srgbClr val="000099"/>
                </a:solidFill>
              </a:rPr>
            </a:br>
            <a:endParaRPr kumimoji="1" lang="nb-NO" sz="500" dirty="0">
              <a:solidFill>
                <a:srgbClr val="000099"/>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Når du underviser klassen</a:t>
            </a:r>
            <a:endParaRPr lang="nb-NO" dirty="0"/>
          </a:p>
        </p:txBody>
      </p:sp>
      <p:sp>
        <p:nvSpPr>
          <p:cNvPr id="3" name="Plassholder for innhold 2"/>
          <p:cNvSpPr>
            <a:spLocks noGrp="1"/>
          </p:cNvSpPr>
          <p:nvPr>
            <p:ph idx="1"/>
          </p:nvPr>
        </p:nvSpPr>
        <p:spPr>
          <a:xfrm>
            <a:off x="621535" y="2133600"/>
            <a:ext cx="8236716" cy="3992563"/>
          </a:xfrm>
        </p:spPr>
        <p:txBody>
          <a:bodyPr>
            <a:normAutofit/>
          </a:bodyPr>
          <a:lstStyle/>
          <a:p>
            <a:r>
              <a:rPr lang="nb-NO" dirty="0" smtClean="0"/>
              <a:t>Illustrere tankene dine</a:t>
            </a:r>
          </a:p>
          <a:p>
            <a:pPr lvl="1">
              <a:buFont typeface="Wingdings" charset="2"/>
              <a:buChar char="ü"/>
            </a:pPr>
            <a:r>
              <a:rPr lang="en-US" b="1" dirty="0" smtClean="0">
                <a:solidFill>
                  <a:srgbClr val="660066"/>
                </a:solidFill>
                <a:ea typeface="ＭＳ Ｐゴシック" charset="-128"/>
                <a:cs typeface="ＭＳ Ｐゴシック" charset="-128"/>
                <a:hlinkClick r:id="rId3"/>
              </a:rPr>
              <a:t>Flickr</a:t>
            </a:r>
            <a:r>
              <a:rPr lang="en-US" b="1" dirty="0" smtClean="0">
                <a:solidFill>
                  <a:srgbClr val="660066"/>
                </a:solidFill>
                <a:ea typeface="ＭＳ Ｐゴシック" charset="-128"/>
                <a:cs typeface="ＭＳ Ｐゴシック" charset="-128"/>
              </a:rPr>
              <a:t> </a:t>
            </a:r>
          </a:p>
          <a:p>
            <a:pPr lvl="1">
              <a:buFont typeface="Wingdings" charset="2"/>
              <a:buChar char="ü"/>
            </a:pPr>
            <a:r>
              <a:rPr lang="en-US" b="1" dirty="0" smtClean="0">
                <a:solidFill>
                  <a:srgbClr val="660066"/>
                </a:solidFill>
                <a:ea typeface="ＭＳ Ｐゴシック" charset="-128"/>
                <a:cs typeface="ＭＳ Ｐゴシック" charset="-128"/>
                <a:hlinkClick r:id="rId4"/>
              </a:rPr>
              <a:t>Google</a:t>
            </a:r>
            <a:r>
              <a:rPr lang="en-US" b="1" dirty="0" smtClean="0">
                <a:solidFill>
                  <a:srgbClr val="660066"/>
                </a:solidFill>
                <a:ea typeface="ＭＳ Ｐゴシック" charset="-128"/>
                <a:cs typeface="ＭＳ Ｐゴシック" charset="-128"/>
              </a:rPr>
              <a:t> </a:t>
            </a:r>
          </a:p>
          <a:p>
            <a:pPr lvl="1">
              <a:buFont typeface="Wingdings" charset="2"/>
              <a:buChar char="ü"/>
            </a:pPr>
            <a:r>
              <a:rPr lang="en-US" b="1" dirty="0" smtClean="0">
                <a:solidFill>
                  <a:srgbClr val="660066"/>
                </a:solidFill>
                <a:ea typeface="ＭＳ Ｐゴシック" charset="-128"/>
                <a:cs typeface="ＭＳ Ｐゴシック" charset="-128"/>
                <a:hlinkClick r:id="rId5"/>
              </a:rPr>
              <a:t>Slideshare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6"/>
              </a:rPr>
              <a:t>Youtube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7"/>
              </a:rPr>
              <a:t>Spotify</a:t>
            </a:r>
            <a:endParaRPr lang="nb-NO" dirty="0" smtClean="0"/>
          </a:p>
          <a:p>
            <a:pPr>
              <a:buNone/>
            </a:pPr>
            <a:endParaRPr lang="nb-NO" i="1" dirty="0" smtClean="0"/>
          </a:p>
          <a:p>
            <a:pPr>
              <a:buNone/>
            </a:pPr>
            <a:r>
              <a:rPr lang="nb-NO" i="1" dirty="0" smtClean="0"/>
              <a:t>Et bilde er verdt tusen ord</a:t>
            </a:r>
          </a:p>
          <a:p>
            <a:pPr>
              <a:buNone/>
            </a:pPr>
            <a:endParaRPr lang="nb-NO" dirty="0" smtClean="0"/>
          </a:p>
          <a:p>
            <a:pPr marL="457200" lvl="1" indent="0" defTabSz="457200">
              <a:spcBef>
                <a:spcPts val="0"/>
              </a:spcBef>
              <a:buClrTx/>
              <a:buSzTx/>
              <a:buFont typeface="Wingdings" charset="2"/>
              <a:buChar char="ü"/>
            </a:pPr>
            <a:endParaRPr lang="en-US" sz="1800" b="1" dirty="0" smtClean="0">
              <a:solidFill>
                <a:srgbClr val="660066"/>
              </a:solidFill>
              <a:ea typeface="ＭＳ Ｐゴシック" charset="-128"/>
              <a:cs typeface="ＭＳ Ｐゴシック" charset="-128"/>
            </a:endParaRPr>
          </a:p>
          <a:p>
            <a:endParaRPr lang="nb-NO" dirty="0" smtClean="0"/>
          </a:p>
          <a:p>
            <a:endParaRPr lang="nb-NO" dirty="0"/>
          </a:p>
        </p:txBody>
      </p:sp>
      <p:pic>
        <p:nvPicPr>
          <p:cNvPr id="6" name="Bilde 5" descr="grab.tiff"/>
          <p:cNvPicPr>
            <a:picLocks noChangeAspect="1"/>
          </p:cNvPicPr>
          <p:nvPr/>
        </p:nvPicPr>
        <p:blipFill>
          <a:blip r:embed="rId8"/>
          <a:stretch>
            <a:fillRect/>
          </a:stretch>
        </p:blipFill>
        <p:spPr>
          <a:xfrm>
            <a:off x="5558509" y="1932952"/>
            <a:ext cx="3299742" cy="457885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Når du underviser klassen</a:t>
            </a:r>
            <a:endParaRPr lang="nb-NO" dirty="0"/>
          </a:p>
        </p:txBody>
      </p:sp>
      <p:sp>
        <p:nvSpPr>
          <p:cNvPr id="3" name="Plassholder for innhold 2"/>
          <p:cNvSpPr>
            <a:spLocks noGrp="1"/>
          </p:cNvSpPr>
          <p:nvPr>
            <p:ph idx="1"/>
          </p:nvPr>
        </p:nvSpPr>
        <p:spPr>
          <a:xfrm>
            <a:off x="635047" y="2133600"/>
            <a:ext cx="8223204" cy="3992563"/>
          </a:xfrm>
        </p:spPr>
        <p:txBody>
          <a:bodyPr>
            <a:normAutofit/>
          </a:bodyPr>
          <a:lstStyle/>
          <a:p>
            <a:r>
              <a:rPr lang="nb-NO" dirty="0" smtClean="0"/>
              <a:t>Illustrere tankene dine</a:t>
            </a:r>
          </a:p>
          <a:p>
            <a:pPr lvl="1">
              <a:buFont typeface="Wingdings" charset="2"/>
              <a:buChar char="ü"/>
            </a:pPr>
            <a:r>
              <a:rPr lang="en-US" b="1" dirty="0" smtClean="0">
                <a:solidFill>
                  <a:srgbClr val="660066"/>
                </a:solidFill>
                <a:ea typeface="ＭＳ Ｐゴシック" charset="-128"/>
                <a:cs typeface="ＭＳ Ｐゴシック" charset="-128"/>
                <a:hlinkClick r:id="rId3"/>
              </a:rPr>
              <a:t>Flickr</a:t>
            </a:r>
            <a:r>
              <a:rPr lang="en-US" b="1" dirty="0" smtClean="0">
                <a:solidFill>
                  <a:srgbClr val="660066"/>
                </a:solidFill>
                <a:ea typeface="ＭＳ Ｐゴシック" charset="-128"/>
                <a:cs typeface="ＭＳ Ｐゴシック" charset="-128"/>
              </a:rPr>
              <a:t> </a:t>
            </a:r>
          </a:p>
          <a:p>
            <a:pPr lvl="1">
              <a:buFont typeface="Wingdings" charset="2"/>
              <a:buChar char="ü"/>
            </a:pPr>
            <a:r>
              <a:rPr lang="en-US" b="1" dirty="0" smtClean="0">
                <a:solidFill>
                  <a:srgbClr val="660066"/>
                </a:solidFill>
                <a:ea typeface="ＭＳ Ｐゴシック" charset="-128"/>
                <a:cs typeface="ＭＳ Ｐゴシック" charset="-128"/>
                <a:hlinkClick r:id="rId4"/>
              </a:rPr>
              <a:t>Google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5"/>
              </a:rPr>
              <a:t>Slideshare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6"/>
              </a:rPr>
              <a:t>Youtube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7"/>
              </a:rPr>
              <a:t>Spotify</a:t>
            </a:r>
            <a:endParaRPr lang="nb-NO" dirty="0" smtClean="0"/>
          </a:p>
          <a:p>
            <a:pPr>
              <a:buNone/>
            </a:pPr>
            <a:endParaRPr lang="nb-NO" i="1" dirty="0" smtClean="0"/>
          </a:p>
          <a:p>
            <a:pPr>
              <a:buNone/>
            </a:pPr>
            <a:r>
              <a:rPr lang="nb-NO" i="1" dirty="0" smtClean="0"/>
              <a:t>Et bilde er verdt tusen ord</a:t>
            </a:r>
          </a:p>
          <a:p>
            <a:pPr>
              <a:buNone/>
            </a:pPr>
            <a:endParaRPr lang="nb-NO" dirty="0" smtClean="0"/>
          </a:p>
          <a:p>
            <a:pPr marL="457200" lvl="1" indent="0" defTabSz="457200">
              <a:spcBef>
                <a:spcPts val="0"/>
              </a:spcBef>
              <a:buClrTx/>
              <a:buSzTx/>
              <a:buFont typeface="Wingdings" charset="2"/>
              <a:buChar char="ü"/>
            </a:pPr>
            <a:endParaRPr lang="en-US" sz="1800" b="1" dirty="0" smtClean="0">
              <a:solidFill>
                <a:srgbClr val="660066"/>
              </a:solidFill>
              <a:ea typeface="ＭＳ Ｐゴシック" charset="-128"/>
              <a:cs typeface="ＭＳ Ｐゴシック" charset="-128"/>
            </a:endParaRPr>
          </a:p>
          <a:p>
            <a:endParaRPr lang="nb-NO" dirty="0" smtClean="0"/>
          </a:p>
          <a:p>
            <a:endParaRPr lang="nb-NO" dirty="0"/>
          </a:p>
        </p:txBody>
      </p:sp>
      <p:sp>
        <p:nvSpPr>
          <p:cNvPr id="8" name="TekstSylinder 7"/>
          <p:cNvSpPr txBox="1"/>
          <p:nvPr/>
        </p:nvSpPr>
        <p:spPr>
          <a:xfrm>
            <a:off x="5391150" y="1598222"/>
            <a:ext cx="3467100" cy="2215991"/>
          </a:xfrm>
          <a:prstGeom prst="rect">
            <a:avLst/>
          </a:prstGeom>
          <a:solidFill>
            <a:schemeClr val="bg1">
              <a:lumMod val="95000"/>
            </a:schemeClr>
          </a:solidFill>
        </p:spPr>
        <p:txBody>
          <a:bodyPr wrap="square" rtlCol="0">
            <a:spAutoFit/>
          </a:bodyPr>
          <a:lstStyle/>
          <a:p>
            <a:endParaRPr lang="nb-NO" sz="2400" dirty="0" smtClean="0"/>
          </a:p>
          <a:p>
            <a:r>
              <a:rPr lang="nb-NO" sz="2400" dirty="0" smtClean="0"/>
              <a:t>Una </a:t>
            </a:r>
            <a:r>
              <a:rPr lang="nb-NO" sz="2400" dirty="0" err="1" smtClean="0"/>
              <a:t>guitarra</a:t>
            </a:r>
            <a:r>
              <a:rPr lang="nb-NO" sz="2400" dirty="0" smtClean="0"/>
              <a:t> y</a:t>
            </a:r>
            <a:r>
              <a:rPr lang="nb-NO" sz="2400" i="1" dirty="0" smtClean="0"/>
              <a:t> </a:t>
            </a:r>
            <a:r>
              <a:rPr lang="nb-NO" sz="2400" dirty="0" err="1" smtClean="0"/>
              <a:t>un</a:t>
            </a:r>
            <a:r>
              <a:rPr lang="nb-NO" sz="2400" dirty="0" smtClean="0"/>
              <a:t> </a:t>
            </a:r>
            <a:r>
              <a:rPr lang="nb-NO" sz="2400" dirty="0" err="1" smtClean="0"/>
              <a:t>beso</a:t>
            </a:r>
            <a:r>
              <a:rPr lang="nb-NO" sz="2400" dirty="0" smtClean="0"/>
              <a:t>,</a:t>
            </a:r>
          </a:p>
          <a:p>
            <a:r>
              <a:rPr lang="nb-NO" sz="2400" dirty="0" smtClean="0"/>
              <a:t>¡</a:t>
            </a:r>
            <a:r>
              <a:rPr lang="nb-NO" sz="2400" dirty="0" err="1" smtClean="0"/>
              <a:t>oh</a:t>
            </a:r>
            <a:r>
              <a:rPr lang="nb-NO" sz="2400" dirty="0" smtClean="0"/>
              <a:t>, </a:t>
            </a:r>
            <a:r>
              <a:rPr lang="nb-NO" sz="2400" dirty="0" err="1" smtClean="0"/>
              <a:t>qué</a:t>
            </a:r>
            <a:r>
              <a:rPr lang="nb-NO" sz="2400" dirty="0" smtClean="0"/>
              <a:t> </a:t>
            </a:r>
            <a:r>
              <a:rPr lang="nb-NO" sz="2400" dirty="0" err="1" smtClean="0"/>
              <a:t>bellas</a:t>
            </a:r>
            <a:r>
              <a:rPr lang="nb-NO" sz="2400" dirty="0" smtClean="0"/>
              <a:t> </a:t>
            </a:r>
            <a:r>
              <a:rPr lang="nb-NO" sz="2400" dirty="0" err="1" smtClean="0"/>
              <a:t>cosas</a:t>
            </a:r>
            <a:r>
              <a:rPr lang="nb-NO" sz="2400" dirty="0" smtClean="0"/>
              <a:t> son!;</a:t>
            </a:r>
          </a:p>
          <a:p>
            <a:r>
              <a:rPr lang="nb-NO" sz="2400" dirty="0" err="1" smtClean="0"/>
              <a:t>canta</a:t>
            </a:r>
            <a:r>
              <a:rPr lang="nb-NO" sz="2400" dirty="0" smtClean="0"/>
              <a:t> al </a:t>
            </a:r>
            <a:r>
              <a:rPr lang="nb-NO" sz="2400" dirty="0" err="1" smtClean="0"/>
              <a:t>alma</a:t>
            </a:r>
            <a:r>
              <a:rPr lang="nb-NO" sz="2400" dirty="0" smtClean="0"/>
              <a:t> la </a:t>
            </a:r>
            <a:r>
              <a:rPr lang="nb-NO" sz="2400" dirty="0" err="1" smtClean="0"/>
              <a:t>guitarra</a:t>
            </a:r>
            <a:endParaRPr lang="nb-NO" sz="2400" dirty="0" smtClean="0"/>
          </a:p>
          <a:p>
            <a:r>
              <a:rPr lang="nb-NO" sz="2400" dirty="0" smtClean="0"/>
              <a:t>y </a:t>
            </a:r>
            <a:r>
              <a:rPr lang="nb-NO" sz="2400" dirty="0" err="1" smtClean="0"/>
              <a:t>habla</a:t>
            </a:r>
            <a:r>
              <a:rPr lang="nb-NO" sz="2400" dirty="0" smtClean="0"/>
              <a:t> el </a:t>
            </a:r>
            <a:r>
              <a:rPr lang="nb-NO" sz="2400" dirty="0" err="1" smtClean="0"/>
              <a:t>beso</a:t>
            </a:r>
            <a:r>
              <a:rPr lang="nb-NO" sz="2400" dirty="0" smtClean="0"/>
              <a:t> al </a:t>
            </a:r>
            <a:r>
              <a:rPr lang="nb-NO" sz="2400" dirty="0" err="1" smtClean="0"/>
              <a:t>corazón</a:t>
            </a:r>
            <a:r>
              <a:rPr lang="nb-NO" sz="2400" dirty="0" smtClean="0"/>
              <a:t>.</a:t>
            </a:r>
          </a:p>
          <a:p>
            <a:endParaRPr lang="nb-NO" dirty="0"/>
          </a:p>
        </p:txBody>
      </p:sp>
      <p:pic>
        <p:nvPicPr>
          <p:cNvPr id="9" name="Bilde 8"/>
          <p:cNvPicPr>
            <a:picLocks noChangeAspect="1"/>
          </p:cNvPicPr>
          <p:nvPr/>
        </p:nvPicPr>
        <p:blipFill>
          <a:blip r:embed="rId8">
            <a:alphaModFix amt="51000"/>
          </a:blip>
          <a:stretch>
            <a:fillRect/>
          </a:stretch>
        </p:blipFill>
        <p:spPr>
          <a:xfrm>
            <a:off x="4328262" y="3238460"/>
            <a:ext cx="4529989" cy="3162309"/>
          </a:xfrm>
          <a:prstGeom prst="rect">
            <a:avLst/>
          </a:prstGeom>
        </p:spPr>
      </p:pic>
      <p:cxnSp>
        <p:nvCxnSpPr>
          <p:cNvPr id="7" name="Rett pil 6"/>
          <p:cNvCxnSpPr/>
          <p:nvPr/>
        </p:nvCxnSpPr>
        <p:spPr>
          <a:xfrm>
            <a:off x="2585604" y="2849038"/>
            <a:ext cx="1922042" cy="9651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Når du underviser klassen</a:t>
            </a:r>
            <a:endParaRPr lang="nb-NO" dirty="0"/>
          </a:p>
        </p:txBody>
      </p:sp>
      <p:sp>
        <p:nvSpPr>
          <p:cNvPr id="3" name="Plassholder for innhold 2"/>
          <p:cNvSpPr>
            <a:spLocks noGrp="1"/>
          </p:cNvSpPr>
          <p:nvPr>
            <p:ph idx="1"/>
          </p:nvPr>
        </p:nvSpPr>
        <p:spPr>
          <a:xfrm>
            <a:off x="635047" y="2133600"/>
            <a:ext cx="8223204" cy="3992563"/>
          </a:xfrm>
        </p:spPr>
        <p:txBody>
          <a:bodyPr>
            <a:normAutofit/>
          </a:bodyPr>
          <a:lstStyle/>
          <a:p>
            <a:r>
              <a:rPr lang="nb-NO" dirty="0" smtClean="0"/>
              <a:t>Illustrere tankene dine</a:t>
            </a:r>
          </a:p>
          <a:p>
            <a:pPr lvl="1">
              <a:buFont typeface="Wingdings" charset="2"/>
              <a:buChar char="ü"/>
            </a:pPr>
            <a:r>
              <a:rPr lang="en-US" b="1" dirty="0" smtClean="0">
                <a:solidFill>
                  <a:srgbClr val="660066"/>
                </a:solidFill>
                <a:ea typeface="ＭＳ Ｐゴシック" charset="-128"/>
                <a:cs typeface="ＭＳ Ｐゴシック" charset="-128"/>
                <a:hlinkClick r:id="rId4"/>
              </a:rPr>
              <a:t>Flickr</a:t>
            </a:r>
            <a:r>
              <a:rPr lang="en-US" b="1" dirty="0" smtClean="0">
                <a:solidFill>
                  <a:srgbClr val="660066"/>
                </a:solidFill>
                <a:ea typeface="ＭＳ Ｐゴシック" charset="-128"/>
                <a:cs typeface="ＭＳ Ｐゴシック" charset="-128"/>
              </a:rPr>
              <a:t> </a:t>
            </a:r>
          </a:p>
          <a:p>
            <a:pPr lvl="1">
              <a:buFont typeface="Wingdings" charset="2"/>
              <a:buChar char="ü"/>
            </a:pPr>
            <a:r>
              <a:rPr lang="en-US" b="1" dirty="0" smtClean="0">
                <a:solidFill>
                  <a:srgbClr val="660066"/>
                </a:solidFill>
                <a:ea typeface="ＭＳ Ｐゴシック" charset="-128"/>
                <a:cs typeface="ＭＳ Ｐゴシック" charset="-128"/>
                <a:hlinkClick r:id="rId5"/>
              </a:rPr>
              <a:t>Google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6"/>
              </a:rPr>
              <a:t>Slideshare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7"/>
              </a:rPr>
              <a:t>Youtube</a:t>
            </a:r>
            <a:endParaRPr lang="en-US" b="1" dirty="0" smtClean="0">
              <a:solidFill>
                <a:srgbClr val="660066"/>
              </a:solidFill>
              <a:ea typeface="ＭＳ Ｐゴシック" charset="-128"/>
              <a:cs typeface="ＭＳ Ｐゴシック" charset="-128"/>
            </a:endParaRPr>
          </a:p>
          <a:p>
            <a:pPr lvl="1">
              <a:buFont typeface="Wingdings" charset="2"/>
              <a:buChar char="ü"/>
            </a:pPr>
            <a:r>
              <a:rPr lang="en-US" b="1" dirty="0" smtClean="0">
                <a:solidFill>
                  <a:srgbClr val="660066"/>
                </a:solidFill>
                <a:ea typeface="ＭＳ Ｐゴシック" charset="-128"/>
                <a:cs typeface="ＭＳ Ｐゴシック" charset="-128"/>
                <a:hlinkClick r:id="rId8"/>
              </a:rPr>
              <a:t>Spotify</a:t>
            </a:r>
            <a:endParaRPr lang="nb-NO" dirty="0" smtClean="0"/>
          </a:p>
          <a:p>
            <a:pPr>
              <a:buNone/>
            </a:pPr>
            <a:endParaRPr lang="nb-NO" i="1" dirty="0" smtClean="0"/>
          </a:p>
          <a:p>
            <a:pPr>
              <a:buNone/>
            </a:pPr>
            <a:r>
              <a:rPr lang="nb-NO" i="1" dirty="0" smtClean="0"/>
              <a:t>Et bilde er verdt tusen ord</a:t>
            </a:r>
          </a:p>
          <a:p>
            <a:pPr>
              <a:buNone/>
            </a:pPr>
            <a:endParaRPr lang="nb-NO" dirty="0" smtClean="0"/>
          </a:p>
          <a:p>
            <a:pPr marL="457200" lvl="1" indent="0" defTabSz="457200">
              <a:spcBef>
                <a:spcPts val="0"/>
              </a:spcBef>
              <a:buClrTx/>
              <a:buSzTx/>
              <a:buFont typeface="Wingdings" charset="2"/>
              <a:buChar char="ü"/>
            </a:pPr>
            <a:endParaRPr lang="en-US" sz="1800" b="1" dirty="0" smtClean="0">
              <a:solidFill>
                <a:srgbClr val="660066"/>
              </a:solidFill>
              <a:ea typeface="ＭＳ Ｐゴシック" charset="-128"/>
              <a:cs typeface="ＭＳ Ｐゴシック" charset="-128"/>
            </a:endParaRPr>
          </a:p>
          <a:p>
            <a:endParaRPr lang="nb-NO" dirty="0" smtClean="0"/>
          </a:p>
          <a:p>
            <a:endParaRPr lang="nb-NO" dirty="0"/>
          </a:p>
        </p:txBody>
      </p:sp>
      <p:pic>
        <p:nvPicPr>
          <p:cNvPr id="6" name="los futuros flamencos de las margaritas.mp4">
            <a:hlinkClick r:id="" action="ppaction://media"/>
          </p:cNvPr>
          <p:cNvPicPr/>
          <p:nvPr>
            <a:videoFile r:link="rId1"/>
          </p:nvPr>
        </p:nvPicPr>
        <p:blipFill>
          <a:blip r:embed="rId9"/>
          <a:stretch>
            <a:fillRect/>
          </a:stretch>
        </p:blipFill>
        <p:spPr>
          <a:xfrm>
            <a:off x="4553422" y="2286888"/>
            <a:ext cx="4073984" cy="3333260"/>
          </a:xfrm>
          <a:prstGeom prst="rect">
            <a:avLst/>
          </a:prstGeom>
        </p:spPr>
      </p:pic>
      <p:cxnSp>
        <p:nvCxnSpPr>
          <p:cNvPr id="7" name="Rett pil 6"/>
          <p:cNvCxnSpPr/>
          <p:nvPr/>
        </p:nvCxnSpPr>
        <p:spPr>
          <a:xfrm flipV="1">
            <a:off x="2791537" y="2986341"/>
            <a:ext cx="1761885" cy="10984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Når elevene samarbeider</a:t>
            </a:r>
            <a:endParaRPr lang="nb-NO" dirty="0"/>
          </a:p>
        </p:txBody>
      </p:sp>
      <p:sp>
        <p:nvSpPr>
          <p:cNvPr id="3" name="Plassholder for innhold 2"/>
          <p:cNvSpPr>
            <a:spLocks noGrp="1"/>
          </p:cNvSpPr>
          <p:nvPr>
            <p:ph idx="1"/>
          </p:nvPr>
        </p:nvSpPr>
        <p:spPr/>
        <p:txBody>
          <a:bodyPr/>
          <a:lstStyle/>
          <a:p>
            <a:r>
              <a:rPr lang="nb-NO" dirty="0" err="1" smtClean="0"/>
              <a:t>Docs.google</a:t>
            </a:r>
            <a:r>
              <a:rPr lang="nb-NO" dirty="0" smtClean="0"/>
              <a:t> (tekster)</a:t>
            </a:r>
          </a:p>
          <a:p>
            <a:r>
              <a:rPr lang="nb-NO" dirty="0" err="1" smtClean="0"/>
              <a:t>Wikispaces</a:t>
            </a:r>
            <a:r>
              <a:rPr lang="nb-NO" dirty="0" smtClean="0"/>
              <a:t> ( tekster)</a:t>
            </a:r>
          </a:p>
          <a:p>
            <a:r>
              <a:rPr lang="nb-NO" dirty="0" smtClean="0"/>
              <a:t>Blogg ( meningsutvekslinger)</a:t>
            </a:r>
          </a:p>
          <a:p>
            <a:r>
              <a:rPr lang="nb-NO" dirty="0" err="1" smtClean="0"/>
              <a:t>Ietherpad</a:t>
            </a:r>
            <a:r>
              <a:rPr lang="nb-NO" dirty="0" smtClean="0"/>
              <a:t> ( skrive og samtale)</a:t>
            </a:r>
          </a:p>
          <a:p>
            <a:r>
              <a:rPr lang="nb-NO" dirty="0" smtClean="0"/>
              <a:t>Fronter (flere funksjoner)</a:t>
            </a:r>
          </a:p>
          <a:p>
            <a:r>
              <a:rPr lang="nb-NO" dirty="0" err="1" smtClean="0"/>
              <a:t>Audacity</a:t>
            </a:r>
            <a:r>
              <a:rPr lang="nb-NO" dirty="0" smtClean="0"/>
              <a:t> ( samtale)</a:t>
            </a:r>
            <a:endParaRPr lang="nb-NO"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smtClean="0"/>
              <a:t>Når du vurderer undervisningen</a:t>
            </a:r>
            <a:endParaRPr lang="nb-NO" dirty="0"/>
          </a:p>
        </p:txBody>
      </p:sp>
      <p:sp>
        <p:nvSpPr>
          <p:cNvPr id="3" name="Plassholder for innhold 2"/>
          <p:cNvSpPr>
            <a:spLocks noGrp="1"/>
          </p:cNvSpPr>
          <p:nvPr>
            <p:ph idx="1"/>
          </p:nvPr>
        </p:nvSpPr>
        <p:spPr/>
        <p:txBody>
          <a:bodyPr/>
          <a:lstStyle/>
          <a:p>
            <a:r>
              <a:rPr lang="nb-NO" dirty="0" smtClean="0"/>
              <a:t>Elevenes tekster ( </a:t>
            </a:r>
            <a:r>
              <a:rPr lang="nb-NO" dirty="0" err="1" smtClean="0"/>
              <a:t>skr./muntl</a:t>
            </a:r>
            <a:r>
              <a:rPr lang="nb-NO" dirty="0" smtClean="0"/>
              <a:t>.) alltid tilgjengelige</a:t>
            </a:r>
          </a:p>
          <a:p>
            <a:r>
              <a:rPr lang="nb-NO" dirty="0" smtClean="0"/>
              <a:t>Synliggjør arbeidet ( mapper)</a:t>
            </a:r>
          </a:p>
          <a:p>
            <a:r>
              <a:rPr lang="nb-NO" dirty="0" smtClean="0"/>
              <a:t>Lett å korrigere </a:t>
            </a:r>
            <a:r>
              <a:rPr lang="nb-NO" dirty="0" smtClean="0"/>
              <a:t>arbeidet underveis</a:t>
            </a:r>
          </a:p>
          <a:p>
            <a:r>
              <a:rPr lang="nb-NO" dirty="0" smtClean="0"/>
              <a:t>Elevene kan </a:t>
            </a:r>
            <a:r>
              <a:rPr lang="nb-NO" dirty="0" smtClean="0"/>
              <a:t>gi </a:t>
            </a:r>
            <a:r>
              <a:rPr lang="nb-NO" dirty="0" smtClean="0"/>
              <a:t>tilbakemeldinger individuelt</a:t>
            </a:r>
            <a:endParaRPr lang="nb-NO" dirty="0"/>
          </a:p>
        </p:txBody>
      </p:sp>
      <p:pic>
        <p:nvPicPr>
          <p:cNvPr id="4" name="Bilde 3" descr="LS003294.png"/>
          <p:cNvPicPr>
            <a:picLocks noChangeAspect="1"/>
          </p:cNvPicPr>
          <p:nvPr/>
        </p:nvPicPr>
        <p:blipFill>
          <a:blip r:embed="rId2"/>
          <a:stretch>
            <a:fillRect/>
          </a:stretch>
        </p:blipFill>
        <p:spPr>
          <a:xfrm>
            <a:off x="145911" y="2295740"/>
            <a:ext cx="1790700" cy="312102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nb-NO" dirty="0" smtClean="0">
                <a:ea typeface="+mj-ea"/>
                <a:cs typeface="+mj-cs"/>
              </a:rPr>
              <a:t>Når du vurderer </a:t>
            </a:r>
            <a:endParaRPr lang="nb-NO" dirty="0">
              <a:ea typeface="+mj-ea"/>
              <a:cs typeface="+mj-cs"/>
            </a:endParaRPr>
          </a:p>
        </p:txBody>
      </p:sp>
      <p:sp>
        <p:nvSpPr>
          <p:cNvPr id="40962" name="Content Placeholder 2"/>
          <p:cNvSpPr>
            <a:spLocks noGrp="1"/>
          </p:cNvSpPr>
          <p:nvPr>
            <p:ph idx="1"/>
          </p:nvPr>
        </p:nvSpPr>
        <p:spPr>
          <a:xfrm>
            <a:off x="457200" y="1828800"/>
            <a:ext cx="8229600" cy="4625975"/>
          </a:xfrm>
        </p:spPr>
        <p:txBody>
          <a:bodyPr>
            <a:normAutofit fontScale="85000" lnSpcReduction="20000"/>
          </a:bodyPr>
          <a:lstStyle/>
          <a:p>
            <a:pPr eaLnBrk="1" hangingPunct="1">
              <a:lnSpc>
                <a:spcPct val="90000"/>
              </a:lnSpc>
              <a:buFont typeface="Wingdings 2" charset="2"/>
              <a:buNone/>
            </a:pPr>
            <a:r>
              <a:rPr lang="nb-NO" b="1" dirty="0" smtClean="0">
                <a:ea typeface="ＭＳ Ｐゴシック" charset="-128"/>
                <a:cs typeface="ＭＳ Ｐゴシック" charset="-128"/>
              </a:rPr>
              <a:t>Vurderer måloppnåelse sammen med </a:t>
            </a:r>
          </a:p>
          <a:p>
            <a:pPr eaLnBrk="1" hangingPunct="1">
              <a:lnSpc>
                <a:spcPct val="90000"/>
              </a:lnSpc>
              <a:buFont typeface="Wingdings 2" charset="2"/>
              <a:buNone/>
            </a:pPr>
            <a:r>
              <a:rPr lang="nb-NO" b="1" dirty="0" smtClean="0">
                <a:ea typeface="ＭＳ Ｐゴシック" charset="-128"/>
                <a:cs typeface="ＭＳ Ｐゴシック" charset="-128"/>
              </a:rPr>
              <a:t>Elevene :</a:t>
            </a:r>
            <a:endParaRPr lang="nb-NO" sz="2400" b="1" dirty="0" smtClean="0">
              <a:ea typeface="ＭＳ Ｐゴシック" charset="-128"/>
              <a:cs typeface="ＭＳ Ｐゴシック" charset="-128"/>
            </a:endParaRPr>
          </a:p>
          <a:p>
            <a:pPr eaLnBrk="1" hangingPunct="1">
              <a:lnSpc>
                <a:spcPct val="80000"/>
              </a:lnSpc>
            </a:pPr>
            <a:r>
              <a:rPr lang="nb-NO" sz="2400" dirty="0" smtClean="0">
                <a:ea typeface="ＭＳ Ｐゴシック" charset="-128"/>
                <a:cs typeface="ＭＳ Ｐゴシック" charset="-128"/>
              </a:rPr>
              <a:t>Egenvurdering  		 </a:t>
            </a:r>
            <a:r>
              <a:rPr kumimoji="1" lang="nb-NO" sz="2400" dirty="0" smtClean="0">
                <a:ea typeface="ＭＳ Ｐゴシック" charset="-128"/>
                <a:cs typeface="ＭＳ Ｐゴシック" charset="-128"/>
              </a:rPr>
              <a:t> </a:t>
            </a:r>
            <a:r>
              <a:rPr kumimoji="1" lang="nb-NO" sz="2400" dirty="0" smtClean="0">
                <a:ea typeface="ＭＳ Ｐゴシック" charset="-128"/>
                <a:cs typeface="ＭＳ Ｐゴシック" charset="-128"/>
                <a:hlinkClick r:id="rId2"/>
              </a:rPr>
              <a:t>fransk</a:t>
            </a:r>
            <a:r>
              <a:rPr kumimoji="1" lang="nb-NO" sz="2400" dirty="0" smtClean="0">
                <a:ea typeface="ＭＳ Ｐゴシック" charset="-128"/>
                <a:cs typeface="ＭＳ Ｐゴシック" charset="-128"/>
              </a:rPr>
              <a:t> </a:t>
            </a:r>
            <a:r>
              <a:rPr kumimoji="1" lang="nb-NO" sz="2400" dirty="0" smtClean="0">
                <a:ea typeface="ＭＳ Ｐゴシック" charset="-128"/>
                <a:cs typeface="ＭＳ Ｐゴシック" charset="-128"/>
                <a:hlinkClick r:id="rId3" action="ppaction://hlinkfile"/>
              </a:rPr>
              <a:t>engelsk</a:t>
            </a:r>
            <a:endParaRPr kumimoji="1" lang="nb-NO" sz="2400" dirty="0" smtClean="0">
              <a:ea typeface="ＭＳ Ｐゴシック" charset="-128"/>
              <a:cs typeface="ＭＳ Ｐゴシック" charset="-128"/>
            </a:endParaRPr>
          </a:p>
          <a:p>
            <a:pPr eaLnBrk="1" hangingPunct="1">
              <a:lnSpc>
                <a:spcPct val="80000"/>
              </a:lnSpc>
            </a:pPr>
            <a:r>
              <a:rPr kumimoji="1" lang="nb-NO" sz="2400" dirty="0" smtClean="0">
                <a:ea typeface="ＭＳ Ｐゴシック" charset="-128"/>
                <a:cs typeface="ＭＳ Ｐゴシック" charset="-128"/>
              </a:rPr>
              <a:t>Datamaskinvurdering     	  </a:t>
            </a:r>
            <a:r>
              <a:rPr lang="en-US" sz="2400" dirty="0" smtClean="0">
                <a:solidFill>
                  <a:srgbClr val="000000"/>
                </a:solidFill>
                <a:ea typeface="ＭＳ Ｐゴシック" charset="-128"/>
                <a:cs typeface="ＭＳ Ｐゴシック" charset="-128"/>
                <a:hlinkClick r:id="rId4"/>
              </a:rPr>
              <a:t>Aussie</a:t>
            </a:r>
            <a:r>
              <a:rPr kumimoji="1" lang="nb-NO" sz="2400" dirty="0" smtClean="0">
                <a:ea typeface="ＭＳ Ｐゴシック" charset="-128"/>
                <a:cs typeface="ＭＳ Ｐゴシック" charset="-128"/>
              </a:rPr>
              <a:t> </a:t>
            </a:r>
            <a:endParaRPr lang="nb-NO" sz="2400" dirty="0" smtClean="0">
              <a:ea typeface="ＭＳ Ｐゴシック" charset="-128"/>
              <a:cs typeface="ＭＳ Ｐゴシック" charset="-128"/>
            </a:endParaRPr>
          </a:p>
          <a:p>
            <a:pPr eaLnBrk="1" hangingPunct="1">
              <a:lnSpc>
                <a:spcPct val="90000"/>
              </a:lnSpc>
            </a:pPr>
            <a:r>
              <a:rPr lang="nb-NO" sz="2400" dirty="0" smtClean="0">
                <a:ea typeface="ＭＳ Ｐゴシック" charset="-128"/>
                <a:cs typeface="ＭＳ Ｐゴシック" charset="-128"/>
              </a:rPr>
              <a:t>Lærervurdering  		  </a:t>
            </a:r>
            <a:r>
              <a:rPr lang="nb-NO" sz="2400" dirty="0" err="1" smtClean="0">
                <a:ea typeface="ＭＳ Ｐゴシック" charset="-128"/>
                <a:cs typeface="ＭＳ Ｐゴシック" charset="-128"/>
              </a:rPr>
              <a:t>Wiki</a:t>
            </a:r>
            <a:r>
              <a:rPr lang="nb-NO" sz="2400" dirty="0" smtClean="0">
                <a:ea typeface="ＭＳ Ｐゴシック" charset="-128"/>
                <a:cs typeface="ＭＳ Ｐゴシック" charset="-128"/>
              </a:rPr>
              <a:t> + egenvurdering + samtale  	</a:t>
            </a:r>
          </a:p>
          <a:p>
            <a:pPr eaLnBrk="1" hangingPunct="1">
              <a:lnSpc>
                <a:spcPct val="90000"/>
              </a:lnSpc>
            </a:pPr>
            <a:r>
              <a:rPr lang="nb-NO" sz="2400" dirty="0" err="1" smtClean="0">
                <a:ea typeface="ＭＳ Ｐゴシック" charset="-128"/>
                <a:cs typeface="ＭＳ Ｐゴシック" charset="-128"/>
              </a:rPr>
              <a:t>Medelevvurdering</a:t>
            </a:r>
            <a:endParaRPr lang="nb-NO" sz="2400" dirty="0" smtClean="0">
              <a:ea typeface="ＭＳ Ｐゴシック" charset="-128"/>
              <a:cs typeface="ＭＳ Ｐゴシック" charset="-128"/>
            </a:endParaRPr>
          </a:p>
          <a:p>
            <a:pPr eaLnBrk="1" hangingPunct="1">
              <a:lnSpc>
                <a:spcPct val="90000"/>
              </a:lnSpc>
            </a:pPr>
            <a:endParaRPr lang="nb-NO" sz="2400" dirty="0" smtClean="0">
              <a:ea typeface="ＭＳ Ｐゴシック" charset="-128"/>
              <a:cs typeface="ＭＳ Ｐゴシック" charset="-128"/>
            </a:endParaRPr>
          </a:p>
          <a:p>
            <a:pPr eaLnBrk="1" hangingPunct="1">
              <a:lnSpc>
                <a:spcPct val="90000"/>
              </a:lnSpc>
            </a:pPr>
            <a:r>
              <a:rPr lang="nb-NO" sz="2400" dirty="0" smtClean="0">
                <a:ea typeface="ＭＳ Ｐゴシック" charset="-128"/>
                <a:cs typeface="ＭＳ Ｐゴシック" charset="-128"/>
              </a:rPr>
              <a:t>Samtaler om hva de har lært</a:t>
            </a:r>
          </a:p>
          <a:p>
            <a:pPr eaLnBrk="1" hangingPunct="1">
              <a:lnSpc>
                <a:spcPct val="90000"/>
              </a:lnSpc>
            </a:pPr>
            <a:r>
              <a:rPr lang="nb-NO" sz="2400" dirty="0" smtClean="0">
                <a:ea typeface="ＭＳ Ｐゴシック" charset="-128"/>
                <a:cs typeface="ＭＳ Ｐゴシック" charset="-128"/>
              </a:rPr>
              <a:t>Mikroundervisning</a:t>
            </a:r>
          </a:p>
          <a:p>
            <a:pPr eaLnBrk="1" hangingPunct="1">
              <a:lnSpc>
                <a:spcPct val="90000"/>
              </a:lnSpc>
            </a:pPr>
            <a:r>
              <a:rPr lang="nb-NO" sz="2400" dirty="0" err="1" smtClean="0">
                <a:ea typeface="ＭＳ Ｐゴシック" charset="-128"/>
                <a:cs typeface="ＭＳ Ｐゴシック" charset="-128"/>
              </a:rPr>
              <a:t>Medelevundervisning</a:t>
            </a:r>
            <a:endParaRPr lang="nb-NO" sz="2400" dirty="0" smtClean="0">
              <a:ea typeface="ＭＳ Ｐゴシック" charset="-128"/>
              <a:cs typeface="ＭＳ Ｐゴシック" charset="-128"/>
            </a:endParaRPr>
          </a:p>
        </p:txBody>
      </p:sp>
      <p:sp>
        <p:nvSpPr>
          <p:cNvPr id="6" name="TextBox 5"/>
          <p:cNvSpPr txBox="1"/>
          <p:nvPr/>
        </p:nvSpPr>
        <p:spPr>
          <a:xfrm rot="900723">
            <a:off x="5746750" y="4679950"/>
            <a:ext cx="2752725" cy="1200150"/>
          </a:xfrm>
          <a:prstGeom prst="rect">
            <a:avLst/>
          </a:prstGeom>
        </p:spPr>
        <p:style>
          <a:lnRef idx="1">
            <a:schemeClr val="accent4"/>
          </a:lnRef>
          <a:fillRef idx="2">
            <a:schemeClr val="accent4"/>
          </a:fillRef>
          <a:effectRef idx="1">
            <a:schemeClr val="accent4"/>
          </a:effectRef>
          <a:fontRef idx="minor">
            <a:schemeClr val="dk1"/>
          </a:fontRef>
        </p:style>
        <p:txBody>
          <a:bodyPr>
            <a:prstTxWarp prst="textNoShape">
              <a:avLst/>
            </a:prstTxWarp>
            <a:spAutoFit/>
          </a:bodyPr>
          <a:lstStyle/>
          <a:p>
            <a:r>
              <a:rPr lang="nb-NO">
                <a:solidFill>
                  <a:srgbClr val="000000"/>
                </a:solidFill>
                <a:ea typeface="ＭＳ Ｐゴシック" charset="-128"/>
                <a:cs typeface="ＭＳ Ｐゴシック" charset="-128"/>
              </a:rPr>
              <a:t>Hva kan eleven?</a:t>
            </a:r>
          </a:p>
          <a:p>
            <a:r>
              <a:rPr lang="nb-NO">
                <a:solidFill>
                  <a:srgbClr val="000000"/>
                </a:solidFill>
                <a:ea typeface="ＭＳ Ｐゴシック" charset="-128"/>
                <a:cs typeface="ＭＳ Ｐゴシック" charset="-128"/>
              </a:rPr>
              <a:t>Hvilke utfordringer kan jeg gi?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På fagenes premisser</a:t>
            </a:r>
            <a:endParaRPr lang="nb-NO" dirty="0"/>
          </a:p>
        </p:txBody>
      </p:sp>
      <p:pic>
        <p:nvPicPr>
          <p:cNvPr id="8" name="Picture 5" descr="Datamaskin jager mann"/>
          <p:cNvPicPr>
            <a:picLocks noGrp="1" noChangeAspect="1" noChangeArrowheads="1"/>
          </p:cNvPicPr>
          <p:nvPr>
            <p:ph idx="1"/>
          </p:nvPr>
        </p:nvPicPr>
        <p:blipFill>
          <a:blip r:embed="rId3"/>
          <a:srcRect l="-15880" r="-15880"/>
          <a:stretch>
            <a:fillRect/>
          </a:stretch>
        </p:blipFill>
        <p:spPr>
          <a:xfrm>
            <a:off x="3553560" y="2133600"/>
            <a:ext cx="5953248" cy="3992563"/>
          </a:xfrm>
          <a:noFill/>
          <a:ln/>
        </p:spPr>
      </p:pic>
      <p:sp>
        <p:nvSpPr>
          <p:cNvPr id="9" name="Rektangel 8"/>
          <p:cNvSpPr/>
          <p:nvPr/>
        </p:nvSpPr>
        <p:spPr>
          <a:xfrm>
            <a:off x="284163" y="2783054"/>
            <a:ext cx="4572000" cy="2677656"/>
          </a:xfrm>
          <a:prstGeom prst="rect">
            <a:avLst/>
          </a:prstGeom>
        </p:spPr>
        <p:txBody>
          <a:bodyPr wrap="square">
            <a:spAutoFit/>
          </a:bodyPr>
          <a:lstStyle/>
          <a:p>
            <a:pPr>
              <a:buFont typeface="Wingdings" charset="2"/>
              <a:buNone/>
            </a:pPr>
            <a:r>
              <a:rPr kumimoji="1" lang="nb-NO" sz="2400" dirty="0" smtClean="0"/>
              <a:t>Teknologien skal være ”usynlig”. </a:t>
            </a:r>
          </a:p>
          <a:p>
            <a:pPr>
              <a:buFont typeface="Wingdings" charset="2"/>
              <a:buNone/>
            </a:pPr>
            <a:endParaRPr kumimoji="1" lang="nb-NO" sz="2400" dirty="0"/>
          </a:p>
          <a:p>
            <a:pPr>
              <a:buFont typeface="Wingdings" charset="2"/>
              <a:buNone/>
            </a:pPr>
            <a:r>
              <a:rPr kumimoji="1" lang="nb-NO" sz="2400" dirty="0" smtClean="0"/>
              <a:t>Elevene skal ikke jobbe med teknologi, men med fagene.</a:t>
            </a:r>
          </a:p>
          <a:p>
            <a:pPr>
              <a:buFont typeface="Wingdings" charset="2"/>
              <a:buNone/>
            </a:pPr>
            <a:endParaRPr kumimoji="1" lang="nb-NO" sz="2400" dirty="0" smtClean="0"/>
          </a:p>
          <a:p>
            <a:pPr>
              <a:buFont typeface="Wingdings" charset="2"/>
              <a:buNone/>
            </a:pPr>
            <a:r>
              <a:rPr kumimoji="1" lang="nb-NO" sz="2400" dirty="0" smtClean="0"/>
              <a:t>Teknologien er en del av faget.</a:t>
            </a:r>
          </a:p>
          <a:p>
            <a:pPr>
              <a:buFont typeface="Wingdings" charset="2"/>
              <a:buNone/>
            </a:pPr>
            <a:endParaRPr kumimoji="1" lang="nb-NO" sz="2400" dirty="0" smtClean="0"/>
          </a:p>
        </p:txBody>
      </p:sp>
      <p:sp>
        <p:nvSpPr>
          <p:cNvPr id="5" name="Rektangel 4"/>
          <p:cNvSpPr/>
          <p:nvPr/>
        </p:nvSpPr>
        <p:spPr>
          <a:xfrm>
            <a:off x="512687" y="5802997"/>
            <a:ext cx="8631313" cy="369332"/>
          </a:xfrm>
          <a:prstGeom prst="rect">
            <a:avLst/>
          </a:prstGeom>
        </p:spPr>
        <p:txBody>
          <a:bodyPr wrap="square">
            <a:spAutoFit/>
          </a:bodyPr>
          <a:lstStyle/>
          <a:p>
            <a:pPr>
              <a:buFont typeface="Wingdings" charset="2"/>
              <a:buNone/>
            </a:pPr>
            <a:r>
              <a:rPr kumimoji="1" lang="nb-NO" dirty="0" smtClean="0"/>
              <a:t>Teknologi har alltid vært en del av undervisningen: bøker, tavle, kritt, kassettspiller, video</a:t>
            </a:r>
            <a:endParaRPr kumimoji="1" lang="nb-NO"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Når elevene arbeider kreativt</a:t>
            </a:r>
            <a:endParaRPr lang="nb-NO" dirty="0"/>
          </a:p>
        </p:txBody>
      </p:sp>
      <p:sp>
        <p:nvSpPr>
          <p:cNvPr id="4" name="Rektangel 3"/>
          <p:cNvSpPr/>
          <p:nvPr/>
        </p:nvSpPr>
        <p:spPr>
          <a:xfrm>
            <a:off x="529486" y="1972456"/>
            <a:ext cx="5658843" cy="4584332"/>
          </a:xfrm>
          <a:prstGeom prst="rect">
            <a:avLst/>
          </a:prstGeom>
        </p:spPr>
        <p:txBody>
          <a:bodyPr wrap="square">
            <a:spAutoFit/>
          </a:bodyPr>
          <a:lstStyle/>
          <a:p>
            <a:pPr>
              <a:lnSpc>
                <a:spcPct val="90000"/>
              </a:lnSpc>
              <a:buClr>
                <a:schemeClr val="folHlink"/>
              </a:buClr>
              <a:buSzPct val="90000"/>
              <a:buFont typeface="Wingdings" charset="2"/>
              <a:buChar char="§"/>
            </a:pPr>
            <a:r>
              <a:rPr lang="nb-NO" dirty="0" smtClean="0"/>
              <a:t>E-post </a:t>
            </a:r>
            <a:r>
              <a:rPr lang="nb-NO" dirty="0" smtClean="0">
                <a:hlinkClick r:id="rId2"/>
              </a:rPr>
              <a:t>utveksling</a:t>
            </a:r>
            <a:r>
              <a:rPr lang="nb-NO" dirty="0" smtClean="0"/>
              <a:t>   				</a:t>
            </a:r>
            <a:r>
              <a:rPr lang="nb-NO" dirty="0" err="1" smtClean="0"/>
              <a:t>ETwinning</a:t>
            </a:r>
            <a:endParaRPr lang="nb-NO" dirty="0" smtClean="0"/>
          </a:p>
          <a:p>
            <a:pPr>
              <a:lnSpc>
                <a:spcPct val="90000"/>
              </a:lnSpc>
              <a:buClr>
                <a:schemeClr val="folHlink"/>
              </a:buClr>
              <a:buSzPct val="90000"/>
              <a:buFont typeface="Wingdings" charset="2"/>
              <a:buChar char="§"/>
            </a:pPr>
            <a:r>
              <a:rPr lang="nb-NO" dirty="0" smtClean="0"/>
              <a:t>Forum						</a:t>
            </a:r>
            <a:r>
              <a:rPr lang="nb-NO" dirty="0" smtClean="0">
                <a:hlinkClick r:id="rId3"/>
              </a:rPr>
              <a:t>Voice forum</a:t>
            </a:r>
            <a:endParaRPr lang="nb-NO" dirty="0" smtClean="0"/>
          </a:p>
          <a:p>
            <a:pPr>
              <a:lnSpc>
                <a:spcPct val="90000"/>
              </a:lnSpc>
              <a:buClr>
                <a:schemeClr val="folHlink"/>
              </a:buClr>
              <a:buSzPct val="90000"/>
              <a:buFont typeface="Wingdings" charset="2"/>
              <a:buChar char="§"/>
            </a:pPr>
            <a:r>
              <a:rPr lang="nb-NO" dirty="0" smtClean="0"/>
              <a:t>Innlegg og artikler 				</a:t>
            </a:r>
            <a:r>
              <a:rPr lang="nb-NO" dirty="0" err="1" smtClean="0"/>
              <a:t>Wikipedia</a:t>
            </a:r>
            <a:r>
              <a:rPr lang="nb-NO" dirty="0" smtClean="0"/>
              <a:t>?</a:t>
            </a:r>
          </a:p>
          <a:p>
            <a:pPr>
              <a:lnSpc>
                <a:spcPct val="90000"/>
              </a:lnSpc>
              <a:buClr>
                <a:schemeClr val="folHlink"/>
              </a:buClr>
              <a:buSzPct val="90000"/>
              <a:buFont typeface="Wingdings" charset="2"/>
              <a:buChar char="§"/>
            </a:pPr>
            <a:r>
              <a:rPr lang="nb-NO" dirty="0" smtClean="0"/>
              <a:t>Presentasjoner				Mine besteforeldre?</a:t>
            </a:r>
          </a:p>
          <a:p>
            <a:pPr>
              <a:lnSpc>
                <a:spcPct val="90000"/>
              </a:lnSpc>
              <a:buClr>
                <a:schemeClr val="folHlink"/>
              </a:buClr>
              <a:buSzPct val="90000"/>
              <a:buFont typeface="Wingdings" charset="2"/>
              <a:buChar char="§"/>
            </a:pPr>
            <a:r>
              <a:rPr lang="nb-NO" dirty="0" smtClean="0">
                <a:hlinkClick r:id="rId4"/>
              </a:rPr>
              <a:t>Digitale mapper</a:t>
            </a:r>
            <a:endParaRPr lang="nb-NO" dirty="0" smtClean="0"/>
          </a:p>
          <a:p>
            <a:pPr>
              <a:lnSpc>
                <a:spcPct val="90000"/>
              </a:lnSpc>
              <a:buClr>
                <a:schemeClr val="folHlink"/>
              </a:buClr>
              <a:buSzPct val="90000"/>
              <a:buFont typeface="Wingdings" charset="2"/>
              <a:buChar char="§"/>
            </a:pPr>
            <a:r>
              <a:rPr lang="nb-NO" dirty="0" smtClean="0"/>
              <a:t>Prosessorientert skriving</a:t>
            </a:r>
          </a:p>
          <a:p>
            <a:pPr>
              <a:lnSpc>
                <a:spcPct val="90000"/>
              </a:lnSpc>
              <a:buClr>
                <a:schemeClr val="folHlink"/>
              </a:buClr>
              <a:buSzPct val="90000"/>
              <a:buFont typeface="Wingdings" charset="2"/>
              <a:buChar char="§"/>
            </a:pPr>
            <a:r>
              <a:rPr lang="nb-NO" dirty="0" smtClean="0"/>
              <a:t>Games, </a:t>
            </a:r>
            <a:r>
              <a:rPr lang="nb-NO" dirty="0" smtClean="0">
                <a:hlinkClick r:id="rId5"/>
              </a:rPr>
              <a:t>quiz</a:t>
            </a:r>
            <a:r>
              <a:rPr lang="nb-NO" dirty="0" smtClean="0"/>
              <a:t> </a:t>
            </a:r>
            <a:r>
              <a:rPr lang="nb-NO" dirty="0" err="1" smtClean="0"/>
              <a:t>Quia</a:t>
            </a:r>
            <a:endParaRPr lang="nb-NO" dirty="0" smtClean="0"/>
          </a:p>
          <a:p>
            <a:pPr>
              <a:lnSpc>
                <a:spcPct val="90000"/>
              </a:lnSpc>
              <a:buClr>
                <a:schemeClr val="folHlink"/>
              </a:buClr>
              <a:buSzPct val="90000"/>
              <a:buFont typeface="Wingdings" charset="2"/>
              <a:buChar char="§"/>
            </a:pPr>
            <a:r>
              <a:rPr lang="nb-NO" dirty="0" smtClean="0"/>
              <a:t>Undersøkelser </a:t>
            </a:r>
          </a:p>
          <a:p>
            <a:pPr>
              <a:lnSpc>
                <a:spcPct val="90000"/>
              </a:lnSpc>
              <a:buClr>
                <a:schemeClr val="folHlink"/>
              </a:buClr>
              <a:buFont typeface="Wingdings" charset="2"/>
              <a:buChar char="§"/>
            </a:pPr>
            <a:r>
              <a:rPr kumimoji="1" lang="nb-NO" dirty="0" smtClean="0">
                <a:hlinkClick r:id="rId6"/>
              </a:rPr>
              <a:t>Webside</a:t>
            </a:r>
            <a:endParaRPr kumimoji="1" lang="nb-NO" dirty="0" smtClean="0"/>
          </a:p>
          <a:p>
            <a:pPr>
              <a:lnSpc>
                <a:spcPct val="90000"/>
              </a:lnSpc>
              <a:buClr>
                <a:schemeClr val="folHlink"/>
              </a:buClr>
              <a:buFont typeface="Wingdings" charset="2"/>
              <a:buChar char="§"/>
            </a:pPr>
            <a:r>
              <a:rPr kumimoji="1" lang="nb-NO" dirty="0" smtClean="0">
                <a:hlinkClick r:id="rId7"/>
              </a:rPr>
              <a:t>Comenius</a:t>
            </a:r>
            <a:endParaRPr kumimoji="1" lang="nb-NO" dirty="0" smtClean="0"/>
          </a:p>
          <a:p>
            <a:pPr>
              <a:lnSpc>
                <a:spcPct val="90000"/>
              </a:lnSpc>
              <a:buClr>
                <a:schemeClr val="folHlink"/>
              </a:buClr>
              <a:buFont typeface="Wingdings" charset="2"/>
              <a:buChar char="§"/>
            </a:pPr>
            <a:r>
              <a:rPr kumimoji="1" lang="nb-NO" dirty="0" err="1" smtClean="0"/>
              <a:t>Samskriving</a:t>
            </a:r>
            <a:endParaRPr kumimoji="1" lang="nb-NO" dirty="0" smtClean="0"/>
          </a:p>
          <a:p>
            <a:pPr>
              <a:lnSpc>
                <a:spcPct val="90000"/>
              </a:lnSpc>
              <a:buClr>
                <a:schemeClr val="folHlink"/>
              </a:buClr>
              <a:buFont typeface="Wingdings" charset="2"/>
              <a:buChar char="§"/>
            </a:pPr>
            <a:r>
              <a:rPr kumimoji="1" lang="nb-NO" dirty="0" smtClean="0">
                <a:hlinkClick r:id="rId4"/>
              </a:rPr>
              <a:t>Lydfiler</a:t>
            </a:r>
            <a:endParaRPr kumimoji="1" lang="nb-NO" dirty="0" smtClean="0"/>
          </a:p>
          <a:p>
            <a:pPr>
              <a:lnSpc>
                <a:spcPct val="90000"/>
              </a:lnSpc>
              <a:buClr>
                <a:schemeClr val="folHlink"/>
              </a:buClr>
              <a:buFont typeface="Wingdings" charset="2"/>
              <a:buChar char="§"/>
            </a:pPr>
            <a:r>
              <a:rPr kumimoji="1" lang="nb-NO" dirty="0" smtClean="0"/>
              <a:t>Video</a:t>
            </a:r>
          </a:p>
          <a:p>
            <a:pPr>
              <a:lnSpc>
                <a:spcPct val="90000"/>
              </a:lnSpc>
              <a:buClr>
                <a:schemeClr val="folHlink"/>
              </a:buClr>
              <a:buFont typeface="Wingdings" charset="2"/>
              <a:buChar char="§"/>
            </a:pPr>
            <a:r>
              <a:rPr kumimoji="1" lang="nb-NO" dirty="0" err="1" smtClean="0"/>
              <a:t>Chatting</a:t>
            </a:r>
            <a:endParaRPr kumimoji="1" lang="nb-NO" dirty="0" smtClean="0"/>
          </a:p>
          <a:p>
            <a:pPr>
              <a:lnSpc>
                <a:spcPct val="90000"/>
              </a:lnSpc>
              <a:buClr>
                <a:schemeClr val="folHlink"/>
              </a:buClr>
              <a:buFont typeface="Wingdings" charset="2"/>
              <a:buChar char="§"/>
            </a:pPr>
            <a:r>
              <a:rPr kumimoji="1" lang="nb-NO" dirty="0" smtClean="0">
                <a:hlinkClick r:id="rId8"/>
              </a:rPr>
              <a:t>Blog</a:t>
            </a:r>
            <a:endParaRPr kumimoji="1" lang="nb-NO" dirty="0" smtClean="0"/>
          </a:p>
          <a:p>
            <a:pPr>
              <a:lnSpc>
                <a:spcPct val="90000"/>
              </a:lnSpc>
              <a:buClr>
                <a:schemeClr val="folHlink"/>
              </a:buClr>
              <a:buFont typeface="Wingdings" charset="2"/>
              <a:buChar char="§"/>
            </a:pPr>
            <a:r>
              <a:rPr kumimoji="1" lang="nb-NO" dirty="0" err="1" smtClean="0"/>
              <a:t>Skype</a:t>
            </a:r>
            <a:endParaRPr kumimoji="1" lang="nb-NO" dirty="0" smtClean="0"/>
          </a:p>
          <a:p>
            <a:pPr>
              <a:lnSpc>
                <a:spcPct val="90000"/>
              </a:lnSpc>
              <a:buClr>
                <a:schemeClr val="folHlink"/>
              </a:buClr>
              <a:buFont typeface="Wingdings" charset="2"/>
              <a:buChar char="§"/>
            </a:pPr>
            <a:r>
              <a:rPr kumimoji="1" lang="nb-NO" dirty="0" smtClean="0"/>
              <a:t>Hypertekst</a:t>
            </a:r>
          </a:p>
          <a:p>
            <a:pPr>
              <a:lnSpc>
                <a:spcPct val="90000"/>
              </a:lnSpc>
              <a:buClr>
                <a:schemeClr val="folHlink"/>
              </a:buClr>
              <a:buSzPct val="90000"/>
              <a:buFont typeface="Wingdings" charset="2"/>
              <a:buChar char="§"/>
            </a:pPr>
            <a:endParaRPr lang="nb-NO"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nb-NO" dirty="0">
                <a:solidFill>
                  <a:srgbClr val="FFFFFF"/>
                </a:solidFill>
                <a:ea typeface="+mj-ea"/>
                <a:cs typeface="+mj-cs"/>
              </a:rPr>
              <a:t>Kreativitet</a:t>
            </a:r>
            <a:r>
              <a:rPr lang="nb-NO" dirty="0" smtClean="0">
                <a:solidFill>
                  <a:srgbClr val="FFFFFF"/>
                </a:solidFill>
                <a:ea typeface="+mj-ea"/>
                <a:cs typeface="+mj-cs"/>
              </a:rPr>
              <a:t> - </a:t>
            </a:r>
            <a:r>
              <a:rPr lang="nb-NO" dirty="0" err="1" smtClean="0">
                <a:solidFill>
                  <a:srgbClr val="FFFFFF"/>
                </a:solidFill>
                <a:ea typeface="+mj-ea"/>
                <a:cs typeface="+mj-cs"/>
              </a:rPr>
              <a:t>Babelfish</a:t>
            </a:r>
            <a:endParaRPr lang="nb-NO" dirty="0">
              <a:solidFill>
                <a:srgbClr val="FFFFFF"/>
              </a:solidFill>
              <a:ea typeface="+mj-ea"/>
              <a:cs typeface="+mj-cs"/>
            </a:endParaRPr>
          </a:p>
        </p:txBody>
      </p:sp>
      <p:sp>
        <p:nvSpPr>
          <p:cNvPr id="28675" name="Rectangle 3"/>
          <p:cNvSpPr>
            <a:spLocks noGrp="1" noChangeArrowheads="1"/>
          </p:cNvSpPr>
          <p:nvPr>
            <p:ph idx="1"/>
          </p:nvPr>
        </p:nvSpPr>
        <p:spPr>
          <a:xfrm>
            <a:off x="685800" y="1981200"/>
            <a:ext cx="8420100" cy="4114800"/>
          </a:xfrm>
        </p:spPr>
        <p:txBody>
          <a:bodyPr>
            <a:normAutofit fontScale="92500" lnSpcReduction="20000"/>
          </a:bodyPr>
          <a:lstStyle/>
          <a:p>
            <a:pPr eaLnBrk="1" hangingPunct="1">
              <a:lnSpc>
                <a:spcPct val="90000"/>
              </a:lnSpc>
              <a:buFontTx/>
              <a:buNone/>
            </a:pPr>
            <a:r>
              <a:rPr lang="nb-NO" sz="2800">
                <a:ea typeface="ＭＳ Ｐゴシック" charset="-128"/>
                <a:cs typeface="ＭＳ Ｐゴシック" charset="-128"/>
              </a:rPr>
              <a:t>bonjour Inger!</a:t>
            </a:r>
          </a:p>
          <a:p>
            <a:pPr eaLnBrk="1" hangingPunct="1">
              <a:lnSpc>
                <a:spcPct val="90000"/>
              </a:lnSpc>
              <a:buFontTx/>
              <a:buNone/>
            </a:pPr>
            <a:r>
              <a:rPr lang="nb-NO" sz="2800">
                <a:ea typeface="ＭＳ Ｐゴシック" charset="-128"/>
                <a:cs typeface="ＭＳ Ｐゴシック" charset="-128"/>
              </a:rPr>
              <a:t>	ces't votre classe, niveau 1 de la france.êtes-vous malade? ca va? nous espérons tu rentres au plus.nous travaillons avec un peu de tout, sur la lycée nous somme faire bon! nous somme dans l'attente pour vous revoir. nous nous ennuyons de vous! à bienôt</a:t>
            </a:r>
          </a:p>
          <a:p>
            <a:pPr eaLnBrk="1" hangingPunct="1">
              <a:lnSpc>
                <a:spcPct val="90000"/>
              </a:lnSpc>
              <a:buFontTx/>
              <a:buNone/>
            </a:pPr>
            <a:r>
              <a:rPr lang="nb-NO" sz="2800">
                <a:ea typeface="ＭＳ Ｐゴシック" charset="-128"/>
                <a:cs typeface="ＭＳ Ｐゴシック" charset="-128"/>
              </a:rPr>
              <a:t>Bonjour.</a:t>
            </a:r>
          </a:p>
          <a:p>
            <a:pPr eaLnBrk="1" hangingPunct="1">
              <a:lnSpc>
                <a:spcPct val="90000"/>
              </a:lnSpc>
              <a:buFontTx/>
              <a:buNone/>
            </a:pPr>
            <a:r>
              <a:rPr lang="nb-NO" sz="2800">
                <a:ea typeface="ＭＳ Ｐゴシック" charset="-128"/>
                <a:cs typeface="ＭＳ Ｐゴシック" charset="-128"/>
              </a:rPr>
              <a:t> 	J'esperer que tu aller mieux chausse. Il est beaucoup neige - si prudence est mère de sûrete.  </a:t>
            </a:r>
          </a:p>
          <a:p>
            <a:pPr eaLnBrk="1" hangingPunct="1">
              <a:lnSpc>
                <a:spcPct val="90000"/>
              </a:lnSpc>
              <a:buFontTx/>
              <a:buNone/>
            </a:pPr>
            <a:r>
              <a:rPr lang="nb-NO" sz="2800">
                <a:ea typeface="ＭＳ Ｐゴシック" charset="-128"/>
                <a:cs typeface="ＭＳ Ｐゴシック" charset="-128"/>
              </a:rPr>
              <a:t>	Bon retablissement! Andreas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endParaRPr lang="nb-NO">
              <a:ea typeface="ＭＳ Ｐゴシック" charset="-128"/>
              <a:cs typeface="ＭＳ Ｐゴシック" charset="-128"/>
            </a:endParaRPr>
          </a:p>
        </p:txBody>
      </p:sp>
      <p:sp>
        <p:nvSpPr>
          <p:cNvPr id="3" name="Content Placeholder 2"/>
          <p:cNvSpPr>
            <a:spLocks noGrp="1"/>
          </p:cNvSpPr>
          <p:nvPr>
            <p:ph idx="1"/>
          </p:nvPr>
        </p:nvSpPr>
        <p:spPr>
          <a:xfrm>
            <a:off x="741107" y="2133600"/>
            <a:ext cx="7076747" cy="3992563"/>
          </a:xfrm>
        </p:spPr>
        <p:txBody>
          <a:bodyPr>
            <a:normAutofit fontScale="25000" lnSpcReduction="20000"/>
          </a:bodyPr>
          <a:lstStyle/>
          <a:p>
            <a:pPr>
              <a:lnSpc>
                <a:spcPct val="80000"/>
              </a:lnSpc>
            </a:pPr>
            <a:r>
              <a:rPr lang="nb-NO" sz="7200" dirty="0" smtClean="0">
                <a:latin typeface="Arial" charset="0"/>
                <a:ea typeface="ＭＳ Ｐゴシック" charset="-128"/>
                <a:cs typeface="ＭＳ Ｐゴシック" charset="-128"/>
              </a:rPr>
              <a:t>Nyheter </a:t>
            </a:r>
            <a:r>
              <a:rPr lang="nb-NO" sz="7200" u="sng" dirty="0" smtClean="0">
                <a:solidFill>
                  <a:srgbClr val="990033"/>
                </a:solidFill>
                <a:latin typeface="Arial" charset="0"/>
                <a:ea typeface="ＭＳ Ｐゴシック" charset="-128"/>
                <a:cs typeface="ＭＳ Ｐゴシック" charset="-128"/>
                <a:hlinkClick r:id="rId2"/>
              </a:rPr>
              <a:t>Die Welt</a:t>
            </a:r>
            <a:r>
              <a:rPr lang="nb-NO" sz="7200" dirty="0" smtClean="0">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3"/>
              </a:rPr>
              <a:t>El Pais</a:t>
            </a:r>
            <a:r>
              <a:rPr lang="nb-NO" sz="7200" dirty="0" smtClean="0">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4"/>
              </a:rPr>
              <a:t>Le Monde</a:t>
            </a:r>
            <a:endParaRPr lang="nb-NO" sz="7200" u="sng" dirty="0" smtClean="0">
              <a:solidFill>
                <a:srgbClr val="990033"/>
              </a:solidFill>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Informasjon </a:t>
            </a:r>
            <a:r>
              <a:rPr lang="nb-NO" sz="7200" dirty="0" smtClean="0">
                <a:latin typeface="Arial" charset="0"/>
                <a:ea typeface="ＭＳ Ｐゴシック" charset="-128"/>
                <a:cs typeface="ＭＳ Ｐゴシック" charset="-128"/>
                <a:hlinkClick r:id="rId5"/>
              </a:rPr>
              <a:t>Wikipedia </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Søk </a:t>
            </a:r>
            <a:r>
              <a:rPr lang="nb-NO" sz="7200" dirty="0" smtClean="0">
                <a:latin typeface="Arial" charset="0"/>
                <a:ea typeface="ＭＳ Ｐゴシック" charset="-128"/>
                <a:cs typeface="ＭＳ Ｐゴシック" charset="-128"/>
                <a:hlinkClick r:id="rId6"/>
              </a:rPr>
              <a:t>Google,</a:t>
            </a:r>
            <a:r>
              <a:rPr lang="nb-NO" sz="7200" dirty="0" smtClean="0">
                <a:latin typeface="Arial" charset="0"/>
                <a:ea typeface="ＭＳ Ｐゴシック" charset="-128"/>
                <a:cs typeface="ＭＳ Ｐゴシック" charset="-128"/>
              </a:rPr>
              <a:t> </a:t>
            </a:r>
            <a:r>
              <a:rPr lang="nb-NO" sz="7200" dirty="0" err="1" smtClean="0">
                <a:latin typeface="Arial" charset="0"/>
                <a:ea typeface="ＭＳ Ｐゴシック" charset="-128"/>
                <a:cs typeface="ＭＳ Ｐゴシック" charset="-128"/>
              </a:rPr>
              <a:t>yahoo</a:t>
            </a:r>
            <a:r>
              <a:rPr lang="nb-NO" sz="7200" dirty="0" smtClean="0">
                <a:latin typeface="Arial" charset="0"/>
                <a:ea typeface="ＭＳ Ｐゴシック" charset="-128"/>
                <a:cs typeface="ＭＳ Ｐゴシック" charset="-128"/>
              </a:rPr>
              <a:t>, </a:t>
            </a:r>
            <a:r>
              <a:rPr lang="nb-NO" sz="7200" dirty="0" smtClean="0">
                <a:latin typeface="Arial" charset="0"/>
                <a:ea typeface="ＭＳ Ｐゴシック" charset="-128"/>
                <a:cs typeface="ＭＳ Ｐゴシック" charset="-128"/>
                <a:hlinkClick r:id="rId7"/>
              </a:rPr>
              <a:t>YouTube</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Musikk  </a:t>
            </a:r>
            <a:r>
              <a:rPr lang="nb-NO" sz="7200" u="sng" dirty="0" smtClean="0">
                <a:solidFill>
                  <a:srgbClr val="990033"/>
                </a:solidFill>
                <a:latin typeface="Arial" charset="0"/>
                <a:ea typeface="ＭＳ Ｐゴシック" charset="-128"/>
                <a:cs typeface="ＭＳ Ｐゴシック" charset="-128"/>
                <a:hlinkClick r:id="rId8"/>
              </a:rPr>
              <a:t>fransk</a:t>
            </a:r>
            <a:r>
              <a:rPr lang="nb-NO" sz="7200" dirty="0" smtClean="0">
                <a:latin typeface="Arial" charset="0"/>
                <a:ea typeface="ＭＳ Ｐゴシック" charset="-128"/>
                <a:cs typeface="ＭＳ Ｐゴシック" charset="-128"/>
              </a:rPr>
              <a:t> spansk   tysk</a:t>
            </a:r>
          </a:p>
          <a:p>
            <a:pPr>
              <a:lnSpc>
                <a:spcPct val="80000"/>
              </a:lnSpc>
            </a:pPr>
            <a:r>
              <a:rPr lang="nb-NO" sz="7200" dirty="0" smtClean="0">
                <a:latin typeface="Arial" charset="0"/>
                <a:ea typeface="ＭＳ Ｐゴシック" charset="-128"/>
                <a:cs typeface="ＭＳ Ｐゴシック" charset="-128"/>
              </a:rPr>
              <a:t>Litteratur  </a:t>
            </a:r>
            <a:r>
              <a:rPr lang="nb-NO" sz="7200" u="sng" dirty="0" smtClean="0">
                <a:solidFill>
                  <a:srgbClr val="990033"/>
                </a:solidFill>
                <a:latin typeface="Arial" charset="0"/>
                <a:ea typeface="ＭＳ Ｐゴシック" charset="-128"/>
                <a:cs typeface="ＭＳ Ｐゴシック" charset="-128"/>
                <a:hlinkClick r:id="rId9"/>
              </a:rPr>
              <a:t>fransk</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Kultur </a:t>
            </a:r>
            <a:r>
              <a:rPr lang="nb-NO" sz="7200" u="sng" dirty="0" smtClean="0">
                <a:solidFill>
                  <a:srgbClr val="990033"/>
                </a:solidFill>
                <a:latin typeface="Arial" charset="0"/>
                <a:ea typeface="ＭＳ Ｐゴシック" charset="-128"/>
                <a:cs typeface="ＭＳ Ｐゴシック" charset="-128"/>
                <a:hlinkClick r:id="rId10"/>
              </a:rPr>
              <a:t>fransk </a:t>
            </a:r>
            <a:r>
              <a:rPr lang="nb-NO" sz="7200" dirty="0" smtClean="0">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11"/>
              </a:rPr>
              <a:t>fransk</a:t>
            </a:r>
            <a:endParaRPr lang="nb-NO" sz="7200" u="sng" dirty="0" smtClean="0">
              <a:solidFill>
                <a:srgbClr val="990033"/>
              </a:solidFill>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Lyd</a:t>
            </a:r>
            <a:r>
              <a:rPr lang="nb-NO" sz="7200" u="sng" dirty="0" smtClean="0">
                <a:solidFill>
                  <a:srgbClr val="990033"/>
                </a:solidFill>
                <a:latin typeface="Arial" charset="0"/>
                <a:ea typeface="ＭＳ Ｐゴシック" charset="-128"/>
                <a:cs typeface="ＭＳ Ｐゴシック" charset="-128"/>
                <a:hlinkClick r:id="rId12"/>
              </a:rPr>
              <a:t> audio filer</a:t>
            </a:r>
            <a:r>
              <a:rPr lang="nb-NO" sz="7200" u="sng" dirty="0" smtClean="0">
                <a:solidFill>
                  <a:srgbClr val="990033"/>
                </a:solidFill>
                <a:latin typeface="Arial" charset="0"/>
                <a:ea typeface="ＭＳ Ｐゴシック" charset="-128"/>
                <a:cs typeface="ＭＳ Ｐゴシック" charset="-128"/>
              </a:rPr>
              <a:t> </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Kommunikasjon  </a:t>
            </a:r>
            <a:r>
              <a:rPr lang="nb-NO" sz="7200" u="sng" dirty="0" smtClean="0">
                <a:solidFill>
                  <a:srgbClr val="990033"/>
                </a:solidFill>
                <a:latin typeface="Arial" charset="0"/>
                <a:ea typeface="ＭＳ Ｐゴシック" charset="-128"/>
                <a:cs typeface="ＭＳ Ｐゴシック" charset="-128"/>
                <a:hlinkClick r:id="rId13"/>
              </a:rPr>
              <a:t>spansk</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Språk </a:t>
            </a:r>
            <a:r>
              <a:rPr lang="nb-NO" sz="7200" u="sng" dirty="0" smtClean="0">
                <a:solidFill>
                  <a:srgbClr val="990033"/>
                </a:solidFill>
                <a:latin typeface="Arial" charset="0"/>
                <a:ea typeface="ＭＳ Ｐゴシック" charset="-128"/>
                <a:cs typeface="ＭＳ Ｐゴシック" charset="-128"/>
                <a:hlinkClick r:id="rId14"/>
              </a:rPr>
              <a:t>fransk</a:t>
            </a:r>
            <a:r>
              <a:rPr lang="nb-NO" sz="7200" dirty="0" smtClean="0">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15"/>
              </a:rPr>
              <a:t>spansk</a:t>
            </a:r>
            <a:r>
              <a:rPr lang="nb-NO" sz="7200" dirty="0" smtClean="0">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16"/>
              </a:rPr>
              <a:t>tysk</a:t>
            </a:r>
            <a:r>
              <a:rPr lang="nb-NO" sz="7200" u="sng" dirty="0" smtClean="0">
                <a:solidFill>
                  <a:srgbClr val="990033"/>
                </a:solidFill>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17"/>
              </a:rPr>
              <a:t>alle</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Pedagogiske nettsteder </a:t>
            </a:r>
            <a:r>
              <a:rPr lang="nb-NO" sz="7200" u="sng" dirty="0" smtClean="0">
                <a:solidFill>
                  <a:srgbClr val="990033"/>
                </a:solidFill>
                <a:latin typeface="Arial" charset="0"/>
                <a:ea typeface="ＭＳ Ｐゴシック" charset="-128"/>
                <a:cs typeface="ＭＳ Ｐゴシック" charset="-128"/>
                <a:hlinkClick r:id="rId18"/>
              </a:rPr>
              <a:t>BBC</a:t>
            </a:r>
            <a:r>
              <a:rPr lang="nb-NO" sz="7200" dirty="0" smtClean="0">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19"/>
              </a:rPr>
              <a:t>Hogne</a:t>
            </a:r>
            <a:endParaRPr lang="nb-NO" sz="7200" dirty="0" smtClean="0">
              <a:latin typeface="Arial" charset="0"/>
              <a:ea typeface="ＭＳ Ｐゴシック" charset="-128"/>
              <a:cs typeface="ＭＳ Ｐゴシック" charset="-128"/>
            </a:endParaRPr>
          </a:p>
          <a:p>
            <a:pPr>
              <a:lnSpc>
                <a:spcPct val="80000"/>
              </a:lnSpc>
            </a:pPr>
            <a:r>
              <a:rPr lang="nb-NO" sz="7200" dirty="0" smtClean="0">
                <a:latin typeface="Arial" charset="0"/>
                <a:ea typeface="ＭＳ Ｐゴシック" charset="-128"/>
                <a:cs typeface="ＭＳ Ｐゴシック" charset="-128"/>
              </a:rPr>
              <a:t>Lærebøker på nett  </a:t>
            </a:r>
            <a:r>
              <a:rPr lang="nb-NO" sz="7200" u="sng" dirty="0" smtClean="0">
                <a:solidFill>
                  <a:srgbClr val="990033"/>
                </a:solidFill>
                <a:latin typeface="Arial" charset="0"/>
                <a:ea typeface="ＭＳ Ｐゴシック" charset="-128"/>
                <a:cs typeface="ＭＳ Ｐゴシック" charset="-128"/>
                <a:hlinkClick r:id="rId20"/>
              </a:rPr>
              <a:t>Aschehoug,</a:t>
            </a:r>
            <a:r>
              <a:rPr lang="nb-NO" sz="7200" u="sng" dirty="0" smtClean="0">
                <a:solidFill>
                  <a:srgbClr val="990033"/>
                </a:solidFill>
                <a:latin typeface="Arial" charset="0"/>
                <a:ea typeface="ＭＳ Ｐゴシック" charset="-128"/>
                <a:cs typeface="ＭＳ Ｐゴシック" charset="-128"/>
              </a:rPr>
              <a:t> </a:t>
            </a:r>
            <a:r>
              <a:rPr lang="nb-NO" sz="7200" u="sng" dirty="0" smtClean="0">
                <a:solidFill>
                  <a:srgbClr val="990033"/>
                </a:solidFill>
                <a:latin typeface="Arial" charset="0"/>
                <a:ea typeface="ＭＳ Ｐゴシック" charset="-128"/>
                <a:cs typeface="ＭＳ Ｐゴシック" charset="-128"/>
                <a:hlinkClick r:id="rId21"/>
              </a:rPr>
              <a:t>Cappelen</a:t>
            </a:r>
            <a:endParaRPr lang="nb-NO" sz="7200" u="sng" dirty="0" smtClean="0">
              <a:solidFill>
                <a:srgbClr val="990033"/>
              </a:solidFill>
              <a:latin typeface="Arial" charset="0"/>
              <a:ea typeface="ＭＳ Ｐゴシック" charset="-128"/>
              <a:cs typeface="ＭＳ Ｐゴシック" charset="-128"/>
            </a:endParaRPr>
          </a:p>
          <a:p>
            <a:pPr eaLnBrk="1" hangingPunct="1">
              <a:lnSpc>
                <a:spcPct val="80000"/>
              </a:lnSpc>
            </a:pPr>
            <a:endParaRPr lang="nb-NO" sz="2700"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smtClean="0"/>
              <a:t>LK06 - Web 2.0</a:t>
            </a:r>
            <a:endParaRPr lang="nb-NO" dirty="0"/>
          </a:p>
        </p:txBody>
      </p:sp>
      <p:sp>
        <p:nvSpPr>
          <p:cNvPr id="3" name="Plassholder for innhold 2"/>
          <p:cNvSpPr>
            <a:spLocks noGrp="1"/>
          </p:cNvSpPr>
          <p:nvPr>
            <p:ph sz="half" idx="1"/>
          </p:nvPr>
        </p:nvSpPr>
        <p:spPr/>
        <p:txBody>
          <a:bodyPr/>
          <a:lstStyle/>
          <a:p>
            <a:pPr>
              <a:buNone/>
            </a:pPr>
            <a:r>
              <a:rPr lang="nb-NO" dirty="0" smtClean="0"/>
              <a:t>Læreplanen i LK06</a:t>
            </a:r>
          </a:p>
          <a:p>
            <a:r>
              <a:rPr lang="nb-NO" dirty="0" smtClean="0"/>
              <a:t>Fra åpne mål elevene kan strekke seg etter (dannelse)</a:t>
            </a:r>
          </a:p>
          <a:p>
            <a:pPr>
              <a:buNone/>
            </a:pPr>
            <a:r>
              <a:rPr lang="nb-NO" dirty="0" smtClean="0"/>
              <a:t>Til</a:t>
            </a:r>
          </a:p>
          <a:p>
            <a:r>
              <a:rPr lang="nb-NO" dirty="0" smtClean="0"/>
              <a:t>Kriteriebaserte mål hvor kunnskapen kan måles (curriculum)</a:t>
            </a:r>
            <a:endParaRPr lang="nb-NO" dirty="0"/>
          </a:p>
        </p:txBody>
      </p:sp>
      <p:sp>
        <p:nvSpPr>
          <p:cNvPr id="4" name="Plassholder for innhold 3"/>
          <p:cNvSpPr>
            <a:spLocks noGrp="1"/>
          </p:cNvSpPr>
          <p:nvPr>
            <p:ph sz="half" idx="2"/>
          </p:nvPr>
        </p:nvSpPr>
        <p:spPr/>
        <p:txBody>
          <a:bodyPr/>
          <a:lstStyle/>
          <a:p>
            <a:r>
              <a:rPr lang="nb-NO" dirty="0" smtClean="0"/>
              <a:t>Nettsamfunnet</a:t>
            </a:r>
          </a:p>
          <a:p>
            <a:r>
              <a:rPr lang="nb-NO" dirty="0" smtClean="0"/>
              <a:t>Fra statiske tekster som kan leses og tolkes (hard </a:t>
            </a:r>
            <a:r>
              <a:rPr lang="nb-NO" dirty="0" err="1" smtClean="0"/>
              <a:t>knowledge</a:t>
            </a:r>
            <a:r>
              <a:rPr lang="nb-NO" dirty="0" smtClean="0"/>
              <a:t>)</a:t>
            </a:r>
          </a:p>
          <a:p>
            <a:r>
              <a:rPr lang="nb-NO" dirty="0" smtClean="0"/>
              <a:t>Til</a:t>
            </a:r>
          </a:p>
          <a:p>
            <a:r>
              <a:rPr lang="nb-NO" dirty="0" smtClean="0"/>
              <a:t>Et kreativt sted hvor mening skapes og endres i en prosess (soft </a:t>
            </a:r>
            <a:r>
              <a:rPr lang="nb-NO" dirty="0" err="1" smtClean="0"/>
              <a:t>knowledge</a:t>
            </a:r>
            <a:r>
              <a:rPr lang="nb-NO" dirty="0" smtClean="0"/>
              <a:t>)</a:t>
            </a:r>
          </a:p>
          <a:p>
            <a:endParaRPr lang="nb-NO" dirty="0"/>
          </a:p>
        </p:txBody>
      </p:sp>
      <p:sp>
        <p:nvSpPr>
          <p:cNvPr id="5" name="Samkjør 4"/>
          <p:cNvSpPr/>
          <p:nvPr/>
        </p:nvSpPr>
        <p:spPr>
          <a:xfrm>
            <a:off x="403412" y="2151063"/>
            <a:ext cx="3931920" cy="4187760"/>
          </a:xfrm>
          <a:prstGeom prst="flowChartMerge">
            <a:avLst/>
          </a:prstGeom>
          <a:solidFill>
            <a:schemeClr val="accent4">
              <a:lumMod val="75000"/>
              <a:alpha val="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6" name="Trekk ut 5"/>
          <p:cNvSpPr/>
          <p:nvPr/>
        </p:nvSpPr>
        <p:spPr>
          <a:xfrm>
            <a:off x="4778188" y="2151063"/>
            <a:ext cx="3931920" cy="3975100"/>
          </a:xfrm>
          <a:prstGeom prst="flowChartExtract">
            <a:avLst/>
          </a:prstGeom>
          <a:solidFill>
            <a:srgbClr val="FF0000">
              <a:alpha val="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7" name="TekstSylinder 6"/>
          <p:cNvSpPr txBox="1"/>
          <p:nvPr/>
        </p:nvSpPr>
        <p:spPr>
          <a:xfrm>
            <a:off x="3306371" y="6338823"/>
            <a:ext cx="3409336" cy="369332"/>
          </a:xfrm>
          <a:prstGeom prst="rect">
            <a:avLst/>
          </a:prstGeom>
          <a:noFill/>
        </p:spPr>
        <p:txBody>
          <a:bodyPr wrap="square" rtlCol="0">
            <a:spAutoFit/>
          </a:bodyPr>
          <a:lstStyle/>
          <a:p>
            <a:r>
              <a:rPr lang="nb-NO" dirty="0" smtClean="0"/>
              <a:t>Lærerstyrt </a:t>
            </a:r>
            <a:r>
              <a:rPr lang="nb-NO" dirty="0" smtClean="0">
                <a:sym typeface="Wingdings"/>
              </a:rPr>
              <a:t> elevstyrt</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25078E-6 -1.62845E-6 L 0.23897 -1.62845E-6 " pathEditMode="relative" rAng="0" ptsTypes="AA">
                                      <p:cBhvr>
                                        <p:cTn id="6" dur="2000" fill="hold"/>
                                        <p:tgtEl>
                                          <p:spTgt spid="5"/>
                                        </p:tgtEl>
                                        <p:attrNameLst>
                                          <p:attrName>ppt_x</p:attrName>
                                          <p:attrName>ppt_y</p:attrName>
                                        </p:attrNameLst>
                                      </p:cBhvr>
                                      <p:rCtr x="119" y="0"/>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1.01424E-6 6.21496E-6 L -0.23898 0.00163 " pathEditMode="relative" ptsTypes="AA">
                                      <p:cBhvr>
                                        <p:cTn id="10" dur="2000" fill="hold"/>
                                        <p:tgtEl>
                                          <p:spTgt spid="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Top</a:t>
            </a:r>
            <a:r>
              <a:rPr lang="nb-NO" dirty="0" smtClean="0"/>
              <a:t> 10 verktøy</a:t>
            </a:r>
            <a:endParaRPr lang="nb-NO" dirty="0"/>
          </a:p>
        </p:txBody>
      </p:sp>
      <p:sp>
        <p:nvSpPr>
          <p:cNvPr id="3" name="Plassholder for innhold 2"/>
          <p:cNvSpPr>
            <a:spLocks noGrp="1"/>
          </p:cNvSpPr>
          <p:nvPr>
            <p:ph idx="1"/>
          </p:nvPr>
        </p:nvSpPr>
        <p:spPr>
          <a:xfrm>
            <a:off x="800851" y="1910800"/>
            <a:ext cx="8057399" cy="3992563"/>
          </a:xfrm>
        </p:spPr>
        <p:txBody>
          <a:bodyPr anchor="t">
            <a:normAutofit fontScale="25000" lnSpcReduction="20000"/>
          </a:bodyPr>
          <a:lstStyle/>
          <a:p>
            <a:r>
              <a:rPr lang="nb-NO" sz="7200" dirty="0" smtClean="0"/>
              <a:t>Peer </a:t>
            </a:r>
            <a:r>
              <a:rPr lang="nb-NO" sz="7200" dirty="0" err="1" smtClean="0"/>
              <a:t>assessment</a:t>
            </a:r>
            <a:r>
              <a:rPr lang="nb-NO" sz="7200" dirty="0" smtClean="0"/>
              <a:t>: </a:t>
            </a:r>
            <a:r>
              <a:rPr lang="nb-NO" sz="7200" b="1" dirty="0" err="1" smtClean="0"/>
              <a:t>Google</a:t>
            </a:r>
            <a:r>
              <a:rPr lang="nb-NO" sz="7200" dirty="0" smtClean="0"/>
              <a:t> </a:t>
            </a:r>
            <a:r>
              <a:rPr lang="nb-NO" sz="7200" dirty="0" err="1" smtClean="0"/>
              <a:t>Scholar</a:t>
            </a:r>
            <a:endParaRPr lang="nb-NO" sz="7200" dirty="0" smtClean="0"/>
          </a:p>
          <a:p>
            <a:r>
              <a:rPr lang="nb-NO" sz="7200" b="1" dirty="0" err="1" smtClean="0"/>
              <a:t>Wikepedia</a:t>
            </a:r>
            <a:r>
              <a:rPr lang="nb-NO" sz="7200" dirty="0" smtClean="0"/>
              <a:t> - </a:t>
            </a:r>
            <a:r>
              <a:rPr lang="nb-NO" sz="7200" dirty="0" err="1" smtClean="0"/>
              <a:t>What</a:t>
            </a:r>
            <a:r>
              <a:rPr lang="nb-NO" sz="7200" dirty="0" smtClean="0"/>
              <a:t> do </a:t>
            </a:r>
            <a:r>
              <a:rPr lang="nb-NO" sz="7200" dirty="0" err="1" smtClean="0"/>
              <a:t>you</a:t>
            </a:r>
            <a:r>
              <a:rPr lang="nb-NO" sz="7200" dirty="0" smtClean="0"/>
              <a:t> </a:t>
            </a:r>
            <a:r>
              <a:rPr lang="nb-NO" sz="7200" dirty="0" err="1" smtClean="0"/>
              <a:t>need</a:t>
            </a:r>
            <a:r>
              <a:rPr lang="nb-NO" sz="7200" dirty="0" smtClean="0"/>
              <a:t> to know? The world </a:t>
            </a:r>
            <a:r>
              <a:rPr lang="nb-NO" sz="7200" dirty="0" err="1" smtClean="0"/>
              <a:t>may</a:t>
            </a:r>
            <a:r>
              <a:rPr lang="nb-NO" sz="7200" dirty="0" smtClean="0"/>
              <a:t> have an </a:t>
            </a:r>
            <a:r>
              <a:rPr lang="nb-NO" sz="7200" dirty="0" err="1" smtClean="0"/>
              <a:t>answer</a:t>
            </a:r>
            <a:endParaRPr lang="nb-NO" sz="7200" dirty="0" smtClean="0"/>
          </a:p>
          <a:p>
            <a:r>
              <a:rPr lang="nb-NO" sz="7200" b="1" dirty="0" err="1" smtClean="0"/>
              <a:t>Ling</a:t>
            </a:r>
            <a:r>
              <a:rPr lang="nb-NO" sz="7200" dirty="0" smtClean="0"/>
              <a:t> - </a:t>
            </a:r>
            <a:r>
              <a:rPr lang="nb-NO" sz="7200" dirty="0" err="1" smtClean="0"/>
              <a:t>easy</a:t>
            </a:r>
            <a:r>
              <a:rPr lang="nb-NO" sz="7200" dirty="0" smtClean="0"/>
              <a:t> screen and action </a:t>
            </a:r>
            <a:r>
              <a:rPr lang="nb-NO" sz="7200" dirty="0" err="1" smtClean="0"/>
              <a:t>capture</a:t>
            </a:r>
            <a:endParaRPr lang="nb-NO" sz="7200" dirty="0" smtClean="0"/>
          </a:p>
          <a:p>
            <a:r>
              <a:rPr lang="nb-NO" sz="7200" b="1" dirty="0" err="1" smtClean="0"/>
              <a:t>Flip</a:t>
            </a:r>
            <a:r>
              <a:rPr lang="nb-NO" sz="7200" b="1" dirty="0" smtClean="0"/>
              <a:t> Video </a:t>
            </a:r>
            <a:r>
              <a:rPr lang="nb-NO" sz="7200" dirty="0" smtClean="0"/>
              <a:t>- </a:t>
            </a:r>
            <a:r>
              <a:rPr lang="nb-NO" sz="7200" dirty="0" err="1" smtClean="0"/>
              <a:t>sometimes</a:t>
            </a:r>
            <a:r>
              <a:rPr lang="nb-NO" sz="7200" dirty="0" smtClean="0"/>
              <a:t>, </a:t>
            </a:r>
            <a:r>
              <a:rPr lang="nb-NO" sz="7200" dirty="0" err="1" smtClean="0"/>
              <a:t>it's</a:t>
            </a:r>
            <a:r>
              <a:rPr lang="nb-NO" sz="7200" dirty="0" smtClean="0"/>
              <a:t> </a:t>
            </a:r>
            <a:r>
              <a:rPr lang="nb-NO" sz="7200" dirty="0" err="1" smtClean="0"/>
              <a:t>about</a:t>
            </a:r>
            <a:r>
              <a:rPr lang="nb-NO" sz="7200" dirty="0" smtClean="0"/>
              <a:t> </a:t>
            </a:r>
            <a:r>
              <a:rPr lang="nb-NO" sz="7200" dirty="0" err="1" smtClean="0"/>
              <a:t>the</a:t>
            </a:r>
            <a:r>
              <a:rPr lang="nb-NO" sz="7200" dirty="0" smtClean="0"/>
              <a:t> hardware. </a:t>
            </a:r>
          </a:p>
          <a:p>
            <a:r>
              <a:rPr lang="nb-NO" sz="7200" b="1" dirty="0" err="1" smtClean="0"/>
              <a:t>GoogleDocs</a:t>
            </a:r>
            <a:r>
              <a:rPr lang="nb-NO" sz="7200" dirty="0" smtClean="0"/>
              <a:t> - </a:t>
            </a:r>
            <a:r>
              <a:rPr lang="nb-NO" sz="7200" dirty="0" err="1" smtClean="0"/>
              <a:t>collaboration</a:t>
            </a:r>
            <a:r>
              <a:rPr lang="nb-NO" sz="7200" dirty="0" smtClean="0"/>
              <a:t> </a:t>
            </a:r>
            <a:r>
              <a:rPr lang="nb-NO" sz="7200" dirty="0" err="1" smtClean="0"/>
              <a:t>across</a:t>
            </a:r>
            <a:r>
              <a:rPr lang="nb-NO" sz="7200" dirty="0" smtClean="0"/>
              <a:t> time, </a:t>
            </a:r>
            <a:r>
              <a:rPr lang="nb-NO" sz="7200" dirty="0" err="1" smtClean="0"/>
              <a:t>space</a:t>
            </a:r>
            <a:r>
              <a:rPr lang="nb-NO" sz="7200" dirty="0" smtClean="0"/>
              <a:t>, </a:t>
            </a:r>
            <a:r>
              <a:rPr lang="nb-NO" sz="7200" dirty="0" err="1" smtClean="0"/>
              <a:t>applications</a:t>
            </a:r>
            <a:endParaRPr lang="nb-NO" sz="7200" dirty="0" smtClean="0"/>
          </a:p>
          <a:p>
            <a:r>
              <a:rPr lang="nb-NO" sz="7200" b="1" dirty="0" err="1" smtClean="0"/>
              <a:t>Blogger.com</a:t>
            </a:r>
            <a:r>
              <a:rPr lang="nb-NO" sz="7200" dirty="0" smtClean="0"/>
              <a:t> - </a:t>
            </a:r>
            <a:r>
              <a:rPr lang="nb-NO" sz="7200" dirty="0" err="1" smtClean="0"/>
              <a:t>Learning</a:t>
            </a:r>
            <a:r>
              <a:rPr lang="nb-NO" sz="7200" dirty="0" smtClean="0"/>
              <a:t> </a:t>
            </a:r>
            <a:r>
              <a:rPr lang="nb-NO" sz="7200" dirty="0" err="1" smtClean="0"/>
              <a:t>through</a:t>
            </a:r>
            <a:r>
              <a:rPr lang="nb-NO" sz="7200" dirty="0" smtClean="0"/>
              <a:t> </a:t>
            </a:r>
            <a:r>
              <a:rPr lang="nb-NO" sz="7200" dirty="0" err="1" smtClean="0"/>
              <a:t>reflection</a:t>
            </a:r>
            <a:r>
              <a:rPr lang="nb-NO" sz="7200" dirty="0" smtClean="0"/>
              <a:t> and </a:t>
            </a:r>
            <a:r>
              <a:rPr lang="nb-NO" sz="7200" dirty="0" err="1" smtClean="0"/>
              <a:t>inviting</a:t>
            </a:r>
            <a:r>
              <a:rPr lang="nb-NO" sz="7200" dirty="0" smtClean="0"/>
              <a:t> </a:t>
            </a:r>
            <a:r>
              <a:rPr lang="nb-NO" sz="7200" dirty="0" err="1" smtClean="0"/>
              <a:t>comment</a:t>
            </a:r>
            <a:endParaRPr lang="nb-NO" sz="7200" dirty="0" smtClean="0"/>
          </a:p>
          <a:p>
            <a:r>
              <a:rPr lang="nb-NO" sz="7200" b="1" dirty="0" err="1" smtClean="0"/>
              <a:t>Ning</a:t>
            </a:r>
            <a:r>
              <a:rPr lang="nb-NO" sz="7200" dirty="0" smtClean="0"/>
              <a:t> - </a:t>
            </a:r>
            <a:r>
              <a:rPr lang="nb-NO" sz="7200" dirty="0" err="1" smtClean="0"/>
              <a:t>creating</a:t>
            </a:r>
            <a:r>
              <a:rPr lang="nb-NO" sz="7200" dirty="0" smtClean="0"/>
              <a:t> </a:t>
            </a:r>
            <a:r>
              <a:rPr lang="nb-NO" sz="7200" dirty="0" err="1" smtClean="0"/>
              <a:t>quick</a:t>
            </a:r>
            <a:r>
              <a:rPr lang="nb-NO" sz="7200" dirty="0" smtClean="0"/>
              <a:t> </a:t>
            </a:r>
            <a:r>
              <a:rPr lang="nb-NO" sz="7200" dirty="0" err="1" smtClean="0"/>
              <a:t>communty</a:t>
            </a:r>
            <a:r>
              <a:rPr lang="nb-NO" sz="7200" dirty="0" smtClean="0"/>
              <a:t> </a:t>
            </a:r>
            <a:r>
              <a:rPr lang="nb-NO" sz="7200" dirty="0" err="1" smtClean="0"/>
              <a:t>sites</a:t>
            </a:r>
            <a:r>
              <a:rPr lang="nb-NO" sz="7200" dirty="0" smtClean="0"/>
              <a:t> for </a:t>
            </a:r>
            <a:r>
              <a:rPr lang="nb-NO" sz="7200" dirty="0" err="1" smtClean="0"/>
              <a:t>social</a:t>
            </a:r>
            <a:r>
              <a:rPr lang="nb-NO" sz="7200" dirty="0" smtClean="0"/>
              <a:t> </a:t>
            </a:r>
            <a:r>
              <a:rPr lang="nb-NO" sz="7200" dirty="0" err="1" smtClean="0"/>
              <a:t>learning</a:t>
            </a:r>
            <a:endParaRPr lang="nb-NO" sz="7200" dirty="0" smtClean="0"/>
          </a:p>
          <a:p>
            <a:r>
              <a:rPr lang="nb-NO" sz="7200" b="1" dirty="0" err="1" smtClean="0"/>
              <a:t>Twitter</a:t>
            </a:r>
            <a:r>
              <a:rPr lang="nb-NO" sz="7200" b="1" dirty="0" smtClean="0"/>
              <a:t> </a:t>
            </a:r>
            <a:r>
              <a:rPr lang="nb-NO" sz="7200" dirty="0" smtClean="0"/>
              <a:t>- and </a:t>
            </a:r>
            <a:r>
              <a:rPr lang="nb-NO" sz="7200" dirty="0" err="1" smtClean="0"/>
              <a:t>related</a:t>
            </a:r>
            <a:r>
              <a:rPr lang="nb-NO" sz="7200" dirty="0" smtClean="0"/>
              <a:t> </a:t>
            </a:r>
            <a:r>
              <a:rPr lang="nb-NO" sz="7200" dirty="0" err="1" smtClean="0"/>
              <a:t>apps</a:t>
            </a:r>
            <a:r>
              <a:rPr lang="nb-NO" sz="7200" dirty="0" smtClean="0"/>
              <a:t> (</a:t>
            </a:r>
            <a:r>
              <a:rPr lang="nb-NO" sz="7200" dirty="0" err="1" smtClean="0"/>
              <a:t>tweetchat.com</a:t>
            </a:r>
            <a:r>
              <a:rPr lang="nb-NO" sz="7200" dirty="0" smtClean="0"/>
              <a:t>, </a:t>
            </a:r>
            <a:r>
              <a:rPr lang="nb-NO" sz="7200" dirty="0" err="1" smtClean="0"/>
              <a:t>search.twitter.com</a:t>
            </a:r>
            <a:r>
              <a:rPr lang="nb-NO" sz="7200" dirty="0" smtClean="0"/>
              <a:t>) for all </a:t>
            </a:r>
            <a:r>
              <a:rPr lang="nb-NO" sz="7200" dirty="0" err="1" smtClean="0"/>
              <a:t>things</a:t>
            </a:r>
            <a:r>
              <a:rPr lang="nb-NO" sz="7200" dirty="0" smtClean="0"/>
              <a:t> </a:t>
            </a:r>
            <a:r>
              <a:rPr lang="nb-NO" sz="7200" dirty="0" err="1" smtClean="0"/>
              <a:t>micro-bloggable</a:t>
            </a:r>
            <a:endParaRPr lang="nb-NO" sz="7200" dirty="0" smtClean="0"/>
          </a:p>
          <a:p>
            <a:r>
              <a:rPr lang="nb-NO" sz="7200" b="1" dirty="0" err="1" smtClean="0"/>
              <a:t>SlideShare</a:t>
            </a:r>
            <a:r>
              <a:rPr lang="nb-NO" sz="7200" dirty="0" smtClean="0"/>
              <a:t> - </a:t>
            </a:r>
            <a:r>
              <a:rPr lang="nb-NO" sz="7200" dirty="0" err="1" smtClean="0"/>
              <a:t>takes</a:t>
            </a:r>
            <a:r>
              <a:rPr lang="nb-NO" sz="7200" dirty="0" smtClean="0"/>
              <a:t> </a:t>
            </a:r>
            <a:r>
              <a:rPr lang="nb-NO" sz="7200" dirty="0" err="1" smtClean="0"/>
              <a:t>the</a:t>
            </a:r>
            <a:r>
              <a:rPr lang="nb-NO" sz="7200" dirty="0" smtClean="0"/>
              <a:t> </a:t>
            </a:r>
            <a:r>
              <a:rPr lang="nb-NO" sz="7200" dirty="0" err="1" smtClean="0"/>
              <a:t>tech</a:t>
            </a:r>
            <a:r>
              <a:rPr lang="nb-NO" sz="7200" dirty="0" smtClean="0"/>
              <a:t> </a:t>
            </a:r>
            <a:r>
              <a:rPr lang="nb-NO" sz="7200" dirty="0" err="1" smtClean="0"/>
              <a:t>glitches</a:t>
            </a:r>
            <a:r>
              <a:rPr lang="nb-NO" sz="7200" dirty="0" smtClean="0"/>
              <a:t> </a:t>
            </a:r>
            <a:r>
              <a:rPr lang="nb-NO" sz="7200" dirty="0" err="1" smtClean="0"/>
              <a:t>out</a:t>
            </a:r>
            <a:r>
              <a:rPr lang="nb-NO" sz="7200" dirty="0" smtClean="0"/>
              <a:t> </a:t>
            </a:r>
            <a:r>
              <a:rPr lang="nb-NO" sz="7200" dirty="0" err="1" smtClean="0"/>
              <a:t>of</a:t>
            </a:r>
            <a:r>
              <a:rPr lang="nb-NO" sz="7200" dirty="0" smtClean="0"/>
              <a:t> presenting and stores for </a:t>
            </a:r>
            <a:r>
              <a:rPr lang="nb-NO" sz="7200" dirty="0" err="1" smtClean="0"/>
              <a:t>anytime</a:t>
            </a:r>
            <a:r>
              <a:rPr lang="nb-NO" sz="7200" dirty="0" smtClean="0"/>
              <a:t> </a:t>
            </a:r>
            <a:r>
              <a:rPr lang="nb-NO" sz="7200" dirty="0" err="1" smtClean="0"/>
              <a:t>retrieval</a:t>
            </a:r>
            <a:endParaRPr lang="nb-NO" sz="7200" dirty="0" smtClean="0"/>
          </a:p>
          <a:p>
            <a:r>
              <a:rPr lang="nb-NO" sz="7200" b="1" dirty="0" err="1" smtClean="0"/>
              <a:t>IBM's</a:t>
            </a:r>
            <a:r>
              <a:rPr lang="nb-NO" sz="7200" b="1" dirty="0" smtClean="0"/>
              <a:t> </a:t>
            </a:r>
            <a:r>
              <a:rPr lang="nb-NO" sz="7200" b="1" dirty="0" err="1" smtClean="0"/>
              <a:t>Many</a:t>
            </a:r>
            <a:r>
              <a:rPr lang="nb-NO" sz="7200" b="1" dirty="0" smtClean="0"/>
              <a:t> Eyes </a:t>
            </a:r>
            <a:r>
              <a:rPr lang="nb-NO" sz="7200" dirty="0" smtClean="0"/>
              <a:t>- </a:t>
            </a:r>
            <a:r>
              <a:rPr lang="nb-NO" sz="7200" dirty="0" err="1" smtClean="0"/>
              <a:t>Visualizing</a:t>
            </a:r>
            <a:r>
              <a:rPr lang="nb-NO" sz="7200" dirty="0" smtClean="0"/>
              <a:t> data in </a:t>
            </a:r>
            <a:r>
              <a:rPr lang="nb-NO" sz="7200" dirty="0" err="1" smtClean="0"/>
              <a:t>new</a:t>
            </a:r>
            <a:r>
              <a:rPr lang="nb-NO" sz="7200" dirty="0" smtClean="0"/>
              <a:t> and intuitive </a:t>
            </a:r>
            <a:r>
              <a:rPr lang="nb-NO" sz="7200" dirty="0" err="1" smtClean="0"/>
              <a:t>ways</a:t>
            </a:r>
            <a:endParaRPr lang="nb-NO" sz="7200" dirty="0" smtClean="0"/>
          </a:p>
          <a:p>
            <a:endParaRPr lang="nb-NO" dirty="0" smtClean="0"/>
          </a:p>
          <a:p>
            <a:r>
              <a:rPr lang="nb-NO" dirty="0" err="1" smtClean="0"/>
              <a:t>If</a:t>
            </a:r>
            <a:r>
              <a:rPr lang="nb-NO" dirty="0" smtClean="0"/>
              <a:t> </a:t>
            </a:r>
            <a:r>
              <a:rPr lang="nb-NO" dirty="0" err="1" smtClean="0"/>
              <a:t>you</a:t>
            </a:r>
            <a:r>
              <a:rPr lang="nb-NO" dirty="0" smtClean="0"/>
              <a:t> </a:t>
            </a:r>
            <a:r>
              <a:rPr lang="nb-NO" dirty="0" err="1" smtClean="0"/>
              <a:t>haven't</a:t>
            </a:r>
            <a:r>
              <a:rPr lang="nb-NO" dirty="0" smtClean="0"/>
              <a:t> </a:t>
            </a:r>
            <a:r>
              <a:rPr lang="nb-NO" dirty="0" err="1" smtClean="0"/>
              <a:t>explored</a:t>
            </a:r>
            <a:r>
              <a:rPr lang="nb-NO" dirty="0" smtClean="0"/>
              <a:t> </a:t>
            </a:r>
            <a:r>
              <a:rPr lang="nb-NO" dirty="0" err="1" smtClean="0"/>
              <a:t>any</a:t>
            </a:r>
            <a:r>
              <a:rPr lang="nb-NO" dirty="0" smtClean="0"/>
              <a:t> </a:t>
            </a:r>
            <a:r>
              <a:rPr lang="nb-NO" dirty="0" err="1" smtClean="0"/>
              <a:t>of</a:t>
            </a:r>
            <a:r>
              <a:rPr lang="nb-NO" dirty="0" smtClean="0"/>
              <a:t> </a:t>
            </a:r>
            <a:r>
              <a:rPr lang="nb-NO" dirty="0" err="1" smtClean="0"/>
              <a:t>these</a:t>
            </a:r>
            <a:r>
              <a:rPr lang="nb-NO" dirty="0" smtClean="0"/>
              <a:t> </a:t>
            </a:r>
            <a:r>
              <a:rPr lang="nb-NO" dirty="0" err="1" smtClean="0"/>
              <a:t>tools</a:t>
            </a:r>
            <a:r>
              <a:rPr lang="nb-NO" dirty="0" smtClean="0"/>
              <a:t> </a:t>
            </a:r>
            <a:r>
              <a:rPr lang="nb-NO" dirty="0" err="1" smtClean="0"/>
              <a:t>yet</a:t>
            </a:r>
            <a:r>
              <a:rPr lang="nb-NO" dirty="0" smtClean="0"/>
              <a:t>, </a:t>
            </a:r>
            <a:r>
              <a:rPr lang="nb-NO" dirty="0" err="1" smtClean="0"/>
              <a:t>take</a:t>
            </a:r>
            <a:r>
              <a:rPr lang="nb-NO" dirty="0" smtClean="0"/>
              <a:t> </a:t>
            </a:r>
            <a:r>
              <a:rPr lang="nb-NO" dirty="0" err="1" smtClean="0"/>
              <a:t>some</a:t>
            </a:r>
            <a:r>
              <a:rPr lang="nb-NO" dirty="0" smtClean="0"/>
              <a:t> time. </a:t>
            </a:r>
            <a:r>
              <a:rPr lang="nb-NO" dirty="0" err="1" smtClean="0"/>
              <a:t>I've</a:t>
            </a:r>
            <a:r>
              <a:rPr lang="nb-NO" dirty="0" smtClean="0"/>
              <a:t> used </a:t>
            </a:r>
            <a:r>
              <a:rPr lang="nb-NO" dirty="0" err="1" smtClean="0"/>
              <a:t>them</a:t>
            </a:r>
            <a:r>
              <a:rPr lang="nb-NO" dirty="0" smtClean="0"/>
              <a:t> all in my teaching, </a:t>
            </a:r>
            <a:r>
              <a:rPr lang="nb-NO" dirty="0" err="1" smtClean="0"/>
              <a:t>learning</a:t>
            </a:r>
            <a:r>
              <a:rPr lang="nb-NO" dirty="0" smtClean="0"/>
              <a:t> to </a:t>
            </a:r>
            <a:r>
              <a:rPr lang="nb-NO" dirty="0" err="1" smtClean="0"/>
              <a:t>find</a:t>
            </a:r>
            <a:r>
              <a:rPr lang="nb-NO" dirty="0" smtClean="0"/>
              <a:t>, </a:t>
            </a:r>
            <a:r>
              <a:rPr lang="nb-NO" dirty="0" err="1" smtClean="0"/>
              <a:t>share</a:t>
            </a:r>
            <a:r>
              <a:rPr lang="nb-NO" dirty="0" smtClean="0"/>
              <a:t>, make </a:t>
            </a:r>
            <a:r>
              <a:rPr lang="nb-NO" dirty="0" err="1" smtClean="0"/>
              <a:t>sense</a:t>
            </a:r>
            <a:r>
              <a:rPr lang="nb-NO" dirty="0" smtClean="0"/>
              <a:t> </a:t>
            </a:r>
            <a:r>
              <a:rPr lang="nb-NO" dirty="0" err="1" smtClean="0"/>
              <a:t>of</a:t>
            </a:r>
            <a:r>
              <a:rPr lang="nb-NO" dirty="0" smtClean="0"/>
              <a:t> or </a:t>
            </a:r>
            <a:r>
              <a:rPr lang="nb-NO" dirty="0" err="1" smtClean="0"/>
              <a:t>collaborate</a:t>
            </a:r>
            <a:r>
              <a:rPr lang="nb-NO" dirty="0" smtClean="0"/>
              <a:t> in </a:t>
            </a:r>
            <a:r>
              <a:rPr lang="nb-NO" dirty="0" err="1" smtClean="0"/>
              <a:t>the</a:t>
            </a:r>
            <a:r>
              <a:rPr lang="nb-NO" dirty="0" smtClean="0"/>
              <a:t> </a:t>
            </a:r>
            <a:r>
              <a:rPr lang="nb-NO" dirty="0" err="1" smtClean="0"/>
              <a:t>knowledge</a:t>
            </a:r>
            <a:r>
              <a:rPr lang="nb-NO" dirty="0" smtClean="0"/>
              <a:t> </a:t>
            </a:r>
            <a:r>
              <a:rPr lang="nb-NO" dirty="0" err="1" smtClean="0"/>
              <a:t>realm</a:t>
            </a:r>
            <a:r>
              <a:rPr lang="nb-NO" dirty="0" smtClean="0"/>
              <a:t>. And </a:t>
            </a:r>
            <a:r>
              <a:rPr lang="nb-NO" dirty="0" err="1" smtClean="0"/>
              <a:t>some</a:t>
            </a:r>
            <a:r>
              <a:rPr lang="nb-NO" dirty="0" smtClean="0"/>
              <a:t> </a:t>
            </a:r>
            <a:r>
              <a:rPr lang="nb-NO" dirty="0" err="1" smtClean="0"/>
              <a:t>are</a:t>
            </a:r>
            <a:r>
              <a:rPr lang="nb-NO" dirty="0" smtClean="0"/>
              <a:t> just </a:t>
            </a:r>
            <a:r>
              <a:rPr lang="nb-NO" dirty="0" err="1" smtClean="0"/>
              <a:t>plain</a:t>
            </a:r>
            <a:r>
              <a:rPr lang="nb-NO" dirty="0" smtClean="0"/>
              <a:t> </a:t>
            </a:r>
            <a:r>
              <a:rPr lang="nb-NO" dirty="0" err="1" smtClean="0"/>
              <a:t>fun</a:t>
            </a:r>
            <a:r>
              <a:rPr lang="nb-NO" dirty="0" smtClean="0"/>
              <a:t> to </a:t>
            </a:r>
            <a:r>
              <a:rPr lang="nb-NO" dirty="0" err="1" smtClean="0"/>
              <a:t>use</a:t>
            </a:r>
            <a:r>
              <a:rPr lang="nb-NO" dirty="0" smtClean="0"/>
              <a:t>. </a:t>
            </a:r>
            <a:r>
              <a:rPr lang="nb-NO" dirty="0" err="1" smtClean="0"/>
              <a:t>If</a:t>
            </a:r>
            <a:r>
              <a:rPr lang="nb-NO" dirty="0" smtClean="0"/>
              <a:t> </a:t>
            </a:r>
            <a:r>
              <a:rPr lang="nb-NO" dirty="0" err="1" smtClean="0"/>
              <a:t>you</a:t>
            </a:r>
            <a:r>
              <a:rPr lang="nb-NO" dirty="0" smtClean="0"/>
              <a:t> have </a:t>
            </a:r>
            <a:r>
              <a:rPr lang="nb-NO" dirty="0" err="1" smtClean="0"/>
              <a:t>others</a:t>
            </a:r>
            <a:r>
              <a:rPr lang="nb-NO" dirty="0" smtClean="0"/>
              <a:t>, </a:t>
            </a:r>
            <a:r>
              <a:rPr lang="nb-NO" dirty="0" err="1" smtClean="0"/>
              <a:t>favorites</a:t>
            </a:r>
            <a:r>
              <a:rPr lang="nb-NO" dirty="0" smtClean="0"/>
              <a:t>, </a:t>
            </a:r>
            <a:r>
              <a:rPr lang="nb-NO" dirty="0" err="1" smtClean="0"/>
              <a:t>can't</a:t>
            </a:r>
            <a:r>
              <a:rPr lang="nb-NO" dirty="0" smtClean="0"/>
              <a:t> live </a:t>
            </a:r>
            <a:r>
              <a:rPr lang="nb-NO" dirty="0" err="1" smtClean="0"/>
              <a:t>withouts...send</a:t>
            </a:r>
            <a:r>
              <a:rPr lang="nb-NO" dirty="0" smtClean="0"/>
              <a:t> </a:t>
            </a:r>
            <a:r>
              <a:rPr lang="nb-NO" dirty="0" err="1" smtClean="0"/>
              <a:t>them</a:t>
            </a:r>
            <a:r>
              <a:rPr lang="nb-NO" dirty="0" smtClean="0"/>
              <a:t> </a:t>
            </a:r>
            <a:r>
              <a:rPr lang="nb-NO" dirty="0" err="1" smtClean="0"/>
              <a:t>on</a:t>
            </a:r>
            <a:r>
              <a:rPr lang="nb-NO" dirty="0" smtClean="0"/>
              <a:t> to Jane or </a:t>
            </a:r>
            <a:r>
              <a:rPr lang="nb-NO" dirty="0" err="1" smtClean="0"/>
              <a:t>me</a:t>
            </a:r>
            <a:r>
              <a:rPr lang="nb-NO" dirty="0" smtClean="0"/>
              <a:t>. </a:t>
            </a:r>
            <a:endParaRPr lang="nb-NO"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Nådde vi målet?</a:t>
            </a:r>
            <a:endParaRPr lang="nb-NO" dirty="0"/>
          </a:p>
        </p:txBody>
      </p:sp>
      <p:sp>
        <p:nvSpPr>
          <p:cNvPr id="3" name="Plassholder for innhold 2"/>
          <p:cNvSpPr>
            <a:spLocks noGrp="1"/>
          </p:cNvSpPr>
          <p:nvPr>
            <p:ph sz="half" idx="1"/>
          </p:nvPr>
        </p:nvSpPr>
        <p:spPr/>
        <p:txBody>
          <a:bodyPr/>
          <a:lstStyle/>
          <a:p>
            <a:r>
              <a:rPr lang="nb-NO" dirty="0" smtClean="0"/>
              <a:t>Opplæringa – hvilke krav settes til oss?</a:t>
            </a:r>
          </a:p>
          <a:p>
            <a:r>
              <a:rPr lang="nb-NO" dirty="0" smtClean="0"/>
              <a:t>Forstå forskjellen på Web 1.0 og Web 2.0</a:t>
            </a:r>
          </a:p>
          <a:p>
            <a:r>
              <a:rPr lang="nb-NO" dirty="0" smtClean="0"/>
              <a:t>Noen </a:t>
            </a:r>
            <a:r>
              <a:rPr lang="nb-NO" dirty="0" err="1" smtClean="0"/>
              <a:t>idéer</a:t>
            </a:r>
            <a:r>
              <a:rPr lang="nb-NO" dirty="0" smtClean="0"/>
              <a:t> som kan prøves ut.</a:t>
            </a:r>
          </a:p>
          <a:p>
            <a:endParaRPr lang="nb-NO" dirty="0"/>
          </a:p>
        </p:txBody>
      </p:sp>
      <p:sp>
        <p:nvSpPr>
          <p:cNvPr id="4" name="Plassholder for innhold 3"/>
          <p:cNvSpPr>
            <a:spLocks noGrp="1"/>
          </p:cNvSpPr>
          <p:nvPr>
            <p:ph sz="half" idx="2"/>
          </p:nvPr>
        </p:nvSpPr>
        <p:spPr/>
        <p:txBody>
          <a:bodyPr/>
          <a:lstStyle/>
          <a:p>
            <a:r>
              <a:rPr lang="nb-NO" sz="2400" dirty="0" smtClean="0">
                <a:ea typeface="ＭＳ Ｐゴシック" charset="-128"/>
                <a:cs typeface="ＭＳ Ｐゴシック" charset="-128"/>
              </a:rPr>
              <a:t>Ferdigheter, kunnskaper, </a:t>
            </a:r>
            <a:r>
              <a:rPr lang="nb-NO" sz="2400" b="1" dirty="0" smtClean="0">
                <a:solidFill>
                  <a:srgbClr val="742C2A"/>
                </a:solidFill>
                <a:ea typeface="ＭＳ Ｐゴシック" charset="-128"/>
                <a:cs typeface="ＭＳ Ｐゴシック" charset="-128"/>
              </a:rPr>
              <a:t>kreativitet</a:t>
            </a:r>
            <a:r>
              <a:rPr lang="nb-NO" sz="2400" dirty="0" smtClean="0">
                <a:ea typeface="ＭＳ Ｐゴシック" charset="-128"/>
                <a:cs typeface="ＭＳ Ｐゴシック" charset="-128"/>
              </a:rPr>
              <a:t> og holdninger som alle trenger for å kunne bruke digitale medier for læring og </a:t>
            </a:r>
            <a:r>
              <a:rPr lang="nb-NO" sz="2400" dirty="0" err="1" smtClean="0">
                <a:ea typeface="ＭＳ Ｐゴシック" charset="-128"/>
                <a:cs typeface="ＭＳ Ｐゴシック" charset="-128"/>
              </a:rPr>
              <a:t>mestring</a:t>
            </a:r>
            <a:r>
              <a:rPr lang="nb-NO" sz="2400" dirty="0" smtClean="0">
                <a:ea typeface="ＭＳ Ｐゴシック" charset="-128"/>
                <a:cs typeface="ＭＳ Ｐゴシック" charset="-128"/>
              </a:rPr>
              <a:t> i kunnskapssamfunnet (2005,ITU- </a:t>
            </a:r>
            <a:r>
              <a:rPr lang="nb-NO" sz="2400" dirty="0" err="1" smtClean="0">
                <a:ea typeface="ＭＳ Ｐゴシック" charset="-128"/>
                <a:cs typeface="ＭＳ Ｐゴシック" charset="-128"/>
              </a:rPr>
              <a:t>itu.no</a:t>
            </a:r>
            <a:r>
              <a:rPr lang="nb-NO" sz="2400" dirty="0" smtClean="0">
                <a:ea typeface="ＭＳ Ｐゴシック" charset="-128"/>
                <a:cs typeface="ＭＳ Ｐゴシック" charset="-128"/>
              </a:rPr>
              <a:t>)</a:t>
            </a:r>
            <a:endParaRPr lang="nb-N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rtlCol="0">
            <a:scene3d>
              <a:camera prst="orthographicFront"/>
              <a:lightRig rig="threePt" dir="t">
                <a:rot lat="0" lon="0" rev="4800000"/>
              </a:lightRig>
            </a:scene3d>
            <a:sp3d prstMaterial="matte">
              <a:bevelT w="50800" h="10160"/>
            </a:sp3d>
          </a:bodyPr>
          <a:lstStyle/>
          <a:p>
            <a:pPr eaLnBrk="1" fontAlgn="auto" hangingPunct="1">
              <a:spcAft>
                <a:spcPts val="0"/>
              </a:spcAft>
              <a:defRPr/>
            </a:pPr>
            <a:r>
              <a:rPr lang="nb-NO" dirty="0">
                <a:ea typeface="+mj-ea"/>
                <a:cs typeface="+mj-cs"/>
              </a:rPr>
              <a:t>Digital Kompetanse</a:t>
            </a:r>
          </a:p>
        </p:txBody>
      </p:sp>
      <p:sp>
        <p:nvSpPr>
          <p:cNvPr id="26627" name="Rectangle 3"/>
          <p:cNvSpPr>
            <a:spLocks noGrp="1" noChangeArrowheads="1"/>
          </p:cNvSpPr>
          <p:nvPr>
            <p:ph idx="1"/>
          </p:nvPr>
        </p:nvSpPr>
        <p:spPr>
          <a:xfrm>
            <a:off x="457200" y="1774825"/>
            <a:ext cx="4876800" cy="4625975"/>
          </a:xfrm>
        </p:spPr>
        <p:txBody>
          <a:bodyPr>
            <a:normAutofit/>
          </a:bodyPr>
          <a:lstStyle/>
          <a:p>
            <a:pPr eaLnBrk="1" hangingPunct="1">
              <a:lnSpc>
                <a:spcPct val="90000"/>
              </a:lnSpc>
              <a:buFont typeface="Wingdings" charset="2"/>
              <a:buNone/>
            </a:pPr>
            <a:r>
              <a:rPr lang="nb-NO" dirty="0" smtClean="0">
                <a:ea typeface="ＭＳ Ｐゴシック" charset="-128"/>
                <a:cs typeface="ＭＳ Ｐゴシック" charset="-128"/>
              </a:rPr>
              <a:t>	</a:t>
            </a:r>
            <a:r>
              <a:rPr lang="nb-NO" sz="2800" dirty="0" smtClean="0">
                <a:ea typeface="ＭＳ Ｐゴシック" charset="-128"/>
                <a:cs typeface="ＭＳ Ｐゴシック" charset="-128"/>
              </a:rPr>
              <a:t>Ferdigheter</a:t>
            </a:r>
            <a:r>
              <a:rPr lang="nb-NO" sz="2800" dirty="0">
                <a:ea typeface="ＭＳ Ｐゴシック" charset="-128"/>
                <a:cs typeface="ＭＳ Ｐゴシック" charset="-128"/>
              </a:rPr>
              <a:t>, kunnskaper, </a:t>
            </a:r>
            <a:r>
              <a:rPr lang="nb-NO" sz="2800" b="1" dirty="0">
                <a:solidFill>
                  <a:srgbClr val="742C2A"/>
                </a:solidFill>
                <a:ea typeface="ＭＳ Ｐゴシック" charset="-128"/>
                <a:cs typeface="ＭＳ Ｐゴシック" charset="-128"/>
              </a:rPr>
              <a:t>kreativitet</a:t>
            </a:r>
            <a:r>
              <a:rPr lang="nb-NO" sz="2800" dirty="0">
                <a:ea typeface="ＭＳ Ｐゴシック" charset="-128"/>
                <a:cs typeface="ＭＳ Ｐゴシック" charset="-128"/>
              </a:rPr>
              <a:t> og holdninger som alle trenger for å kunne bruke digitale medier for læring og </a:t>
            </a:r>
            <a:r>
              <a:rPr lang="nb-NO" sz="2800" dirty="0" err="1">
                <a:ea typeface="ＭＳ Ｐゴシック" charset="-128"/>
                <a:cs typeface="ＭＳ Ｐゴシック" charset="-128"/>
              </a:rPr>
              <a:t>mestring</a:t>
            </a:r>
            <a:r>
              <a:rPr lang="nb-NO" sz="2800" dirty="0">
                <a:ea typeface="ＭＳ Ｐゴシック" charset="-128"/>
                <a:cs typeface="ＭＳ Ｐゴシック" charset="-128"/>
              </a:rPr>
              <a:t> i kunnskapssamfunnet (2005,ITU- </a:t>
            </a:r>
            <a:r>
              <a:rPr lang="nb-NO" sz="2800" dirty="0" err="1">
                <a:ea typeface="ＭＳ Ｐゴシック" charset="-128"/>
                <a:cs typeface="ＭＳ Ｐゴシック" charset="-128"/>
              </a:rPr>
              <a:t>itu.no</a:t>
            </a:r>
            <a:r>
              <a:rPr lang="nb-NO" sz="2800" dirty="0">
                <a:ea typeface="ＭＳ Ｐゴシック" charset="-128"/>
                <a:cs typeface="ＭＳ Ｐゴシック" charset="-128"/>
              </a:rPr>
              <a:t>)</a:t>
            </a:r>
          </a:p>
          <a:p>
            <a:pPr eaLnBrk="1" hangingPunct="1">
              <a:lnSpc>
                <a:spcPct val="90000"/>
              </a:lnSpc>
              <a:buFont typeface="Wingdings" charset="2"/>
              <a:buNone/>
            </a:pPr>
            <a:endParaRPr lang="nb-NO" dirty="0">
              <a:ea typeface="ＭＳ Ｐゴシック" charset="-128"/>
              <a:cs typeface="ＭＳ Ｐゴシック" charset="-128"/>
            </a:endParaRPr>
          </a:p>
          <a:p>
            <a:pPr eaLnBrk="1" hangingPunct="1">
              <a:lnSpc>
                <a:spcPct val="90000"/>
              </a:lnSpc>
              <a:buFont typeface="Wingdings" charset="2"/>
              <a:buNone/>
            </a:pPr>
            <a:r>
              <a:rPr lang="nb-NO" dirty="0">
                <a:ea typeface="ＭＳ Ｐゴシック" charset="-128"/>
                <a:cs typeface="ＭＳ Ｐゴシック" charset="-128"/>
              </a:rPr>
              <a:t>	</a:t>
            </a:r>
            <a:r>
              <a:rPr lang="nb-NO" sz="2400" dirty="0">
                <a:ea typeface="ＭＳ Ｐゴシック" charset="-128"/>
                <a:cs typeface="ＭＳ Ｐゴシック" charset="-128"/>
              </a:rPr>
              <a:t>Begrepet er i stadig utvikling og må forstås i forhold til sin samtid.</a:t>
            </a:r>
          </a:p>
        </p:txBody>
      </p:sp>
      <p:pic>
        <p:nvPicPr>
          <p:cNvPr id="26628" name="Picture 6" descr="[TG]270203.jpg"/>
          <p:cNvPicPr>
            <a:picLocks noChangeAspect="1"/>
          </p:cNvPicPr>
          <p:nvPr/>
        </p:nvPicPr>
        <p:blipFill>
          <a:blip r:embed="rId3"/>
          <a:srcRect/>
          <a:stretch>
            <a:fillRect/>
          </a:stretch>
        </p:blipFill>
        <p:spPr bwMode="auto">
          <a:xfrm>
            <a:off x="5257800" y="2057400"/>
            <a:ext cx="3505200" cy="3362325"/>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normAutofit/>
          </a:bodyPr>
          <a:lstStyle/>
          <a:p>
            <a:r>
              <a:rPr lang="nb-NO" dirty="0" smtClean="0"/>
              <a:t>Grunnleggende ferdighet</a:t>
            </a:r>
            <a:endParaRPr lang="nb-NO" dirty="0"/>
          </a:p>
        </p:txBody>
      </p:sp>
      <p:sp>
        <p:nvSpPr>
          <p:cNvPr id="106499" name="Rectangle 3"/>
          <p:cNvSpPr>
            <a:spLocks noGrp="1" noChangeArrowheads="1"/>
          </p:cNvSpPr>
          <p:nvPr>
            <p:ph idx="1"/>
          </p:nvPr>
        </p:nvSpPr>
        <p:spPr>
          <a:xfrm>
            <a:off x="932303" y="2133600"/>
            <a:ext cx="7925947" cy="3992563"/>
          </a:xfrm>
        </p:spPr>
        <p:txBody>
          <a:bodyPr>
            <a:normAutofit lnSpcReduction="10000"/>
          </a:bodyPr>
          <a:lstStyle/>
          <a:p>
            <a:pPr>
              <a:buFontTx/>
              <a:buNone/>
            </a:pPr>
            <a:r>
              <a:rPr lang="nb-NO" sz="2800" dirty="0"/>
              <a:t>	Å kunne bruke digitale verktøy i </a:t>
            </a:r>
            <a:r>
              <a:rPr lang="nb-NO" sz="2800" u="sng" dirty="0"/>
              <a:t>fremmedspråk</a:t>
            </a:r>
            <a:r>
              <a:rPr lang="nb-NO" sz="2800" dirty="0"/>
              <a:t> bidrar til å </a:t>
            </a:r>
            <a:r>
              <a:rPr lang="nb-NO" sz="2800" b="1" dirty="0"/>
              <a:t>utvide læringsarenaen</a:t>
            </a:r>
            <a:r>
              <a:rPr lang="nb-NO" sz="2800" dirty="0"/>
              <a:t> for faget og tilfører læringsprosessen verdifulle dimensjoner gjennom muligheter for møte med </a:t>
            </a:r>
            <a:r>
              <a:rPr lang="nb-NO" sz="2800" b="1" dirty="0"/>
              <a:t>autentisk språk</a:t>
            </a:r>
            <a:r>
              <a:rPr lang="nb-NO" sz="2800" dirty="0"/>
              <a:t> og anvendelse av språket i </a:t>
            </a:r>
            <a:r>
              <a:rPr lang="nb-NO" sz="2800" b="1" dirty="0"/>
              <a:t>autentiske kommunikasjonssituasjoner</a:t>
            </a:r>
            <a:r>
              <a:rPr lang="nb-NO" sz="2800" dirty="0"/>
              <a:t>.</a:t>
            </a:r>
            <a:r>
              <a:rPr lang="nb-NO" sz="2800" dirty="0" smtClean="0"/>
              <a:t> </a:t>
            </a:r>
          </a:p>
          <a:p>
            <a:pPr>
              <a:buFontTx/>
              <a:buNone/>
            </a:pPr>
            <a:r>
              <a:rPr lang="nb-NO" sz="2800" b="1" dirty="0" smtClean="0"/>
              <a:t>	Kildekritikk</a:t>
            </a:r>
            <a:r>
              <a:rPr lang="nb-NO" sz="2800" b="1" dirty="0"/>
              <a:t>, opphavsrett og personvern</a:t>
            </a:r>
            <a:r>
              <a:rPr lang="nb-NO" sz="2800" dirty="0"/>
              <a:t> er sentrale områder i digitale sammenhenger som også inngår i fremmedspråk.</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Kompetansemål</a:t>
            </a:r>
            <a:endParaRPr lang="nb-NO" dirty="0"/>
          </a:p>
        </p:txBody>
      </p:sp>
      <p:sp>
        <p:nvSpPr>
          <p:cNvPr id="3" name="Plassholder for innhold 2"/>
          <p:cNvSpPr>
            <a:spLocks noGrp="1"/>
          </p:cNvSpPr>
          <p:nvPr>
            <p:ph idx="1"/>
          </p:nvPr>
        </p:nvSpPr>
        <p:spPr/>
        <p:txBody>
          <a:bodyPr>
            <a:normAutofit/>
          </a:bodyPr>
          <a:lstStyle/>
          <a:p>
            <a:pPr>
              <a:buNone/>
            </a:pPr>
            <a:r>
              <a:rPr lang="nb-NO" dirty="0" smtClean="0"/>
              <a:t>Kommunikasjon</a:t>
            </a:r>
          </a:p>
          <a:p>
            <a:pPr lvl="1"/>
            <a:r>
              <a:rPr lang="nb-NO" dirty="0" smtClean="0"/>
              <a:t>kombinere ord, lyd og bilde manuelt og ved hjelp av digitale verktøy (introduksjonsmodellen)</a:t>
            </a:r>
          </a:p>
          <a:p>
            <a:pPr lvl="1"/>
            <a:r>
              <a:rPr lang="nb-NO" dirty="0" smtClean="0"/>
              <a:t>lage fortellinger ved å kombinere ord, lyd og bilde manuelt og ved hjelp av digitale verktøy (progresjonsmodellen)  </a:t>
            </a:r>
          </a:p>
          <a:p>
            <a:pPr>
              <a:buNone/>
            </a:pPr>
            <a:r>
              <a:rPr lang="nb-NO" dirty="0" smtClean="0"/>
              <a:t>Kulturmøter</a:t>
            </a:r>
          </a:p>
          <a:p>
            <a:pPr lvl="1" hangingPunct="0"/>
            <a:r>
              <a:rPr lang="nb-NO" dirty="0" smtClean="0"/>
              <a:t>bruke digitale verktøy til samarbeid og møte med autentisk språk</a:t>
            </a:r>
          </a:p>
          <a:p>
            <a:endParaRPr lang="nb-NO" dirty="0"/>
          </a:p>
        </p:txBody>
      </p:sp>
      <p:pic>
        <p:nvPicPr>
          <p:cNvPr id="4" name="Bilde 3" descr="j0232149.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60808" y="2828834"/>
            <a:ext cx="1521617" cy="1621843"/>
          </a:xfrm>
          <a:prstGeom prst="rect">
            <a:avLst/>
          </a:prstGeom>
        </p:spPr>
      </p:pic>
      <p:pic>
        <p:nvPicPr>
          <p:cNvPr id="5" name="Bilde 4" descr="j0281116.pict"/>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799293" y="5219998"/>
            <a:ext cx="1055661" cy="112432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Kompetansemål</a:t>
            </a:r>
            <a:endParaRPr lang="nb-NO" dirty="0"/>
          </a:p>
        </p:txBody>
      </p:sp>
      <p:sp>
        <p:nvSpPr>
          <p:cNvPr id="3" name="Plassholder for innhold 2"/>
          <p:cNvSpPr>
            <a:spLocks noGrp="1"/>
          </p:cNvSpPr>
          <p:nvPr>
            <p:ph idx="1"/>
          </p:nvPr>
        </p:nvSpPr>
        <p:spPr/>
        <p:txBody>
          <a:bodyPr>
            <a:normAutofit/>
          </a:bodyPr>
          <a:lstStyle/>
          <a:p>
            <a:pPr>
              <a:buNone/>
            </a:pPr>
            <a:r>
              <a:rPr lang="nb-NO" dirty="0" smtClean="0"/>
              <a:t>Kommunikasjon</a:t>
            </a:r>
          </a:p>
          <a:p>
            <a:pPr lvl="1"/>
            <a:r>
              <a:rPr lang="nb-NO" dirty="0" err="1" smtClean="0"/>
              <a:t>Powerpoint</a:t>
            </a:r>
            <a:r>
              <a:rPr lang="nb-NO" dirty="0" smtClean="0"/>
              <a:t>, Photo Story, </a:t>
            </a:r>
            <a:r>
              <a:rPr lang="nb-NO" dirty="0" err="1" smtClean="0"/>
              <a:t>Moviemaker</a:t>
            </a:r>
            <a:r>
              <a:rPr lang="nb-NO" dirty="0" smtClean="0"/>
              <a:t>, </a:t>
            </a:r>
            <a:r>
              <a:rPr lang="nb-NO" dirty="0" err="1" smtClean="0"/>
              <a:t>Imovie</a:t>
            </a:r>
            <a:r>
              <a:rPr lang="nb-NO" dirty="0" smtClean="0"/>
              <a:t>, …..        (kombinere ord, lyd og bilde)</a:t>
            </a:r>
          </a:p>
          <a:p>
            <a:pPr lvl="1"/>
            <a:r>
              <a:rPr lang="nb-NO" dirty="0" smtClean="0"/>
              <a:t>  </a:t>
            </a:r>
          </a:p>
          <a:p>
            <a:pPr>
              <a:buNone/>
            </a:pPr>
            <a:r>
              <a:rPr lang="nb-NO" dirty="0" smtClean="0"/>
              <a:t>Kulturmøter</a:t>
            </a:r>
          </a:p>
          <a:p>
            <a:pPr lvl="1" hangingPunct="0"/>
            <a:r>
              <a:rPr lang="nb-NO" dirty="0" err="1" smtClean="0"/>
              <a:t>Wikispaces</a:t>
            </a:r>
            <a:r>
              <a:rPr lang="nb-NO" dirty="0" smtClean="0"/>
              <a:t>, </a:t>
            </a:r>
            <a:r>
              <a:rPr lang="nb-NO" dirty="0" err="1" smtClean="0"/>
              <a:t>Facebook</a:t>
            </a:r>
            <a:r>
              <a:rPr lang="nb-NO" dirty="0" smtClean="0"/>
              <a:t>, </a:t>
            </a:r>
            <a:r>
              <a:rPr lang="nb-NO" dirty="0" err="1" smtClean="0"/>
              <a:t>Voiceforum</a:t>
            </a:r>
            <a:r>
              <a:rPr lang="nb-NO" dirty="0" smtClean="0"/>
              <a:t>, </a:t>
            </a:r>
            <a:r>
              <a:rPr lang="nb-NO" dirty="0" err="1" smtClean="0"/>
              <a:t>Skype</a:t>
            </a:r>
            <a:r>
              <a:rPr lang="nb-NO" dirty="0" smtClean="0"/>
              <a:t>, </a:t>
            </a:r>
            <a:r>
              <a:rPr lang="nb-NO" dirty="0" err="1" smtClean="0"/>
              <a:t>Docs</a:t>
            </a:r>
            <a:r>
              <a:rPr lang="nb-NO" dirty="0" smtClean="0"/>
              <a:t> </a:t>
            </a:r>
            <a:r>
              <a:rPr lang="nb-NO" dirty="0" err="1" smtClean="0"/>
              <a:t>google</a:t>
            </a:r>
            <a:r>
              <a:rPr lang="nb-NO" dirty="0" smtClean="0"/>
              <a:t>, </a:t>
            </a:r>
            <a:r>
              <a:rPr lang="nb-NO" dirty="0" err="1" smtClean="0"/>
              <a:t>Ietherpad</a:t>
            </a:r>
            <a:r>
              <a:rPr lang="nb-NO" dirty="0" smtClean="0"/>
              <a:t>,, </a:t>
            </a:r>
            <a:r>
              <a:rPr lang="nb-NO" dirty="0" err="1" smtClean="0"/>
              <a:t>Blog</a:t>
            </a:r>
            <a:r>
              <a:rPr lang="nb-NO" dirty="0" smtClean="0"/>
              <a:t>, e-post (samarbeid) </a:t>
            </a:r>
          </a:p>
          <a:p>
            <a:pPr lvl="1" hangingPunct="0"/>
            <a:r>
              <a:rPr lang="nb-NO" dirty="0" smtClean="0"/>
              <a:t>Internett (møte med autentisk språk)</a:t>
            </a:r>
          </a:p>
          <a:p>
            <a:endParaRPr lang="nb-NO" dirty="0"/>
          </a:p>
        </p:txBody>
      </p:sp>
      <p:pic>
        <p:nvPicPr>
          <p:cNvPr id="4" name="Bilde 3" descr="j0232149.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33337" y="2531344"/>
            <a:ext cx="1521617" cy="162184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På dine premisser</a:t>
            </a:r>
            <a:endParaRPr lang="nb-NO" dirty="0"/>
          </a:p>
        </p:txBody>
      </p:sp>
      <p:pic>
        <p:nvPicPr>
          <p:cNvPr id="5" name="Plassholder for innhold 4" descr="small_tree.jpg"/>
          <p:cNvPicPr>
            <a:picLocks noGrp="1" noChangeAspect="1"/>
          </p:cNvPicPr>
          <p:nvPr>
            <p:ph idx="1"/>
          </p:nvPr>
        </p:nvPicPr>
        <p:blipFill>
          <a:blip r:embed="rId3"/>
          <a:srcRect l="-65624" r="-65624"/>
          <a:stretch>
            <a:fillRect/>
          </a:stretch>
        </p:blipFill>
        <p:spPr>
          <a:xfrm>
            <a:off x="3431956" y="2133600"/>
            <a:ext cx="7074714" cy="3992563"/>
          </a:xfrm>
        </p:spPr>
      </p:pic>
      <p:sp>
        <p:nvSpPr>
          <p:cNvPr id="6" name="TekstSylinder 5"/>
          <p:cNvSpPr txBox="1"/>
          <p:nvPr/>
        </p:nvSpPr>
        <p:spPr>
          <a:xfrm>
            <a:off x="764327" y="2292859"/>
            <a:ext cx="4127368" cy="387798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endParaRPr lang="nb-NO" sz="2400" dirty="0" smtClean="0"/>
          </a:p>
          <a:p>
            <a:r>
              <a:rPr lang="nb-NO" sz="2400" dirty="0" smtClean="0"/>
              <a:t>Hvordan kan </a:t>
            </a:r>
            <a:r>
              <a:rPr lang="nb-NO" sz="2400" u="sng" dirty="0" smtClean="0"/>
              <a:t>du</a:t>
            </a:r>
            <a:r>
              <a:rPr lang="nb-NO" sz="2400" dirty="0" smtClean="0"/>
              <a:t> utnytte </a:t>
            </a:r>
            <a:r>
              <a:rPr lang="nb-NO" sz="2400" u="sng" dirty="0" smtClean="0"/>
              <a:t>digitale verktøy</a:t>
            </a:r>
            <a:r>
              <a:rPr lang="nb-NO" sz="2400" dirty="0" smtClean="0"/>
              <a:t> slik at elevene dine motiveres og  lærer mer fremmedspråk?</a:t>
            </a:r>
            <a:r>
              <a:rPr lang="nb-NO" dirty="0" smtClean="0"/>
              <a:t> </a:t>
            </a:r>
          </a:p>
          <a:p>
            <a:endParaRPr lang="nb-NO" dirty="0" smtClean="0"/>
          </a:p>
          <a:p>
            <a:endParaRPr lang="nb-NO" dirty="0" smtClean="0"/>
          </a:p>
          <a:p>
            <a:r>
              <a:rPr lang="nb-NO" dirty="0" smtClean="0"/>
              <a:t>Hva gjør mennesker best?</a:t>
            </a:r>
          </a:p>
          <a:p>
            <a:r>
              <a:rPr lang="nb-NO" dirty="0" smtClean="0"/>
              <a:t>Hva gjør datamaskiner best?</a:t>
            </a:r>
          </a:p>
          <a:p>
            <a:pPr algn="r"/>
            <a:r>
              <a:rPr lang="nb-NO" dirty="0" smtClean="0"/>
              <a:t>George Siemens</a:t>
            </a:r>
          </a:p>
          <a:p>
            <a:endParaRPr lang="nb-NO" dirty="0" smtClean="0"/>
          </a:p>
          <a:p>
            <a:endParaRPr lang="nb-NO" dirty="0"/>
          </a:p>
        </p:txBody>
      </p:sp>
      <p:sp>
        <p:nvSpPr>
          <p:cNvPr id="8" name="Pil høyre 7"/>
          <p:cNvSpPr/>
          <p:nvPr/>
        </p:nvSpPr>
        <p:spPr>
          <a:xfrm>
            <a:off x="3431955" y="5641531"/>
            <a:ext cx="1459739" cy="308144"/>
          </a:xfrm>
          <a:prstGeom prst="rightArrow">
            <a:avLst/>
          </a:prstGeom>
          <a:solidFill>
            <a:srgbClr val="FF6600">
              <a:alpha val="3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pic>
        <p:nvPicPr>
          <p:cNvPr id="9" name="Bilde 8"/>
          <p:cNvPicPr>
            <a:picLocks noChangeAspect="1"/>
          </p:cNvPicPr>
          <p:nvPr/>
        </p:nvPicPr>
        <p:blipFill>
          <a:blip r:embed="rId4"/>
          <a:stretch>
            <a:fillRect/>
          </a:stretch>
        </p:blipFill>
        <p:spPr>
          <a:xfrm>
            <a:off x="3692184" y="3800501"/>
            <a:ext cx="1054100" cy="1397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1905141" y="2133600"/>
            <a:ext cx="6953110" cy="3992563"/>
          </a:xfrm>
        </p:spPr>
        <p:txBody>
          <a:bodyPr>
            <a:normAutofit fontScale="92500"/>
          </a:bodyPr>
          <a:lstStyle/>
          <a:p>
            <a:pPr>
              <a:buNone/>
            </a:pPr>
            <a:r>
              <a:rPr lang="en-US" sz="2600" dirty="0" smtClean="0"/>
              <a:t>hard/</a:t>
            </a:r>
            <a:r>
              <a:rPr lang="en-US" sz="2600" dirty="0" err="1" smtClean="0"/>
              <a:t>strukturert/ikke</a:t>
            </a:r>
            <a:r>
              <a:rPr lang="en-US" sz="2600" dirty="0" smtClean="0"/>
              <a:t> </a:t>
            </a:r>
            <a:r>
              <a:rPr lang="en-US" sz="2600" dirty="0" err="1" smtClean="0"/>
              <a:t>fleksibel/</a:t>
            </a:r>
            <a:r>
              <a:rPr lang="en-US" dirty="0" err="1" smtClean="0"/>
              <a:t>Standardiserer</a:t>
            </a:r>
            <a:endParaRPr lang="en-US" dirty="0" smtClean="0"/>
          </a:p>
          <a:p>
            <a:pPr>
              <a:buNone/>
            </a:pPr>
            <a:endParaRPr lang="en-US" dirty="0" smtClean="0"/>
          </a:p>
          <a:p>
            <a:pPr lvl="1"/>
            <a:r>
              <a:rPr lang="en-US" dirty="0" err="1" smtClean="0"/>
              <a:t>Systemastiserer</a:t>
            </a:r>
            <a:endParaRPr lang="en-US" dirty="0" smtClean="0"/>
          </a:p>
          <a:p>
            <a:pPr lvl="1"/>
            <a:r>
              <a:rPr lang="en-US" dirty="0" err="1" smtClean="0"/>
              <a:t>Endrer</a:t>
            </a:r>
            <a:r>
              <a:rPr lang="en-US" dirty="0" smtClean="0"/>
              <a:t> </a:t>
            </a:r>
            <a:r>
              <a:rPr lang="en-US" dirty="0" err="1" smtClean="0"/>
              <a:t>kontrollmønstre</a:t>
            </a:r>
            <a:r>
              <a:rPr lang="en-US" dirty="0" smtClean="0"/>
              <a:t> ( </a:t>
            </a:r>
            <a:r>
              <a:rPr lang="en-US" dirty="0" err="1" smtClean="0"/>
              <a:t>forhandlingssituasjon</a:t>
            </a:r>
            <a:r>
              <a:rPr lang="en-US" dirty="0" smtClean="0"/>
              <a:t>)</a:t>
            </a:r>
          </a:p>
          <a:p>
            <a:pPr lvl="1"/>
            <a:r>
              <a:rPr lang="en-US" dirty="0" err="1" smtClean="0"/>
              <a:t>Fjerner</a:t>
            </a:r>
            <a:r>
              <a:rPr lang="en-US" dirty="0" smtClean="0"/>
              <a:t> </a:t>
            </a:r>
            <a:r>
              <a:rPr lang="en-US" dirty="0" err="1" smtClean="0"/>
              <a:t>og</a:t>
            </a:r>
            <a:r>
              <a:rPr lang="en-US" dirty="0" smtClean="0"/>
              <a:t> </a:t>
            </a:r>
            <a:r>
              <a:rPr lang="en-US" dirty="0" err="1" smtClean="0"/>
              <a:t>skaper</a:t>
            </a:r>
            <a:r>
              <a:rPr lang="en-US" dirty="0" smtClean="0"/>
              <a:t> </a:t>
            </a:r>
            <a:r>
              <a:rPr lang="en-US" dirty="0" err="1" smtClean="0"/>
              <a:t>barrierer</a:t>
            </a:r>
            <a:r>
              <a:rPr lang="en-US" dirty="0" smtClean="0"/>
              <a:t> ( </a:t>
            </a:r>
            <a:r>
              <a:rPr lang="en-US" dirty="0" err="1" smtClean="0"/>
              <a:t>interaksjon</a:t>
            </a:r>
            <a:r>
              <a:rPr lang="en-US" dirty="0" smtClean="0"/>
              <a:t>/laptop down)</a:t>
            </a:r>
          </a:p>
          <a:p>
            <a:pPr lvl="1"/>
            <a:r>
              <a:rPr lang="en-US" dirty="0" err="1" smtClean="0"/>
              <a:t>Gjør</a:t>
            </a:r>
            <a:r>
              <a:rPr lang="en-US" dirty="0" smtClean="0"/>
              <a:t> </a:t>
            </a:r>
            <a:r>
              <a:rPr lang="en-US" dirty="0" err="1" smtClean="0"/>
              <a:t>det</a:t>
            </a:r>
            <a:r>
              <a:rPr lang="en-US" dirty="0" smtClean="0"/>
              <a:t> </a:t>
            </a:r>
            <a:r>
              <a:rPr lang="en-US" dirty="0" err="1" smtClean="0"/>
              <a:t>mulig</a:t>
            </a:r>
            <a:r>
              <a:rPr lang="en-US" dirty="0" smtClean="0"/>
              <a:t> </a:t>
            </a:r>
            <a:r>
              <a:rPr lang="en-US" dirty="0" err="1" smtClean="0"/>
              <a:t>å</a:t>
            </a:r>
            <a:r>
              <a:rPr lang="en-US" dirty="0" smtClean="0"/>
              <a:t> </a:t>
            </a:r>
            <a:r>
              <a:rPr lang="en-US" dirty="0" err="1" smtClean="0"/>
              <a:t>reprodusere</a:t>
            </a:r>
            <a:r>
              <a:rPr lang="en-US" dirty="0" smtClean="0"/>
              <a:t> ( accountability)</a:t>
            </a:r>
          </a:p>
          <a:p>
            <a:pPr lvl="1"/>
            <a:r>
              <a:rPr lang="en-US" dirty="0" err="1" smtClean="0"/>
              <a:t>Gjør</a:t>
            </a:r>
            <a:r>
              <a:rPr lang="en-US" dirty="0" smtClean="0"/>
              <a:t> </a:t>
            </a:r>
            <a:r>
              <a:rPr lang="en-US" dirty="0" err="1" smtClean="0"/>
              <a:t>det</a:t>
            </a:r>
            <a:r>
              <a:rPr lang="en-US" dirty="0" smtClean="0"/>
              <a:t> </a:t>
            </a:r>
            <a:r>
              <a:rPr lang="en-US" dirty="0" err="1" smtClean="0"/>
              <a:t>mulig</a:t>
            </a:r>
            <a:r>
              <a:rPr lang="en-US" dirty="0" smtClean="0"/>
              <a:t> </a:t>
            </a:r>
            <a:r>
              <a:rPr lang="en-US" dirty="0" err="1" smtClean="0"/>
              <a:t>å</a:t>
            </a:r>
            <a:r>
              <a:rPr lang="en-US" dirty="0" smtClean="0"/>
              <a:t> </a:t>
            </a:r>
            <a:r>
              <a:rPr lang="en-US" dirty="0" err="1" smtClean="0"/>
              <a:t>finne</a:t>
            </a:r>
            <a:r>
              <a:rPr lang="en-US" dirty="0" smtClean="0"/>
              <a:t> </a:t>
            </a:r>
            <a:r>
              <a:rPr lang="en-US" dirty="0" err="1" smtClean="0"/>
              <a:t>mønstre</a:t>
            </a:r>
            <a:r>
              <a:rPr lang="en-US" dirty="0" smtClean="0"/>
              <a:t> ( </a:t>
            </a:r>
            <a:r>
              <a:rPr lang="en-US" dirty="0" err="1" smtClean="0"/>
              <a:t>storskala</a:t>
            </a:r>
            <a:r>
              <a:rPr lang="en-US" dirty="0" smtClean="0"/>
              <a:t> </a:t>
            </a:r>
            <a:r>
              <a:rPr lang="en-US" dirty="0" err="1" smtClean="0"/>
              <a:t>undersøkelser</a:t>
            </a:r>
            <a:r>
              <a:rPr lang="en-US" dirty="0" smtClean="0"/>
              <a:t>)</a:t>
            </a:r>
          </a:p>
          <a:p>
            <a:pPr lvl="1"/>
            <a:endParaRPr lang="en-US" dirty="0" smtClean="0"/>
          </a:p>
          <a:p>
            <a:pPr lvl="1"/>
            <a:r>
              <a:rPr lang="en-US" sz="2595" dirty="0" err="1" smtClean="0"/>
              <a:t>Teknisk</a:t>
            </a:r>
            <a:r>
              <a:rPr lang="en-US" sz="2595" dirty="0" smtClean="0"/>
              <a:t> </a:t>
            </a:r>
            <a:r>
              <a:rPr lang="en-US" sz="2595" dirty="0" err="1" smtClean="0"/>
              <a:t>komplisert</a:t>
            </a:r>
            <a:endParaRPr lang="nb-NO" sz="2595" dirty="0"/>
          </a:p>
        </p:txBody>
      </p:sp>
      <p:sp>
        <p:nvSpPr>
          <p:cNvPr id="4" name="Plassholder for dato 3"/>
          <p:cNvSpPr>
            <a:spLocks noGrp="1"/>
          </p:cNvSpPr>
          <p:nvPr>
            <p:ph type="dt" sz="half" idx="10"/>
          </p:nvPr>
        </p:nvSpPr>
        <p:spPr/>
        <p:txBody>
          <a:bodyPr/>
          <a:lstStyle/>
          <a:p>
            <a:fld id="{3206DC69-2B92-974C-BA08-08C8963BC018}" type="datetime1">
              <a:rPr lang="nn-NO" smtClean="0"/>
              <a:pPr/>
              <a:t>26-01-11</a:t>
            </a:fld>
            <a:endParaRPr lang="nb-NO" dirty="0"/>
          </a:p>
        </p:txBody>
      </p:sp>
      <p:sp>
        <p:nvSpPr>
          <p:cNvPr id="5" name="Plassholder for lysbildenummer 4"/>
          <p:cNvSpPr>
            <a:spLocks noGrp="1"/>
          </p:cNvSpPr>
          <p:nvPr>
            <p:ph type="sldNum" sz="quarter" idx="12"/>
          </p:nvPr>
        </p:nvSpPr>
        <p:spPr/>
        <p:txBody>
          <a:bodyPr/>
          <a:lstStyle/>
          <a:p>
            <a:fld id="{A98160ED-99E2-1940-96D3-05A2E718B83C}" type="slidenum">
              <a:rPr lang="nb-NO" smtClean="0"/>
              <a:pPr/>
              <a:t>9</a:t>
            </a:fld>
            <a:endParaRPr lang="nb-NO"/>
          </a:p>
        </p:txBody>
      </p:sp>
      <p:sp>
        <p:nvSpPr>
          <p:cNvPr id="6" name="Tittel 5"/>
          <p:cNvSpPr>
            <a:spLocks noGrp="1"/>
          </p:cNvSpPr>
          <p:nvPr>
            <p:ph type="title"/>
          </p:nvPr>
        </p:nvSpPr>
        <p:spPr/>
        <p:txBody>
          <a:bodyPr>
            <a:normAutofit/>
          </a:bodyPr>
          <a:lstStyle/>
          <a:p>
            <a:r>
              <a:rPr lang="en-US" sz="4400" dirty="0" err="1" smtClean="0"/>
              <a:t>Teknologien</a:t>
            </a:r>
            <a:r>
              <a:rPr lang="en-US" sz="4400" dirty="0" smtClean="0"/>
              <a:t>=</a:t>
            </a:r>
            <a:endParaRPr lang="nb-NO" dirty="0"/>
          </a:p>
        </p:txBody>
      </p:sp>
      <p:sp>
        <p:nvSpPr>
          <p:cNvPr id="7" name="TekstSylinder 6"/>
          <p:cNvSpPr txBox="1"/>
          <p:nvPr/>
        </p:nvSpPr>
        <p:spPr>
          <a:xfrm>
            <a:off x="284163" y="3107294"/>
            <a:ext cx="1620978" cy="2585323"/>
          </a:xfrm>
          <a:prstGeom prst="rect">
            <a:avLst/>
          </a:prstGeom>
          <a:noFill/>
        </p:spPr>
        <p:txBody>
          <a:bodyPr wrap="square" rtlCol="0">
            <a:spAutoFit/>
          </a:bodyPr>
          <a:lstStyle/>
          <a:p>
            <a:r>
              <a:rPr lang="nb-NO" dirty="0" smtClean="0"/>
              <a:t>Administrasjon</a:t>
            </a:r>
          </a:p>
          <a:p>
            <a:endParaRPr lang="nb-NO" dirty="0"/>
          </a:p>
          <a:p>
            <a:r>
              <a:rPr lang="nb-NO" dirty="0" smtClean="0"/>
              <a:t>Informasjon</a:t>
            </a:r>
          </a:p>
          <a:p>
            <a:endParaRPr lang="nb-NO" dirty="0" smtClean="0"/>
          </a:p>
          <a:p>
            <a:r>
              <a:rPr lang="nb-NO" dirty="0" smtClean="0"/>
              <a:t>Tilgjengelighet</a:t>
            </a:r>
          </a:p>
          <a:p>
            <a:endParaRPr lang="nb-NO" dirty="0"/>
          </a:p>
          <a:p>
            <a:r>
              <a:rPr lang="nb-NO" dirty="0" smtClean="0"/>
              <a:t>Forskning</a:t>
            </a:r>
          </a:p>
          <a:p>
            <a:endParaRPr lang="nb-NO" dirty="0" smtClean="0"/>
          </a:p>
          <a:p>
            <a:endParaRPr lang="nb-N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ekter">
  <a:themeElements>
    <a:clrScheme name="Spekter">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kter">
      <a:majorFont>
        <a:latin typeface="Corbel"/>
        <a:ea typeface=""/>
        <a:cs typeface=""/>
        <a:font script="Jpan" typeface="ＭＳ ゴシック"/>
      </a:majorFont>
      <a:minorFont>
        <a:latin typeface="Calibri"/>
        <a:ea typeface=""/>
        <a:cs typeface=""/>
        <a:font script="Jpan" typeface="ＭＳ ゴシック"/>
      </a:minorFont>
    </a:fontScheme>
    <a:fmtScheme name="Spekter">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Spekter.thmx</Template>
  <TotalTime>3317</TotalTime>
  <Words>2306</Words>
  <Application>Microsoft Macintosh PowerPoint</Application>
  <PresentationFormat>Skjermfremvisning (4:3)</PresentationFormat>
  <Paragraphs>460</Paragraphs>
  <Slides>35</Slides>
  <Notes>22</Notes>
  <HiddenSlides>0</HiddenSlides>
  <MMClips>1</MMClips>
  <ScaleCrop>false</ScaleCrop>
  <HeadingPairs>
    <vt:vector size="4" baseType="variant">
      <vt:variant>
        <vt:lpstr>Utformingsmal</vt:lpstr>
      </vt:variant>
      <vt:variant>
        <vt:i4>1</vt:i4>
      </vt:variant>
      <vt:variant>
        <vt:lpstr>Lysbildetitler</vt:lpstr>
      </vt:variant>
      <vt:variant>
        <vt:i4>35</vt:i4>
      </vt:variant>
    </vt:vector>
  </HeadingPairs>
  <TitlesOfParts>
    <vt:vector size="36" baseType="lpstr">
      <vt:lpstr>Spekter</vt:lpstr>
      <vt:lpstr>Med digitale verktøy</vt:lpstr>
      <vt:lpstr>Mål</vt:lpstr>
      <vt:lpstr>På fagenes premisser</vt:lpstr>
      <vt:lpstr>Digital Kompetanse</vt:lpstr>
      <vt:lpstr>Grunnleggende ferdighet</vt:lpstr>
      <vt:lpstr>Kompetansemål</vt:lpstr>
      <vt:lpstr>Kompetansemål</vt:lpstr>
      <vt:lpstr>På dine premisser</vt:lpstr>
      <vt:lpstr>Teknologien=</vt:lpstr>
      <vt:lpstr>Sosiale system=</vt:lpstr>
      <vt:lpstr>Utfordring</vt:lpstr>
      <vt:lpstr>Informasjonssamfunnet   WEB 1.0</vt:lpstr>
      <vt:lpstr>Informasjonssamfunnet   WEB 1.0</vt:lpstr>
      <vt:lpstr>Nettsamfunnet WEB 2.0</vt:lpstr>
      <vt:lpstr>Skolen </vt:lpstr>
      <vt:lpstr>Læring</vt:lpstr>
      <vt:lpstr>Læring</vt:lpstr>
      <vt:lpstr>Eksempel – IKT oppgave</vt:lpstr>
      <vt:lpstr>IKTbasert undervisning</vt:lpstr>
      <vt:lpstr>21.st century skills</vt:lpstr>
      <vt:lpstr>Når skjer det læring i klasserommet?</vt:lpstr>
      <vt:lpstr>Noen eksempler</vt:lpstr>
      <vt:lpstr>Individuell oppgave </vt:lpstr>
      <vt:lpstr>Når du underviser klassen</vt:lpstr>
      <vt:lpstr>Når du underviser klassen</vt:lpstr>
      <vt:lpstr>Når du underviser klassen</vt:lpstr>
      <vt:lpstr>Når elevene samarbeider</vt:lpstr>
      <vt:lpstr>Når du vurderer undervisningen</vt:lpstr>
      <vt:lpstr>Når du vurderer </vt:lpstr>
      <vt:lpstr>Når elevene arbeider kreativt</vt:lpstr>
      <vt:lpstr>Kreativitet - Babelfish</vt:lpstr>
      <vt:lpstr>Lysbilde 32</vt:lpstr>
      <vt:lpstr>LK06 - Web 2.0</vt:lpstr>
      <vt:lpstr>Top 10 verktøy</vt:lpstr>
      <vt:lpstr>Nådde vi målet?</vt:lpstr>
    </vt:vector>
  </TitlesOfParts>
  <Company>NTNU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 digitale verktøy</dc:title>
  <dc:creator>Inger Langseth</dc:creator>
  <cp:lastModifiedBy>Inger Langseth</cp:lastModifiedBy>
  <cp:revision>21</cp:revision>
  <dcterms:created xsi:type="dcterms:W3CDTF">2011-01-26T19:24:59Z</dcterms:created>
  <dcterms:modified xsi:type="dcterms:W3CDTF">2011-01-26T21:17:42Z</dcterms:modified>
</cp:coreProperties>
</file>