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7" r:id="rId5"/>
    <p:sldId id="265" r:id="rId6"/>
    <p:sldId id="263" r:id="rId7"/>
    <p:sldId id="266" r:id="rId8"/>
    <p:sldId id="262" r:id="rId9"/>
    <p:sldId id="261" r:id="rId10"/>
    <p:sldId id="259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2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20B9-010D-DD43-84AF-D6CA10661151}" type="datetimeFigureOut">
              <a:rPr lang="en-US" smtClean="0"/>
              <a:t>24.08.11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57813-9283-4341-927E-BF461383A3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20B9-010D-DD43-84AF-D6CA10661151}" type="datetimeFigureOut">
              <a:rPr lang="en-US" smtClean="0"/>
              <a:t>24.08.11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57813-9283-4341-927E-BF461383A3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20B9-010D-DD43-84AF-D6CA10661151}" type="datetimeFigureOut">
              <a:rPr lang="en-US" smtClean="0"/>
              <a:t>24.08.11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57813-9283-4341-927E-BF461383A3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20B9-010D-DD43-84AF-D6CA10661151}" type="datetimeFigureOut">
              <a:rPr lang="en-US" smtClean="0"/>
              <a:t>24.08.11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57813-9283-4341-927E-BF461383A3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20B9-010D-DD43-84AF-D6CA10661151}" type="datetimeFigureOut">
              <a:rPr lang="en-US" smtClean="0"/>
              <a:t>24.08.11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57813-9283-4341-927E-BF461383A3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20B9-010D-DD43-84AF-D6CA10661151}" type="datetimeFigureOut">
              <a:rPr lang="en-US" smtClean="0"/>
              <a:t>24.08.11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57813-9283-4341-927E-BF461383A3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20B9-010D-DD43-84AF-D6CA10661151}" type="datetimeFigureOut">
              <a:rPr lang="en-US" smtClean="0"/>
              <a:t>24.08.11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57813-9283-4341-927E-BF461383A3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20B9-010D-DD43-84AF-D6CA10661151}" type="datetimeFigureOut">
              <a:rPr lang="en-US" smtClean="0"/>
              <a:t>24.08.11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57813-9283-4341-927E-BF461383A3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20B9-010D-DD43-84AF-D6CA10661151}" type="datetimeFigureOut">
              <a:rPr lang="en-US" smtClean="0"/>
              <a:t>24.08.11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57813-9283-4341-927E-BF461383A3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20B9-010D-DD43-84AF-D6CA10661151}" type="datetimeFigureOut">
              <a:rPr lang="en-US" smtClean="0"/>
              <a:t>24.08.11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57813-9283-4341-927E-BF461383A33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20B9-010D-DD43-84AF-D6CA10661151}" type="datetimeFigureOut">
              <a:rPr lang="en-US" smtClean="0"/>
              <a:t>24.08.11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857813-9283-4341-927E-BF461383A33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C857813-9283-4341-927E-BF461383A33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ED520B9-010D-DD43-84AF-D6CA10661151}" type="datetimeFigureOut">
              <a:rPr lang="en-US" smtClean="0"/>
              <a:t>24.08.11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Utviklingsprosjekt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Region </a:t>
            </a:r>
            <a:r>
              <a:rPr lang="en-US" dirty="0" err="1" smtClean="0"/>
              <a:t>nord</a:t>
            </a:r>
            <a:r>
              <a:rPr lang="en-US" dirty="0" smtClean="0"/>
              <a:t> 2011-2012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25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b-NO" b="1" dirty="0" smtClean="0">
                <a:solidFill>
                  <a:schemeClr val="accent2"/>
                </a:solidFill>
                <a:latin typeface="Calibri" charset="0"/>
              </a:rPr>
              <a:t>Konferansen: </a:t>
            </a:r>
            <a:r>
              <a:rPr lang="nb-NO" b="1" dirty="0">
                <a:solidFill>
                  <a:schemeClr val="accent2"/>
                </a:solidFill>
                <a:latin typeface="Calibri" charset="0"/>
              </a:rPr>
              <a:t>presentasjon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nb-NO" b="1" dirty="0">
                <a:latin typeface="Calibri" charset="0"/>
              </a:rPr>
              <a:t>	</a:t>
            </a:r>
            <a:r>
              <a:rPr lang="nb-NO" b="1" dirty="0" smtClean="0">
                <a:latin typeface="Calibri" charset="0"/>
              </a:rPr>
              <a:t>Utviklingskonferanse </a:t>
            </a:r>
            <a:endParaRPr lang="nb-NO" b="1" dirty="0">
              <a:latin typeface="Calibri" charset="0"/>
            </a:endParaRPr>
          </a:p>
          <a:p>
            <a:pPr lvl="1" eaLnBrk="1" hangingPunct="1"/>
            <a:r>
              <a:rPr lang="nb-NO" dirty="0">
                <a:latin typeface="Calibri" charset="0"/>
              </a:rPr>
              <a:t>Introduksjon med problemstilling</a:t>
            </a:r>
          </a:p>
          <a:p>
            <a:pPr lvl="1" eaLnBrk="1" hangingPunct="1"/>
            <a:r>
              <a:rPr lang="nb-NO" dirty="0">
                <a:latin typeface="Calibri" charset="0"/>
              </a:rPr>
              <a:t>Beskrivelse av forsøk/undersøkelse</a:t>
            </a:r>
          </a:p>
          <a:p>
            <a:pPr lvl="1" eaLnBrk="1" hangingPunct="1"/>
            <a:r>
              <a:rPr lang="nb-NO" dirty="0">
                <a:latin typeface="Calibri" charset="0"/>
              </a:rPr>
              <a:t>Drøfting av resultat</a:t>
            </a:r>
          </a:p>
          <a:p>
            <a:pPr lvl="1" eaLnBrk="1" hangingPunct="1"/>
            <a:r>
              <a:rPr lang="nb-NO" dirty="0">
                <a:latin typeface="Calibri" charset="0"/>
              </a:rPr>
              <a:t>Tilbakemelding fra / diskusjon med tilhørere (opponering ut fra kriterier</a:t>
            </a:r>
            <a:r>
              <a:rPr lang="nb-NO" dirty="0" smtClean="0">
                <a:latin typeface="Calibri" charset="0"/>
              </a:rPr>
              <a:t>) Du kan selv velge hva du vil diskutere etterpå.</a:t>
            </a:r>
            <a:endParaRPr lang="nb-NO" dirty="0">
              <a:latin typeface="Calibri" charset="0"/>
            </a:endParaRPr>
          </a:p>
          <a:p>
            <a:pPr eaLnBrk="1" hangingPunct="1">
              <a:buFontTx/>
              <a:buNone/>
            </a:pPr>
            <a:endParaRPr lang="nb-NO" b="1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582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Tema</a:t>
            </a:r>
            <a:r>
              <a:rPr lang="en-US" dirty="0" smtClean="0"/>
              <a:t> for </a:t>
            </a:r>
            <a:r>
              <a:rPr lang="en-US" dirty="0" err="1" smtClean="0"/>
              <a:t>arbeidet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b="1" dirty="0" smtClean="0"/>
              <a:t>En </a:t>
            </a:r>
            <a:r>
              <a:rPr lang="en-US" b="1" dirty="0" err="1" smtClean="0"/>
              <a:t>problemstilling</a:t>
            </a:r>
            <a:endParaRPr lang="en-US" b="1" dirty="0" smtClean="0"/>
          </a:p>
          <a:p>
            <a:r>
              <a:rPr lang="en-US" dirty="0" err="1" smtClean="0"/>
              <a:t>Grunnleggende</a:t>
            </a:r>
            <a:r>
              <a:rPr lang="en-US" dirty="0" smtClean="0"/>
              <a:t> </a:t>
            </a:r>
            <a:r>
              <a:rPr lang="en-US" dirty="0" err="1" smtClean="0"/>
              <a:t>ferdigheter</a:t>
            </a:r>
            <a:endParaRPr lang="en-US" dirty="0" smtClean="0"/>
          </a:p>
          <a:p>
            <a:r>
              <a:rPr lang="en-US" dirty="0" smtClean="0"/>
              <a:t>Et </a:t>
            </a:r>
            <a:r>
              <a:rPr lang="en-US" dirty="0" err="1" smtClean="0"/>
              <a:t>tema</a:t>
            </a:r>
            <a:r>
              <a:rPr lang="en-US" dirty="0" smtClean="0"/>
              <a:t> </a:t>
            </a:r>
            <a:r>
              <a:rPr lang="en-US" dirty="0" err="1" smtClean="0"/>
              <a:t>fra</a:t>
            </a:r>
            <a:r>
              <a:rPr lang="en-US" dirty="0" smtClean="0"/>
              <a:t> </a:t>
            </a:r>
            <a:r>
              <a:rPr lang="en-US" dirty="0" err="1" smtClean="0"/>
              <a:t>læreplanen</a:t>
            </a:r>
            <a:endParaRPr lang="en-US" dirty="0" smtClean="0"/>
          </a:p>
          <a:p>
            <a:r>
              <a:rPr lang="en-US" dirty="0" smtClean="0"/>
              <a:t>En </a:t>
            </a:r>
            <a:r>
              <a:rPr lang="en-US" dirty="0" err="1" smtClean="0"/>
              <a:t>undersøkelse</a:t>
            </a:r>
            <a:endParaRPr lang="en-US" dirty="0" smtClean="0"/>
          </a:p>
          <a:p>
            <a:r>
              <a:rPr lang="en-US" dirty="0" err="1" smtClean="0"/>
              <a:t>Vurdering</a:t>
            </a:r>
            <a:r>
              <a:rPr lang="en-US" dirty="0" smtClean="0"/>
              <a:t> for </a:t>
            </a:r>
            <a:r>
              <a:rPr lang="en-US" dirty="0" err="1" smtClean="0"/>
              <a:t>læring</a:t>
            </a:r>
            <a:r>
              <a:rPr lang="en-US" dirty="0" smtClean="0"/>
              <a:t> ( </a:t>
            </a:r>
            <a:r>
              <a:rPr lang="en-US" dirty="0" err="1" smtClean="0"/>
              <a:t>mål</a:t>
            </a:r>
            <a:r>
              <a:rPr lang="en-US" dirty="0" smtClean="0"/>
              <a:t>, </a:t>
            </a:r>
            <a:r>
              <a:rPr lang="en-US" dirty="0" err="1" smtClean="0"/>
              <a:t>kriterier</a:t>
            </a:r>
            <a:r>
              <a:rPr lang="en-US" dirty="0" smtClean="0"/>
              <a:t>, </a:t>
            </a:r>
            <a:r>
              <a:rPr lang="en-US" dirty="0" err="1" smtClean="0"/>
              <a:t>egenvurdering</a:t>
            </a:r>
            <a:r>
              <a:rPr lang="en-US" dirty="0" smtClean="0"/>
              <a:t>)</a:t>
            </a:r>
          </a:p>
          <a:p>
            <a:r>
              <a:rPr lang="en-US" dirty="0" smtClean="0"/>
              <a:t>?????????</a:t>
            </a:r>
          </a:p>
          <a:p>
            <a:endParaRPr lang="en-US" dirty="0"/>
          </a:p>
          <a:p>
            <a:r>
              <a:rPr lang="en-US" dirty="0" err="1" smtClean="0"/>
              <a:t>Id</a:t>
            </a:r>
            <a:r>
              <a:rPr lang="en-US" dirty="0" err="1" smtClean="0"/>
              <a:t>émyldring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Hva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du </a:t>
            </a:r>
            <a:r>
              <a:rPr lang="en-US" dirty="0" err="1" smtClean="0"/>
              <a:t>mest</a:t>
            </a:r>
            <a:r>
              <a:rPr lang="en-US" dirty="0" smtClean="0"/>
              <a:t> </a:t>
            </a:r>
            <a:r>
              <a:rPr lang="en-US" dirty="0" err="1" smtClean="0"/>
              <a:t>interesert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å</a:t>
            </a:r>
            <a:r>
              <a:rPr lang="en-US" dirty="0" smtClean="0"/>
              <a:t> </a:t>
            </a:r>
            <a:r>
              <a:rPr lang="en-US" dirty="0" err="1" smtClean="0"/>
              <a:t>lære</a:t>
            </a:r>
            <a:r>
              <a:rPr lang="en-US" dirty="0" smtClean="0"/>
              <a:t> </a:t>
            </a:r>
            <a:r>
              <a:rPr lang="en-US" dirty="0" err="1" smtClean="0"/>
              <a:t>mer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517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Mål</a:t>
            </a:r>
            <a:r>
              <a:rPr lang="en-US" dirty="0" smtClean="0"/>
              <a:t> for </a:t>
            </a:r>
            <a:r>
              <a:rPr lang="en-US" dirty="0" err="1" smtClean="0"/>
              <a:t>dette</a:t>
            </a:r>
            <a:r>
              <a:rPr lang="en-US" dirty="0" smtClean="0"/>
              <a:t> </a:t>
            </a:r>
            <a:r>
              <a:rPr lang="en-US" dirty="0" err="1" smtClean="0"/>
              <a:t>året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Finne</a:t>
            </a:r>
            <a:r>
              <a:rPr lang="en-US" dirty="0" smtClean="0"/>
              <a:t> et </a:t>
            </a:r>
            <a:r>
              <a:rPr lang="en-US" dirty="0" err="1" smtClean="0"/>
              <a:t>interesseområde</a:t>
            </a:r>
            <a:r>
              <a:rPr lang="en-US" dirty="0" smtClean="0"/>
              <a:t>/</a:t>
            </a:r>
            <a:r>
              <a:rPr lang="en-US" dirty="0" err="1" smtClean="0"/>
              <a:t>tema</a:t>
            </a:r>
            <a:r>
              <a:rPr lang="en-US" dirty="0" smtClean="0"/>
              <a:t> ( 3-4 </a:t>
            </a:r>
            <a:r>
              <a:rPr lang="en-US" dirty="0" err="1" smtClean="0"/>
              <a:t>samarbeider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Planlegge</a:t>
            </a:r>
            <a:r>
              <a:rPr lang="en-US" dirty="0" smtClean="0"/>
              <a:t> </a:t>
            </a:r>
            <a:r>
              <a:rPr lang="en-US" dirty="0" err="1" smtClean="0"/>
              <a:t>undervisningen</a:t>
            </a:r>
            <a:r>
              <a:rPr lang="en-US" dirty="0" smtClean="0"/>
              <a:t> med </a:t>
            </a:r>
            <a:r>
              <a:rPr lang="en-US" dirty="0" err="1" smtClean="0"/>
              <a:t>grunnlag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læreplanen</a:t>
            </a:r>
            <a:r>
              <a:rPr lang="en-US" dirty="0" smtClean="0"/>
              <a:t> (</a:t>
            </a:r>
            <a:r>
              <a:rPr lang="en-US" dirty="0" err="1" smtClean="0"/>
              <a:t>mål</a:t>
            </a:r>
            <a:r>
              <a:rPr lang="en-US" dirty="0" smtClean="0"/>
              <a:t> </a:t>
            </a:r>
            <a:r>
              <a:rPr lang="en-US" dirty="0" err="1" smtClean="0"/>
              <a:t>og</a:t>
            </a:r>
            <a:r>
              <a:rPr lang="en-US" dirty="0" smtClean="0"/>
              <a:t> </a:t>
            </a:r>
            <a:r>
              <a:rPr lang="en-US" dirty="0" err="1" smtClean="0"/>
              <a:t>vurderingskriterier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Gjennomføre</a:t>
            </a:r>
            <a:r>
              <a:rPr lang="en-US" dirty="0" smtClean="0"/>
              <a:t> </a:t>
            </a:r>
            <a:r>
              <a:rPr lang="en-US" dirty="0" err="1" smtClean="0"/>
              <a:t>undervisningen</a:t>
            </a:r>
            <a:r>
              <a:rPr lang="en-US" dirty="0" smtClean="0"/>
              <a:t> (</a:t>
            </a:r>
            <a:r>
              <a:rPr lang="en-US" dirty="0" err="1" smtClean="0"/>
              <a:t>samle</a:t>
            </a:r>
            <a:r>
              <a:rPr lang="en-US" dirty="0" smtClean="0"/>
              <a:t> data/</a:t>
            </a:r>
            <a:r>
              <a:rPr lang="en-US" dirty="0" err="1" smtClean="0"/>
              <a:t>elevprodukt</a:t>
            </a:r>
            <a:r>
              <a:rPr lang="en-US" dirty="0" smtClean="0"/>
              <a:t>, </a:t>
            </a:r>
            <a:r>
              <a:rPr lang="en-US" dirty="0" err="1" smtClean="0"/>
              <a:t>logg</a:t>
            </a:r>
            <a:r>
              <a:rPr lang="en-US" dirty="0" smtClean="0"/>
              <a:t>, video)</a:t>
            </a:r>
          </a:p>
          <a:p>
            <a:r>
              <a:rPr lang="en-US" dirty="0" err="1" smtClean="0"/>
              <a:t>Reflektere</a:t>
            </a:r>
            <a:r>
              <a:rPr lang="en-US" dirty="0" smtClean="0"/>
              <a:t> over </a:t>
            </a:r>
            <a:r>
              <a:rPr lang="en-US" dirty="0" err="1" smtClean="0"/>
              <a:t>undervisningen</a:t>
            </a:r>
            <a:r>
              <a:rPr lang="en-US" dirty="0" smtClean="0"/>
              <a:t> ( </a:t>
            </a:r>
            <a:r>
              <a:rPr lang="en-US" dirty="0" err="1" smtClean="0"/>
              <a:t>hvordan</a:t>
            </a:r>
            <a:r>
              <a:rPr lang="en-US" dirty="0" smtClean="0"/>
              <a:t> </a:t>
            </a:r>
            <a:r>
              <a:rPr lang="en-US" dirty="0" err="1" smtClean="0"/>
              <a:t>gikk</a:t>
            </a:r>
            <a:r>
              <a:rPr lang="en-US" dirty="0" smtClean="0"/>
              <a:t> </a:t>
            </a:r>
            <a:r>
              <a:rPr lang="en-US" dirty="0" err="1" smtClean="0"/>
              <a:t>det-læringsutbytte</a:t>
            </a:r>
            <a:r>
              <a:rPr lang="en-US" dirty="0" smtClean="0"/>
              <a:t>/</a:t>
            </a:r>
            <a:r>
              <a:rPr lang="en-US" dirty="0" err="1" smtClean="0"/>
              <a:t>lærerstemmen</a:t>
            </a:r>
            <a:r>
              <a:rPr lang="en-US" dirty="0" smtClean="0"/>
              <a:t>, </a:t>
            </a:r>
            <a:r>
              <a:rPr lang="en-US" dirty="0" err="1" smtClean="0"/>
              <a:t>elevstemmen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Finne</a:t>
            </a:r>
            <a:r>
              <a:rPr lang="en-US" dirty="0" smtClean="0"/>
              <a:t> </a:t>
            </a:r>
            <a:r>
              <a:rPr lang="en-US" dirty="0" err="1" smtClean="0"/>
              <a:t>teori</a:t>
            </a:r>
            <a:r>
              <a:rPr lang="en-US" dirty="0" smtClean="0"/>
              <a:t> </a:t>
            </a:r>
            <a:r>
              <a:rPr lang="en-US" dirty="0" err="1" smtClean="0"/>
              <a:t>som</a:t>
            </a:r>
            <a:r>
              <a:rPr lang="en-US" dirty="0" smtClean="0"/>
              <a:t> </a:t>
            </a:r>
            <a:r>
              <a:rPr lang="en-US" dirty="0" err="1" smtClean="0"/>
              <a:t>støtter</a:t>
            </a:r>
            <a:r>
              <a:rPr lang="en-US" dirty="0" smtClean="0"/>
              <a:t> </a:t>
            </a:r>
            <a:r>
              <a:rPr lang="en-US" dirty="0" err="1" smtClean="0"/>
              <a:t>metodene</a:t>
            </a:r>
            <a:r>
              <a:rPr lang="en-US" dirty="0" smtClean="0"/>
              <a:t> du </a:t>
            </a:r>
            <a:r>
              <a:rPr lang="en-US" dirty="0" err="1" smtClean="0"/>
              <a:t>bruker</a:t>
            </a:r>
            <a:r>
              <a:rPr lang="en-US" dirty="0" smtClean="0"/>
              <a:t> (stemmer </a:t>
            </a:r>
            <a:r>
              <a:rPr lang="en-US" dirty="0" err="1" smtClean="0"/>
              <a:t>teorien</a:t>
            </a:r>
            <a:r>
              <a:rPr lang="en-US" dirty="0" smtClean="0"/>
              <a:t> med </a:t>
            </a:r>
            <a:r>
              <a:rPr lang="en-US" dirty="0" err="1" smtClean="0"/>
              <a:t>det</a:t>
            </a:r>
            <a:r>
              <a:rPr lang="en-US" dirty="0" smtClean="0"/>
              <a:t> du </a:t>
            </a:r>
            <a:r>
              <a:rPr lang="en-US" dirty="0" err="1" smtClean="0"/>
              <a:t>har</a:t>
            </a:r>
            <a:r>
              <a:rPr lang="en-US" dirty="0" smtClean="0"/>
              <a:t> </a:t>
            </a:r>
            <a:r>
              <a:rPr lang="en-US" dirty="0" err="1" smtClean="0"/>
              <a:t>erfart</a:t>
            </a:r>
            <a:r>
              <a:rPr lang="en-US" dirty="0" smtClean="0"/>
              <a:t>?)</a:t>
            </a:r>
          </a:p>
          <a:p>
            <a:r>
              <a:rPr lang="en-US" dirty="0" err="1" smtClean="0"/>
              <a:t>Foreslå</a:t>
            </a:r>
            <a:r>
              <a:rPr lang="en-US" dirty="0" smtClean="0"/>
              <a:t> </a:t>
            </a:r>
            <a:r>
              <a:rPr lang="en-US" dirty="0" err="1" smtClean="0"/>
              <a:t>endringer</a:t>
            </a:r>
            <a:r>
              <a:rPr lang="en-US" dirty="0" smtClean="0"/>
              <a:t> </a:t>
            </a:r>
            <a:r>
              <a:rPr lang="en-US" dirty="0" err="1" smtClean="0"/>
              <a:t>basert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erfaringer</a:t>
            </a:r>
            <a:r>
              <a:rPr lang="en-US" dirty="0" smtClean="0"/>
              <a:t> </a:t>
            </a:r>
            <a:r>
              <a:rPr lang="en-US" dirty="0" err="1" smtClean="0"/>
              <a:t>og</a:t>
            </a:r>
            <a:r>
              <a:rPr lang="en-US" dirty="0" smtClean="0"/>
              <a:t> </a:t>
            </a:r>
            <a:r>
              <a:rPr lang="en-US" dirty="0" err="1" smtClean="0"/>
              <a:t>teori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64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Tidsplan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Etablere</a:t>
            </a:r>
            <a:r>
              <a:rPr lang="en-US" dirty="0" smtClean="0"/>
              <a:t> </a:t>
            </a:r>
            <a:r>
              <a:rPr lang="en-US" dirty="0" err="1" smtClean="0"/>
              <a:t>samarbeidspartnere</a:t>
            </a:r>
            <a:r>
              <a:rPr lang="en-US" dirty="0" smtClean="0"/>
              <a:t> ( </a:t>
            </a:r>
            <a:r>
              <a:rPr lang="en-US" dirty="0" err="1" smtClean="0"/>
              <a:t>samling</a:t>
            </a:r>
            <a:r>
              <a:rPr lang="en-US" dirty="0" smtClean="0"/>
              <a:t> 5+)</a:t>
            </a:r>
          </a:p>
          <a:p>
            <a:r>
              <a:rPr lang="en-US" dirty="0" err="1" smtClean="0"/>
              <a:t>Planlegge</a:t>
            </a:r>
            <a:r>
              <a:rPr lang="en-US" dirty="0" smtClean="0"/>
              <a:t> et </a:t>
            </a:r>
            <a:r>
              <a:rPr lang="en-US" dirty="0" err="1" smtClean="0"/>
              <a:t>undervisningsopplegg</a:t>
            </a:r>
            <a:r>
              <a:rPr lang="en-US" dirty="0" smtClean="0"/>
              <a:t> </a:t>
            </a:r>
            <a:r>
              <a:rPr lang="en-US" dirty="0" err="1" smtClean="0"/>
              <a:t>og</a:t>
            </a:r>
            <a:r>
              <a:rPr lang="en-US" dirty="0" smtClean="0"/>
              <a:t> </a:t>
            </a:r>
            <a:r>
              <a:rPr lang="en-US" dirty="0" err="1" smtClean="0"/>
              <a:t>registrere</a:t>
            </a:r>
            <a:r>
              <a:rPr lang="en-US" dirty="0" smtClean="0"/>
              <a:t> </a:t>
            </a:r>
            <a:r>
              <a:rPr lang="en-US" dirty="0" err="1" smtClean="0"/>
              <a:t>tema</a:t>
            </a:r>
            <a:r>
              <a:rPr lang="en-US" dirty="0" smtClean="0"/>
              <a:t> for </a:t>
            </a:r>
            <a:r>
              <a:rPr lang="en-US" dirty="0" err="1" smtClean="0"/>
              <a:t>konferansen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WIKI( </a:t>
            </a:r>
            <a:r>
              <a:rPr lang="en-US" dirty="0" err="1" smtClean="0"/>
              <a:t>samling</a:t>
            </a:r>
            <a:r>
              <a:rPr lang="en-US" dirty="0" smtClean="0"/>
              <a:t>  -6)</a:t>
            </a:r>
          </a:p>
          <a:p>
            <a:r>
              <a:rPr lang="en-US" dirty="0" err="1" smtClean="0"/>
              <a:t>Gjennomføre</a:t>
            </a:r>
            <a:r>
              <a:rPr lang="en-US" dirty="0" smtClean="0"/>
              <a:t> </a:t>
            </a:r>
            <a:r>
              <a:rPr lang="en-US" dirty="0" err="1" smtClean="0"/>
              <a:t>undervisningsopplegget</a:t>
            </a:r>
            <a:r>
              <a:rPr lang="en-US" dirty="0" smtClean="0"/>
              <a:t> (</a:t>
            </a:r>
            <a:r>
              <a:rPr lang="en-US" dirty="0" err="1" smtClean="0"/>
              <a:t>samling</a:t>
            </a:r>
            <a:r>
              <a:rPr lang="en-US" dirty="0" smtClean="0"/>
              <a:t> -7)</a:t>
            </a:r>
          </a:p>
          <a:p>
            <a:r>
              <a:rPr lang="en-US" dirty="0" err="1" smtClean="0"/>
              <a:t>Beskrive</a:t>
            </a:r>
            <a:r>
              <a:rPr lang="en-US" dirty="0" smtClean="0"/>
              <a:t> </a:t>
            </a:r>
            <a:r>
              <a:rPr lang="en-US" dirty="0" err="1" smtClean="0"/>
              <a:t>metodevalgene</a:t>
            </a:r>
            <a:r>
              <a:rPr lang="en-US" dirty="0" smtClean="0"/>
              <a:t> med </a:t>
            </a:r>
            <a:r>
              <a:rPr lang="en-US" dirty="0" err="1" smtClean="0"/>
              <a:t>referanse</a:t>
            </a:r>
            <a:r>
              <a:rPr lang="en-US" dirty="0" smtClean="0"/>
              <a:t> </a:t>
            </a:r>
            <a:r>
              <a:rPr lang="en-US" dirty="0" err="1" smtClean="0"/>
              <a:t>til</a:t>
            </a:r>
            <a:r>
              <a:rPr lang="en-US" dirty="0" smtClean="0"/>
              <a:t> </a:t>
            </a:r>
            <a:r>
              <a:rPr lang="en-US" dirty="0" err="1" smtClean="0"/>
              <a:t>teori</a:t>
            </a:r>
            <a:r>
              <a:rPr lang="en-US" dirty="0" smtClean="0"/>
              <a:t> ( </a:t>
            </a:r>
            <a:r>
              <a:rPr lang="en-US" dirty="0" err="1" smtClean="0"/>
              <a:t>konferansen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2012)</a:t>
            </a:r>
          </a:p>
          <a:p>
            <a:r>
              <a:rPr lang="en-US" dirty="0" err="1" smtClean="0"/>
              <a:t>Presentere</a:t>
            </a:r>
            <a:r>
              <a:rPr lang="en-US" dirty="0" smtClean="0"/>
              <a:t> </a:t>
            </a:r>
            <a:r>
              <a:rPr lang="en-US" dirty="0" err="1" smtClean="0"/>
              <a:t>undervisningsopplegget</a:t>
            </a:r>
            <a:r>
              <a:rPr lang="en-US" dirty="0" smtClean="0"/>
              <a:t> (10.mai 2012)</a:t>
            </a:r>
          </a:p>
          <a:p>
            <a:r>
              <a:rPr lang="en-US" dirty="0" err="1" smtClean="0"/>
              <a:t>Publisere</a:t>
            </a:r>
            <a:r>
              <a:rPr lang="en-US" dirty="0" smtClean="0"/>
              <a:t> </a:t>
            </a:r>
            <a:r>
              <a:rPr lang="en-US" dirty="0" err="1" smtClean="0"/>
              <a:t>undervisningsopplegget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Fremmedspråksenteret</a:t>
            </a:r>
            <a:r>
              <a:rPr lang="en-US" dirty="0" smtClean="0"/>
              <a:t> </a:t>
            </a:r>
            <a:r>
              <a:rPr lang="en-US" dirty="0" err="1" smtClean="0"/>
              <a:t>sitt</a:t>
            </a:r>
            <a:r>
              <a:rPr lang="en-US" dirty="0" smtClean="0"/>
              <a:t> </a:t>
            </a:r>
            <a:r>
              <a:rPr lang="en-US" dirty="0" err="1" smtClean="0"/>
              <a:t>nettsted</a:t>
            </a:r>
            <a:r>
              <a:rPr lang="en-US" dirty="0" smtClean="0"/>
              <a:t> (</a:t>
            </a:r>
            <a:r>
              <a:rPr lang="en-US" dirty="0" err="1" smtClean="0"/>
              <a:t>juni</a:t>
            </a:r>
            <a:r>
              <a:rPr lang="en-US" dirty="0" smtClean="0"/>
              <a:t>+ 2012)</a:t>
            </a:r>
          </a:p>
          <a:p>
            <a:endParaRPr lang="en-US" dirty="0"/>
          </a:p>
          <a:p>
            <a:r>
              <a:rPr lang="en-US" dirty="0" err="1" smtClean="0"/>
              <a:t>Veiledningen</a:t>
            </a:r>
            <a:r>
              <a:rPr lang="en-US" dirty="0" smtClean="0"/>
              <a:t> </a:t>
            </a:r>
            <a:r>
              <a:rPr lang="en-US" dirty="0" err="1" smtClean="0"/>
              <a:t>mellom</a:t>
            </a:r>
            <a:r>
              <a:rPr lang="en-US" dirty="0" smtClean="0"/>
              <a:t> </a:t>
            </a:r>
            <a:r>
              <a:rPr lang="en-US" dirty="0" err="1" smtClean="0"/>
              <a:t>samlingene</a:t>
            </a:r>
            <a:r>
              <a:rPr lang="en-US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kanskje</a:t>
            </a:r>
            <a:r>
              <a:rPr lang="en-US" dirty="0" smtClean="0"/>
              <a:t> </a:t>
            </a:r>
            <a:r>
              <a:rPr lang="en-US" dirty="0" err="1" smtClean="0"/>
              <a:t>brukes</a:t>
            </a:r>
            <a:r>
              <a:rPr lang="en-US" dirty="0" smtClean="0"/>
              <a:t> </a:t>
            </a:r>
            <a:r>
              <a:rPr lang="en-US" dirty="0" err="1" smtClean="0"/>
              <a:t>til</a:t>
            </a:r>
            <a:r>
              <a:rPr lang="en-US" dirty="0" smtClean="0"/>
              <a:t> </a:t>
            </a:r>
            <a:r>
              <a:rPr lang="en-US" dirty="0" err="1" smtClean="0"/>
              <a:t>dette</a:t>
            </a:r>
            <a:r>
              <a:rPr lang="en-US" dirty="0" smtClean="0"/>
              <a:t> </a:t>
            </a:r>
            <a:r>
              <a:rPr lang="en-US" dirty="0" err="1" smtClean="0"/>
              <a:t>arbeidet</a:t>
            </a:r>
            <a:r>
              <a:rPr lang="en-US" dirty="0"/>
              <a:t>?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624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US" sz="6000" dirty="0" err="1" smtClean="0"/>
              <a:t>Hva</a:t>
            </a:r>
            <a:r>
              <a:rPr lang="en-US" sz="6000" dirty="0" smtClean="0"/>
              <a:t> </a:t>
            </a:r>
            <a:r>
              <a:rPr lang="en-US" sz="6000" dirty="0" err="1" smtClean="0"/>
              <a:t>er</a:t>
            </a:r>
            <a:r>
              <a:rPr lang="en-US" sz="6000" dirty="0" smtClean="0"/>
              <a:t> et </a:t>
            </a:r>
            <a:r>
              <a:rPr lang="en-US" sz="6000" dirty="0" err="1" smtClean="0"/>
              <a:t>utviklingsprosjekt</a:t>
            </a:r>
            <a:r>
              <a:rPr lang="en-US" sz="6000" dirty="0" smtClean="0"/>
              <a:t>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903888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tel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eaLnBrk="1" hangingPunct="1"/>
            <a:r>
              <a:rPr lang="nb-NO" b="1">
                <a:solidFill>
                  <a:schemeClr val="tx2"/>
                </a:solidFill>
                <a:latin typeface="Calibri" charset="0"/>
              </a:rPr>
              <a:t/>
            </a:r>
            <a:br>
              <a:rPr lang="nb-NO" b="1">
                <a:solidFill>
                  <a:schemeClr val="tx2"/>
                </a:solidFill>
                <a:latin typeface="Calibri" charset="0"/>
              </a:rPr>
            </a:br>
            <a:r>
              <a:rPr lang="nb-NO" b="1">
                <a:latin typeface="Calibri" charset="0"/>
              </a:rPr>
              <a:t>1. Erfaring og undring</a:t>
            </a:r>
            <a:r>
              <a:rPr lang="nb-NO" b="1">
                <a:solidFill>
                  <a:schemeClr val="tx2"/>
                </a:solidFill>
                <a:latin typeface="Calibri" charset="0"/>
              </a:rPr>
              <a:t/>
            </a:r>
            <a:br>
              <a:rPr lang="nb-NO" b="1">
                <a:solidFill>
                  <a:schemeClr val="tx2"/>
                </a:solidFill>
                <a:latin typeface="Calibri" charset="0"/>
              </a:rPr>
            </a:br>
            <a:endParaRPr lang="nb-NO">
              <a:solidFill>
                <a:schemeClr val="tx2"/>
              </a:solidFill>
              <a:latin typeface="Calibri" charset="0"/>
            </a:endParaRPr>
          </a:p>
        </p:txBody>
      </p:sp>
      <p:sp>
        <p:nvSpPr>
          <p:cNvPr id="15363" name="Plassholder for innhold 2"/>
          <p:cNvSpPr>
            <a:spLocks noGrp="1"/>
          </p:cNvSpPr>
          <p:nvPr>
            <p:ph sz="half" idx="1"/>
          </p:nvPr>
        </p:nvSpPr>
        <p:spPr>
          <a:xfrm>
            <a:off x="457199" y="1945829"/>
            <a:ext cx="4567989" cy="4590288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nb-NO" sz="3000" dirty="0">
                <a:latin typeface="Calibri" charset="0"/>
              </a:rPr>
              <a:t>	</a:t>
            </a:r>
            <a:r>
              <a:rPr lang="nb-NO" dirty="0">
                <a:latin typeface="Calibri" charset="0"/>
              </a:rPr>
              <a:t>Hva lurer vi på og hvorfor? Situasjonsbeskrivelse, legitimering av </a:t>
            </a:r>
            <a:r>
              <a:rPr lang="nb-NO" dirty="0" smtClean="0">
                <a:latin typeface="Calibri" charset="0"/>
              </a:rPr>
              <a:t>spørsmål.</a:t>
            </a:r>
          </a:p>
          <a:p>
            <a:pPr eaLnBrk="1" hangingPunct="1">
              <a:buFont typeface="Arial" charset="0"/>
              <a:buNone/>
            </a:pPr>
            <a:endParaRPr lang="nb-NO" dirty="0">
              <a:latin typeface="Calibri" charset="0"/>
            </a:endParaRPr>
          </a:p>
          <a:p>
            <a:pPr>
              <a:buNone/>
            </a:pPr>
            <a:r>
              <a:rPr lang="nb-NO" dirty="0" smtClean="0">
                <a:latin typeface="Calibri" charset="0"/>
              </a:rPr>
              <a:t>	Problemstillinger</a:t>
            </a:r>
            <a:r>
              <a:rPr lang="nb-NO" dirty="0">
                <a:latin typeface="Calibri" charset="0"/>
              </a:rPr>
              <a:t>/spørsmål som er åpne og som kan undersøkes og </a:t>
            </a:r>
            <a:r>
              <a:rPr lang="nb-NO" dirty="0" smtClean="0">
                <a:latin typeface="Calibri" charset="0"/>
              </a:rPr>
              <a:t>besvares.</a:t>
            </a:r>
            <a:endParaRPr lang="nb-NO" dirty="0">
              <a:latin typeface="Calibri" charset="0"/>
            </a:endParaRPr>
          </a:p>
          <a:p>
            <a:pPr eaLnBrk="1" hangingPunct="1">
              <a:buFont typeface="Arial" charset="0"/>
              <a:buNone/>
            </a:pPr>
            <a:endParaRPr lang="nb-NO" dirty="0" smtClean="0">
              <a:latin typeface="Calibri" charset="0"/>
            </a:endParaRPr>
          </a:p>
          <a:p>
            <a:pPr eaLnBrk="1" hangingPunct="1">
              <a:buFont typeface="Arial" charset="0"/>
              <a:buNone/>
            </a:pPr>
            <a:endParaRPr lang="nb-NO" dirty="0">
              <a:latin typeface="Calibri" charset="0"/>
            </a:endParaRPr>
          </a:p>
          <a:p>
            <a:pPr eaLnBrk="1" hangingPunct="1">
              <a:buFont typeface="Arial" charset="0"/>
              <a:buNone/>
            </a:pPr>
            <a:r>
              <a:rPr lang="nb-NO" sz="3000" i="1" dirty="0">
                <a:latin typeface="Calibri" charset="0"/>
              </a:rPr>
              <a:t>	</a:t>
            </a:r>
            <a:endParaRPr lang="nb-NO" dirty="0">
              <a:latin typeface="Calibri" charset="0"/>
            </a:endParaRPr>
          </a:p>
          <a:p>
            <a:pPr eaLnBrk="1" hangingPunct="1"/>
            <a:endParaRPr lang="nb-NO" dirty="0">
              <a:latin typeface="Calibri" charset="0"/>
            </a:endParaRPr>
          </a:p>
        </p:txBody>
      </p:sp>
      <p:pic>
        <p:nvPicPr>
          <p:cNvPr id="15364" name="Picture 2" descr="C:\Documents and Settings\tinear\Local Settings\Temporary Internet Files\Content.IE5\QEIEIM0W\MCj0404263000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24450" y="2357438"/>
            <a:ext cx="3175000" cy="2928937"/>
          </a:xfrm>
          <a:noFill/>
        </p:spPr>
      </p:pic>
    </p:spTree>
    <p:extLst>
      <p:ext uri="{BB962C8B-B14F-4D97-AF65-F5344CB8AC3E}">
        <p14:creationId xmlns:p14="http://schemas.microsoft.com/office/powerpoint/2010/main" val="2486996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b-NO" b="1">
                <a:solidFill>
                  <a:schemeClr val="tx2"/>
                </a:solidFill>
                <a:latin typeface="Calibri" charset="0"/>
              </a:rPr>
              <a:t/>
            </a:r>
            <a:br>
              <a:rPr lang="nb-NO" b="1">
                <a:solidFill>
                  <a:schemeClr val="tx2"/>
                </a:solidFill>
                <a:latin typeface="Calibri" charset="0"/>
              </a:rPr>
            </a:br>
            <a:r>
              <a:rPr lang="nb-NO" b="1">
                <a:latin typeface="Calibri" charset="0"/>
              </a:rPr>
              <a:t>2. Ønsket situasjon og mål</a:t>
            </a:r>
            <a:r>
              <a:rPr lang="nb-NO" b="1">
                <a:solidFill>
                  <a:schemeClr val="tx2"/>
                </a:solidFill>
                <a:latin typeface="Calibri" charset="0"/>
              </a:rPr>
              <a:t/>
            </a:r>
            <a:br>
              <a:rPr lang="nb-NO" b="1">
                <a:solidFill>
                  <a:schemeClr val="tx2"/>
                </a:solidFill>
                <a:latin typeface="Calibri" charset="0"/>
              </a:rPr>
            </a:br>
            <a:endParaRPr lang="nb-NO">
              <a:latin typeface="Calibri" charset="0"/>
            </a:endParaRP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71988" cy="4525963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nb-NO" dirty="0">
                <a:latin typeface="Calibri" charset="0"/>
              </a:rPr>
              <a:t>	Hva er ønsket situasjon – og hvorfor?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nb-NO" dirty="0">
                <a:latin typeface="Calibri" charset="0"/>
              </a:rPr>
              <a:t>	Hva ønsker dere å oppnå for elevene?  Hvordan forholder dette seg til læreplanen</a:t>
            </a:r>
            <a:r>
              <a:rPr lang="nb-NO" dirty="0" smtClean="0">
                <a:latin typeface="Calibri" charset="0"/>
              </a:rPr>
              <a:t>/</a:t>
            </a:r>
            <a:r>
              <a:rPr lang="nb-NO" dirty="0" err="1" smtClean="0">
                <a:latin typeface="Calibri" charset="0"/>
              </a:rPr>
              <a:t>forskriften</a:t>
            </a:r>
            <a:r>
              <a:rPr lang="nb-NO" dirty="0" smtClean="0">
                <a:latin typeface="Calibri" charset="0"/>
              </a:rPr>
              <a:t>?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nb-NO" dirty="0" smtClean="0">
              <a:latin typeface="Calibri" charset="0"/>
            </a:endParaRPr>
          </a:p>
          <a:p>
            <a:r>
              <a:rPr lang="nb-NO" dirty="0">
                <a:latin typeface="Calibri" charset="0"/>
              </a:rPr>
              <a:t>Avgrensning/fokus</a:t>
            </a:r>
          </a:p>
          <a:p>
            <a:r>
              <a:rPr lang="nb-NO" dirty="0">
                <a:latin typeface="Calibri" charset="0"/>
              </a:rPr>
              <a:t>Små </a:t>
            </a:r>
            <a:r>
              <a:rPr lang="nb-NO" dirty="0" smtClean="0">
                <a:latin typeface="Calibri" charset="0"/>
              </a:rPr>
              <a:t>prosjekt</a:t>
            </a:r>
            <a:endParaRPr lang="nb-NO" dirty="0">
              <a:latin typeface="Calibri" charset="0"/>
            </a:endParaRPr>
          </a:p>
          <a:p>
            <a:r>
              <a:rPr lang="nb-NO" dirty="0">
                <a:latin typeface="Calibri" charset="0"/>
              </a:rPr>
              <a:t>Kortsiktige </a:t>
            </a:r>
            <a:endParaRPr lang="nb-NO" dirty="0" smtClean="0">
              <a:latin typeface="Calibri" charset="0"/>
            </a:endParaRPr>
          </a:p>
          <a:p>
            <a:r>
              <a:rPr lang="nb-NO" dirty="0" smtClean="0">
                <a:latin typeface="Calibri" charset="0"/>
              </a:rPr>
              <a:t>Involvere </a:t>
            </a:r>
            <a:r>
              <a:rPr lang="nb-NO" dirty="0">
                <a:latin typeface="Calibri" charset="0"/>
              </a:rPr>
              <a:t>elevene?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nb-NO" dirty="0">
              <a:latin typeface="Calibri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nb-NO" dirty="0">
                <a:latin typeface="Calibri" charset="0"/>
              </a:rPr>
              <a:t>		</a:t>
            </a:r>
            <a:endParaRPr lang="nb-NO" sz="2400" i="1" dirty="0">
              <a:latin typeface="Calibri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nb-NO" i="1" dirty="0">
              <a:latin typeface="Calibri" charset="0"/>
            </a:endParaRPr>
          </a:p>
        </p:txBody>
      </p:sp>
      <p:pic>
        <p:nvPicPr>
          <p:cNvPr id="17412" name="Picture 2" descr="C:\Documents and Settings\tinear\Local Settings\Temporary Internet Files\Content.IE5\QEIEIM0W\MPj04054160000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9688" y="2420938"/>
            <a:ext cx="3471862" cy="2884487"/>
          </a:xfrm>
          <a:noFill/>
        </p:spPr>
      </p:pic>
    </p:spTree>
    <p:extLst>
      <p:ext uri="{BB962C8B-B14F-4D97-AF65-F5344CB8AC3E}">
        <p14:creationId xmlns:p14="http://schemas.microsoft.com/office/powerpoint/2010/main" val="2418155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b-NO" b="1" dirty="0">
                <a:solidFill>
                  <a:schemeClr val="tx2"/>
                </a:solidFill>
                <a:latin typeface="Calibri" charset="0"/>
              </a:rPr>
              <a:t/>
            </a:r>
            <a:br>
              <a:rPr lang="nb-NO" b="1" dirty="0">
                <a:solidFill>
                  <a:schemeClr val="tx2"/>
                </a:solidFill>
                <a:latin typeface="Calibri" charset="0"/>
              </a:rPr>
            </a:br>
            <a:r>
              <a:rPr lang="nb-NO" b="1" dirty="0">
                <a:latin typeface="Calibri" charset="0"/>
              </a:rPr>
              <a:t>3. </a:t>
            </a:r>
            <a:r>
              <a:rPr lang="nb-NO" b="1" dirty="0" smtClean="0">
                <a:latin typeface="Calibri" charset="0"/>
              </a:rPr>
              <a:t>Gjennomføre undervisningen</a:t>
            </a:r>
            <a:r>
              <a:rPr lang="nb-NO" b="1" dirty="0">
                <a:solidFill>
                  <a:schemeClr val="tx2"/>
                </a:solidFill>
                <a:latin typeface="Calibri" charset="0"/>
              </a:rPr>
              <a:t/>
            </a:r>
            <a:br>
              <a:rPr lang="nb-NO" b="1" dirty="0">
                <a:solidFill>
                  <a:schemeClr val="tx2"/>
                </a:solidFill>
                <a:latin typeface="Calibri" charset="0"/>
              </a:rPr>
            </a:br>
            <a:endParaRPr lang="nb-NO" dirty="0">
              <a:latin typeface="Calibri" charset="0"/>
            </a:endParaRPr>
          </a:p>
        </p:txBody>
      </p:sp>
      <p:sp>
        <p:nvSpPr>
          <p:cNvPr id="19459" name="Plassholder for innhold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nb-NO" dirty="0">
                <a:latin typeface="Calibri" charset="0"/>
              </a:rPr>
              <a:t>	Hvordan kan dere endre situasjonen? </a:t>
            </a:r>
          </a:p>
          <a:p>
            <a:pPr eaLnBrk="1" hangingPunct="1">
              <a:buFont typeface="Arial" charset="0"/>
              <a:buNone/>
            </a:pPr>
            <a:endParaRPr lang="nb-NO" dirty="0">
              <a:latin typeface="Calibri" charset="0"/>
            </a:endParaRPr>
          </a:p>
          <a:p>
            <a:pPr eaLnBrk="1" hangingPunct="1">
              <a:buFont typeface="Arial" charset="0"/>
              <a:buNone/>
            </a:pPr>
            <a:r>
              <a:rPr lang="nb-NO" dirty="0">
                <a:latin typeface="Calibri" charset="0"/>
              </a:rPr>
              <a:t>	Hvilke metoder, arbeidsformer, tiltak, praksis kan bidra til endring? Hvorfor</a:t>
            </a:r>
            <a:r>
              <a:rPr lang="nb-NO" dirty="0" smtClean="0">
                <a:latin typeface="Calibri" charset="0"/>
              </a:rPr>
              <a:t>?</a:t>
            </a:r>
          </a:p>
          <a:p>
            <a:pPr eaLnBrk="1" hangingPunct="1">
              <a:buFont typeface="Arial" charset="0"/>
              <a:buNone/>
            </a:pPr>
            <a:r>
              <a:rPr lang="nb-NO" dirty="0" smtClean="0">
                <a:latin typeface="Calibri" charset="0"/>
              </a:rPr>
              <a:t>	</a:t>
            </a:r>
          </a:p>
          <a:p>
            <a:pPr eaLnBrk="1" hangingPunct="1">
              <a:buFont typeface="Arial" charset="0"/>
              <a:buNone/>
            </a:pPr>
            <a:r>
              <a:rPr lang="nb-NO" dirty="0">
                <a:latin typeface="Calibri" charset="0"/>
              </a:rPr>
              <a:t>	</a:t>
            </a:r>
            <a:r>
              <a:rPr lang="nb-NO" dirty="0" smtClean="0">
                <a:latin typeface="Calibri" charset="0"/>
              </a:rPr>
              <a:t>Beskriv </a:t>
            </a:r>
            <a:r>
              <a:rPr lang="nb-NO" dirty="0" err="1" smtClean="0">
                <a:latin typeface="Calibri" charset="0"/>
              </a:rPr>
              <a:t>undervisningsoplegget</a:t>
            </a:r>
            <a:endParaRPr lang="nb-NO" dirty="0">
              <a:latin typeface="Calibri" charset="0"/>
            </a:endParaRPr>
          </a:p>
          <a:p>
            <a:pPr eaLnBrk="1" hangingPunct="1">
              <a:buFont typeface="Arial" charset="0"/>
              <a:buNone/>
            </a:pPr>
            <a:r>
              <a:rPr lang="nb-NO" dirty="0">
                <a:latin typeface="Calibri" charset="0"/>
              </a:rPr>
              <a:t>	</a:t>
            </a:r>
            <a:endParaRPr lang="nb-NO" sz="2400" i="1" dirty="0">
              <a:latin typeface="Calibri" charset="0"/>
            </a:endParaRPr>
          </a:p>
          <a:p>
            <a:pPr eaLnBrk="1" hangingPunct="1">
              <a:buFont typeface="Arial" charset="0"/>
              <a:buNone/>
            </a:pPr>
            <a:endParaRPr lang="nb-NO" dirty="0">
              <a:latin typeface="Calibri" charset="0"/>
            </a:endParaRPr>
          </a:p>
          <a:p>
            <a:pPr eaLnBrk="1" hangingPunct="1">
              <a:buFont typeface="Arial" charset="0"/>
              <a:buNone/>
            </a:pPr>
            <a:endParaRPr lang="nb-NO" dirty="0">
              <a:latin typeface="Calibri" charset="0"/>
            </a:endParaRPr>
          </a:p>
        </p:txBody>
      </p:sp>
      <p:sp>
        <p:nvSpPr>
          <p:cNvPr id="19460" name="Plassholder for innhold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endParaRPr lang="en-US">
              <a:latin typeface="Calibri" charset="0"/>
            </a:endParaRPr>
          </a:p>
        </p:txBody>
      </p:sp>
      <p:pic>
        <p:nvPicPr>
          <p:cNvPr id="19461" name="Picture 2" descr="C:\Documents and Settings\tinear\Local Settings\Temporary Internet Files\Content.IE5\QEIEIM0W\MPj0439520000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2500313"/>
            <a:ext cx="32004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7978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b-NO" b="1">
                <a:latin typeface="Calibri" charset="0"/>
              </a:rPr>
              <a:t>4. Registrere - analysere</a:t>
            </a:r>
            <a:endParaRPr lang="nb-NO">
              <a:latin typeface="Calibri" charset="0"/>
            </a:endParaRPr>
          </a:p>
        </p:txBody>
      </p:sp>
      <p:sp>
        <p:nvSpPr>
          <p:cNvPr id="21507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543550" cy="4525963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nb-NO" sz="3200" b="1" dirty="0">
                <a:solidFill>
                  <a:schemeClr val="tx2"/>
                </a:solidFill>
                <a:latin typeface="Calibri" charset="0"/>
              </a:rPr>
              <a:t> 	</a:t>
            </a:r>
            <a:r>
              <a:rPr lang="nb-NO" dirty="0">
                <a:latin typeface="Calibri" charset="0"/>
              </a:rPr>
              <a:t>Hva skjer/skjedde? Hvordan erfarer </a:t>
            </a:r>
            <a:r>
              <a:rPr lang="nb-NO" dirty="0" smtClean="0">
                <a:latin typeface="Calibri" charset="0"/>
              </a:rPr>
              <a:t>elever </a:t>
            </a:r>
            <a:r>
              <a:rPr lang="nb-NO" dirty="0">
                <a:latin typeface="Calibri" charset="0"/>
              </a:rPr>
              <a:t>og lærere) </a:t>
            </a:r>
            <a:r>
              <a:rPr lang="nb-NO" dirty="0" smtClean="0">
                <a:latin typeface="Calibri" charset="0"/>
              </a:rPr>
              <a:t>undervisningen? </a:t>
            </a:r>
            <a:r>
              <a:rPr lang="nb-NO" dirty="0">
                <a:latin typeface="Calibri" charset="0"/>
              </a:rPr>
              <a:t>Hva må dere justere underveis? Beskrive hva som skjer – tolke i etterkant</a:t>
            </a:r>
            <a:r>
              <a:rPr lang="nb-NO" dirty="0" smtClean="0">
                <a:latin typeface="Calibri" charset="0"/>
              </a:rPr>
              <a:t>.</a:t>
            </a:r>
          </a:p>
          <a:p>
            <a:pPr>
              <a:buFont typeface="Arial" charset="0"/>
              <a:buNone/>
            </a:pPr>
            <a:endParaRPr lang="nb-NO" b="1" dirty="0" smtClean="0">
              <a:latin typeface="Calibri" charset="0"/>
            </a:endParaRPr>
          </a:p>
          <a:p>
            <a:pPr>
              <a:buFont typeface="Arial" charset="0"/>
              <a:buNone/>
            </a:pPr>
            <a:r>
              <a:rPr lang="nb-NO" b="1" dirty="0" smtClean="0">
                <a:latin typeface="Calibri" charset="0"/>
              </a:rPr>
              <a:t>Datainnsamling</a:t>
            </a:r>
            <a:r>
              <a:rPr lang="nb-NO" b="1" dirty="0">
                <a:latin typeface="Calibri" charset="0"/>
              </a:rPr>
              <a:t>:</a:t>
            </a:r>
          </a:p>
          <a:p>
            <a:r>
              <a:rPr lang="nb-NO" dirty="0">
                <a:latin typeface="Calibri" charset="0"/>
              </a:rPr>
              <a:t>E</a:t>
            </a:r>
            <a:r>
              <a:rPr lang="nb-NO" dirty="0" smtClean="0">
                <a:latin typeface="Calibri" charset="0"/>
              </a:rPr>
              <a:t>levlogger </a:t>
            </a:r>
            <a:r>
              <a:rPr lang="nb-NO" dirty="0">
                <a:latin typeface="Calibri" charset="0"/>
              </a:rPr>
              <a:t>(åpne, fokusspørsmål)</a:t>
            </a:r>
          </a:p>
          <a:p>
            <a:r>
              <a:rPr lang="nb-NO" dirty="0">
                <a:latin typeface="Calibri" charset="0"/>
              </a:rPr>
              <a:t>Evalueringer, enkle </a:t>
            </a:r>
            <a:r>
              <a:rPr lang="nb-NO" dirty="0" smtClean="0">
                <a:latin typeface="Calibri" charset="0"/>
              </a:rPr>
              <a:t>spørreskjema</a:t>
            </a:r>
            <a:endParaRPr lang="nb-NO" dirty="0">
              <a:latin typeface="Calibri" charset="0"/>
            </a:endParaRPr>
          </a:p>
          <a:p>
            <a:r>
              <a:rPr lang="nb-NO" dirty="0">
                <a:latin typeface="Calibri" charset="0"/>
              </a:rPr>
              <a:t>Intervju (utvalg)</a:t>
            </a:r>
          </a:p>
          <a:p>
            <a:r>
              <a:rPr lang="nb-NO" dirty="0">
                <a:latin typeface="Calibri" charset="0"/>
              </a:rPr>
              <a:t>Observasjon: beskrive (lærer, kolleger, andre)</a:t>
            </a:r>
          </a:p>
          <a:p>
            <a:r>
              <a:rPr lang="nb-NO" dirty="0">
                <a:latin typeface="Calibri" charset="0"/>
              </a:rPr>
              <a:t>Lærerlogg</a:t>
            </a:r>
          </a:p>
          <a:p>
            <a:pPr eaLnBrk="1" hangingPunct="1">
              <a:buFont typeface="Arial" charset="0"/>
              <a:buNone/>
            </a:pPr>
            <a:endParaRPr lang="nb-NO" dirty="0">
              <a:latin typeface="Calibri" charset="0"/>
            </a:endParaRPr>
          </a:p>
          <a:p>
            <a:pPr eaLnBrk="1" hangingPunct="1">
              <a:buFont typeface="Arial" charset="0"/>
              <a:buNone/>
            </a:pPr>
            <a:r>
              <a:rPr lang="nb-NO" dirty="0">
                <a:latin typeface="Calibri" charset="0"/>
              </a:rPr>
              <a:t>	</a:t>
            </a:r>
          </a:p>
          <a:p>
            <a:pPr eaLnBrk="1" hangingPunct="1">
              <a:buFont typeface="Arial" charset="0"/>
              <a:buNone/>
            </a:pPr>
            <a:r>
              <a:rPr lang="nb-NO" dirty="0">
                <a:latin typeface="Calibri" charset="0"/>
              </a:rPr>
              <a:t>	</a:t>
            </a:r>
            <a:endParaRPr lang="nb-NO" sz="3200" dirty="0">
              <a:latin typeface="Calibri" charset="0"/>
            </a:endParaRPr>
          </a:p>
        </p:txBody>
      </p:sp>
      <p:pic>
        <p:nvPicPr>
          <p:cNvPr id="21508" name="Picture 2" descr="C:\Documents and Settings\tinear\Local Settings\Temporary Internet Files\Content.IE5\81W0DLED\MCj0437797000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4906" y="3000375"/>
            <a:ext cx="2522538" cy="2268538"/>
          </a:xfrm>
          <a:noFill/>
        </p:spPr>
      </p:pic>
    </p:spTree>
    <p:extLst>
      <p:ext uri="{BB962C8B-B14F-4D97-AF65-F5344CB8AC3E}">
        <p14:creationId xmlns:p14="http://schemas.microsoft.com/office/powerpoint/2010/main" val="4129222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b-NO" b="1" dirty="0">
                <a:solidFill>
                  <a:schemeClr val="tx2"/>
                </a:solidFill>
                <a:latin typeface="Calibri" charset="0"/>
              </a:rPr>
              <a:t/>
            </a:r>
            <a:br>
              <a:rPr lang="nb-NO" b="1" dirty="0">
                <a:solidFill>
                  <a:schemeClr val="tx2"/>
                </a:solidFill>
                <a:latin typeface="Calibri" charset="0"/>
              </a:rPr>
            </a:br>
            <a:r>
              <a:rPr lang="nb-NO" b="1" dirty="0" smtClean="0">
                <a:solidFill>
                  <a:schemeClr val="tx2"/>
                </a:solidFill>
                <a:latin typeface="Calibri" charset="0"/>
              </a:rPr>
              <a:t>5.</a:t>
            </a:r>
            <a:r>
              <a:rPr lang="nb-NO" sz="3600" b="1" dirty="0" smtClean="0">
                <a:latin typeface="Calibri" charset="0"/>
              </a:rPr>
              <a:t>Diskutere </a:t>
            </a:r>
            <a:r>
              <a:rPr lang="nb-NO" sz="3600" b="1" dirty="0">
                <a:latin typeface="Calibri" charset="0"/>
              </a:rPr>
              <a:t>– revidere - dokumentere </a:t>
            </a:r>
            <a:r>
              <a:rPr lang="nb-NO" b="1" dirty="0">
                <a:solidFill>
                  <a:schemeClr val="tx2"/>
                </a:solidFill>
                <a:latin typeface="Calibri" charset="0"/>
              </a:rPr>
              <a:t/>
            </a:r>
            <a:br>
              <a:rPr lang="nb-NO" b="1" dirty="0">
                <a:solidFill>
                  <a:schemeClr val="tx2"/>
                </a:solidFill>
                <a:latin typeface="Calibri" charset="0"/>
              </a:rPr>
            </a:br>
            <a:endParaRPr lang="nb-NO" dirty="0">
              <a:latin typeface="Calibri" charset="0"/>
            </a:endParaRPr>
          </a:p>
        </p:txBody>
      </p:sp>
      <p:sp>
        <p:nvSpPr>
          <p:cNvPr id="24579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619625" cy="4525963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nb-NO" dirty="0">
                <a:latin typeface="Calibri" charset="0"/>
              </a:rPr>
              <a:t>	</a:t>
            </a:r>
            <a:r>
              <a:rPr lang="nb-NO" sz="2400" dirty="0">
                <a:latin typeface="Calibri" charset="0"/>
              </a:rPr>
              <a:t>Hva er resultatet? Og hvordan kan dere forklare det?</a:t>
            </a:r>
          </a:p>
          <a:p>
            <a:pPr eaLnBrk="1" hangingPunct="1">
              <a:buFont typeface="Arial" charset="0"/>
              <a:buNone/>
            </a:pPr>
            <a:endParaRPr lang="nb-NO" sz="2400" dirty="0">
              <a:latin typeface="Calibri" charset="0"/>
            </a:endParaRPr>
          </a:p>
          <a:p>
            <a:pPr eaLnBrk="1" hangingPunct="1">
              <a:buFont typeface="Arial" charset="0"/>
              <a:buNone/>
            </a:pPr>
            <a:r>
              <a:rPr lang="nb-NO" sz="2400" dirty="0">
                <a:latin typeface="Calibri" charset="0"/>
              </a:rPr>
              <a:t>	Hva er veien videre i et utviklingsperspektiv</a:t>
            </a:r>
            <a:r>
              <a:rPr lang="nb-NO" sz="2400" dirty="0" smtClean="0">
                <a:latin typeface="Calibri" charset="0"/>
              </a:rPr>
              <a:t>?</a:t>
            </a:r>
          </a:p>
          <a:p>
            <a:r>
              <a:rPr lang="nb-NO" sz="2400" dirty="0">
                <a:latin typeface="Calibri" charset="0"/>
              </a:rPr>
              <a:t>Funnene og resultat som forventet eller ikke?</a:t>
            </a:r>
          </a:p>
          <a:p>
            <a:r>
              <a:rPr lang="nb-NO" sz="2400" dirty="0">
                <a:latin typeface="Calibri" charset="0"/>
              </a:rPr>
              <a:t>Hvordan forstå/forklare resultat?</a:t>
            </a:r>
          </a:p>
          <a:p>
            <a:r>
              <a:rPr lang="nb-NO" sz="2400" dirty="0">
                <a:latin typeface="Calibri" charset="0"/>
              </a:rPr>
              <a:t>Det å ikke lykkes er også et viktig resultat</a:t>
            </a:r>
          </a:p>
          <a:p>
            <a:r>
              <a:rPr lang="nb-NO" sz="2400" dirty="0">
                <a:latin typeface="Calibri" charset="0"/>
              </a:rPr>
              <a:t>Hva kunne ha vært gjort annerledes?</a:t>
            </a:r>
          </a:p>
          <a:p>
            <a:pPr eaLnBrk="1" hangingPunct="1">
              <a:buFont typeface="Arial" charset="0"/>
              <a:buNone/>
            </a:pPr>
            <a:endParaRPr lang="nb-NO" sz="2400" dirty="0">
              <a:latin typeface="Calibri" charset="0"/>
            </a:endParaRPr>
          </a:p>
          <a:p>
            <a:pPr eaLnBrk="1" hangingPunct="1">
              <a:buFont typeface="Arial" charset="0"/>
              <a:buNone/>
            </a:pPr>
            <a:r>
              <a:rPr lang="nb-NO" sz="2400" dirty="0">
                <a:latin typeface="Calibri" charset="0"/>
              </a:rPr>
              <a:t>	</a:t>
            </a:r>
          </a:p>
          <a:p>
            <a:pPr eaLnBrk="1" hangingPunct="1">
              <a:buFont typeface="Arial" charset="0"/>
              <a:buNone/>
            </a:pPr>
            <a:r>
              <a:rPr lang="nb-NO" sz="2400" i="1" dirty="0">
                <a:latin typeface="Calibri" charset="0"/>
              </a:rPr>
              <a:t>	</a:t>
            </a:r>
            <a:endParaRPr lang="nb-NO" sz="2000" i="1" dirty="0">
              <a:latin typeface="Calibri" charset="0"/>
            </a:endParaRPr>
          </a:p>
        </p:txBody>
      </p:sp>
      <p:sp>
        <p:nvSpPr>
          <p:cNvPr id="24580" name="Plassholder for innhold 3"/>
          <p:cNvSpPr>
            <a:spLocks noGrp="1"/>
          </p:cNvSpPr>
          <p:nvPr>
            <p:ph sz="half" idx="2"/>
          </p:nvPr>
        </p:nvSpPr>
        <p:spPr>
          <a:xfrm>
            <a:off x="5105400" y="1571625"/>
            <a:ext cx="4038600" cy="4525963"/>
          </a:xfrm>
        </p:spPr>
        <p:txBody>
          <a:bodyPr>
            <a:normAutofit fontScale="85000" lnSpcReduction="20000"/>
          </a:bodyPr>
          <a:lstStyle/>
          <a:p>
            <a:pPr eaLnBrk="1" hangingPunct="1"/>
            <a:endParaRPr lang="en-US">
              <a:latin typeface="Calibri" charset="0"/>
            </a:endParaRPr>
          </a:p>
        </p:txBody>
      </p:sp>
      <p:pic>
        <p:nvPicPr>
          <p:cNvPr id="24581" name="Picture 2" descr="C:\Documents and Settings\tinear\Local Settings\Temporary Internet Files\Content.IE5\7BHVCF3I\MCj0439818000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2143125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5650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51</TotalTime>
  <Words>212</Words>
  <Application>Microsoft Macintosh PowerPoint</Application>
  <PresentationFormat>On-screen Show (4:3)</PresentationFormat>
  <Paragraphs>82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Adjacency</vt:lpstr>
      <vt:lpstr>Utviklingsprosjekt</vt:lpstr>
      <vt:lpstr>Mål for dette året</vt:lpstr>
      <vt:lpstr>Tidsplan</vt:lpstr>
      <vt:lpstr>PowerPoint Presentation</vt:lpstr>
      <vt:lpstr> 1. Erfaring og undring </vt:lpstr>
      <vt:lpstr> 2. Ønsket situasjon og mål </vt:lpstr>
      <vt:lpstr> 3. Gjennomføre undervisningen </vt:lpstr>
      <vt:lpstr>4. Registrere - analysere</vt:lpstr>
      <vt:lpstr> 5.Diskutere – revidere - dokumentere  </vt:lpstr>
      <vt:lpstr>Konferansen: presentasjon</vt:lpstr>
      <vt:lpstr>Tema for arbeidet</vt:lpstr>
    </vt:vector>
  </TitlesOfParts>
  <Company>NTNU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Utviklingsprosjekt</dc:title>
  <dc:creator>Inger Langseth</dc:creator>
  <cp:lastModifiedBy>Inger Langseth</cp:lastModifiedBy>
  <cp:revision>6</cp:revision>
  <dcterms:created xsi:type="dcterms:W3CDTF">2011-08-24T19:17:16Z</dcterms:created>
  <dcterms:modified xsi:type="dcterms:W3CDTF">2011-08-24T20:08:49Z</dcterms:modified>
</cp:coreProperties>
</file>