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notesMasterIdLst>
    <p:notesMasterId r:id="rId13"/>
  </p:notesMasterIdLst>
  <p:sldIdLst>
    <p:sldId id="256" r:id="rId2"/>
    <p:sldId id="257" r:id="rId3"/>
    <p:sldId id="258" r:id="rId4"/>
    <p:sldId id="263" r:id="rId5"/>
    <p:sldId id="265" r:id="rId6"/>
    <p:sldId id="261" r:id="rId7"/>
    <p:sldId id="260" r:id="rId8"/>
    <p:sldId id="262" r:id="rId9"/>
    <p:sldId id="266" r:id="rId10"/>
    <p:sldId id="267" r:id="rId11"/>
    <p:sldId id="264" r:id="rId12"/>
  </p:sldIdLst>
  <p:sldSz cx="9144000" cy="6858000" type="screen4x3"/>
  <p:notesSz cx="6858000" cy="9144000"/>
  <p:defaultText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4" d="100"/>
          <a:sy n="94" d="100"/>
        </p:scale>
        <p:origin x="-128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EF36DC-5D5A-D74F-9B05-42D87AA1D3EF}" type="datetimeFigureOut">
              <a:rPr lang="nn-NO" smtClean="0"/>
              <a:pPr/>
              <a:t>16-09-10</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08A9A0-DE25-7D46-B785-B18B3CF3FF71}" type="slidenum">
              <a:rPr lang="nb-NO" smtClean="0"/>
              <a:pPr/>
              <a:t>‹#›</a:t>
            </a:fld>
            <a:endParaRPr lang="nb-NO"/>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2</a:t>
            </a:fld>
            <a:endParaRPr lang="nb-NO"/>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Læringssyn </a:t>
            </a:r>
            <a:endParaRPr lang="nb-NO" dirty="0"/>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3</a:t>
            </a:fld>
            <a:endParaRPr lang="nb-NO"/>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Læringssyn </a:t>
            </a:r>
            <a:endParaRPr lang="nb-NO" dirty="0"/>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4</a:t>
            </a:fld>
            <a:endParaRPr lang="nb-NO"/>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err="1" smtClean="0"/>
              <a:t>Emosjoner</a:t>
            </a:r>
            <a:r>
              <a:rPr lang="nb-NO" dirty="0" smtClean="0"/>
              <a:t> knyttet til endring i klasserommet og i læringssyn. Utgangspunkt i læreren selv og forskning</a:t>
            </a:r>
            <a:r>
              <a:rPr lang="nb-NO" baseline="0" dirty="0" smtClean="0"/>
              <a:t> som beviselig gir bedre læring</a:t>
            </a:r>
            <a:endParaRPr lang="nb-NO" dirty="0"/>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7</a:t>
            </a:fld>
            <a:endParaRPr lang="nb-NO"/>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nb-NO" smtClean="0"/>
              <a:t>Black 30% bedre resultat</a:t>
            </a:r>
          </a:p>
          <a:p>
            <a:r>
              <a:rPr lang="nb-NO" smtClean="0"/>
              <a:t>Klasseledelse, uro kan knyttes til motivasjon</a:t>
            </a:r>
          </a:p>
          <a:p>
            <a:r>
              <a:rPr lang="nb-NO" smtClean="0"/>
              <a:t>WOW er bygd opp slik</a:t>
            </a:r>
          </a:p>
        </p:txBody>
      </p:sp>
      <p:sp>
        <p:nvSpPr>
          <p:cNvPr id="46084" name="Slide Number Placeholder 3"/>
          <p:cNvSpPr>
            <a:spLocks noGrp="1"/>
          </p:cNvSpPr>
          <p:nvPr>
            <p:ph type="sldNum" sz="quarter" idx="5"/>
          </p:nvPr>
        </p:nvSpPr>
        <p:spPr bwMode="auto">
          <a:noFill/>
          <a:ln>
            <a:miter lim="800000"/>
            <a:headEnd/>
            <a:tailEnd/>
          </a:ln>
        </p:spPr>
        <p:txBody>
          <a:bodyPr/>
          <a:lstStyle/>
          <a:p>
            <a:fld id="{276072BE-E050-8E4F-983D-465B6A9F692D}" type="slidenum">
              <a:rPr lang="nb-NO" smtClean="0">
                <a:latin typeface="Calibri" charset="0"/>
                <a:ea typeface="ＭＳ Ｐゴシック" charset="-128"/>
                <a:cs typeface="ＭＳ Ｐゴシック" charset="-128"/>
              </a:rPr>
              <a:pPr/>
              <a:t>8</a:t>
            </a:fld>
            <a:endParaRPr lang="nb-NO" smtClean="0">
              <a:latin typeface="Calibri"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2005-2007 utprøving ved </a:t>
            </a:r>
            <a:r>
              <a:rPr lang="nb-NO" smtClean="0"/>
              <a:t>12 skoler</a:t>
            </a:r>
            <a:endParaRPr lang="nb-NO"/>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9</a:t>
            </a:fld>
            <a:endParaRPr lang="nb-NO"/>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7F08A9A0-DE25-7D46-B785-B18B3CF3FF71}" type="slidenum">
              <a:rPr lang="nb-NO" smtClean="0"/>
              <a:pPr/>
              <a:t>10</a:t>
            </a:fld>
            <a:endParaRPr lang="nb-NO"/>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nb-NO" dirty="0" smtClean="0"/>
              <a:t>Black 30% bedre resultat</a:t>
            </a:r>
          </a:p>
          <a:p>
            <a:r>
              <a:rPr lang="nb-NO" dirty="0" smtClean="0"/>
              <a:t>Klasseledelse, uro kan knyttes til motivasjon</a:t>
            </a:r>
          </a:p>
          <a:p>
            <a:r>
              <a:rPr lang="nb-NO" dirty="0" smtClean="0"/>
              <a:t>WOW er bygd opp slik</a:t>
            </a:r>
          </a:p>
        </p:txBody>
      </p:sp>
      <p:sp>
        <p:nvSpPr>
          <p:cNvPr id="46084" name="Slide Number Placeholder 3"/>
          <p:cNvSpPr>
            <a:spLocks noGrp="1"/>
          </p:cNvSpPr>
          <p:nvPr>
            <p:ph type="sldNum" sz="quarter" idx="5"/>
          </p:nvPr>
        </p:nvSpPr>
        <p:spPr bwMode="auto">
          <a:noFill/>
          <a:ln>
            <a:miter lim="800000"/>
            <a:headEnd/>
            <a:tailEnd/>
          </a:ln>
        </p:spPr>
        <p:txBody>
          <a:bodyPr/>
          <a:lstStyle/>
          <a:p>
            <a:fld id="{276072BE-E050-8E4F-983D-465B6A9F692D}" type="slidenum">
              <a:rPr lang="nb-NO" smtClean="0">
                <a:latin typeface="Calibri" charset="0"/>
                <a:ea typeface="ＭＳ Ｐゴシック" charset="-128"/>
                <a:cs typeface="ＭＳ Ｐゴシック" charset="-128"/>
              </a:rPr>
              <a:pPr/>
              <a:t>11</a:t>
            </a:fld>
            <a:endParaRPr lang="nb-NO" smtClean="0">
              <a:latin typeface="Calibri"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tellysbilde">
    <p:bg>
      <p:bgRef idx="1003">
        <a:schemeClr val="bg1"/>
      </p:bgRef>
    </p:bg>
    <p:spTree>
      <p:nvGrpSpPr>
        <p:cNvPr id="1" name=""/>
        <p:cNvGrpSpPr/>
        <p:nvPr/>
      </p:nvGrpSpPr>
      <p:grpSpPr>
        <a:xfrm>
          <a:off x="0" y="0"/>
          <a:ext cx="0" cy="0"/>
          <a:chOff x="0" y="0"/>
          <a:chExt cx="0" cy="0"/>
        </a:xfrm>
      </p:grpSpPr>
      <p:sp>
        <p:nvSpPr>
          <p:cNvPr id="12" name="Rektangel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vrundet rektangel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Undertit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b-NO" smtClean="0"/>
              <a:t>Klikk for å redigere undertittelstil i malen</a:t>
            </a:r>
            <a:endParaRPr kumimoji="0" lang="en-US"/>
          </a:p>
        </p:txBody>
      </p:sp>
      <p:sp>
        <p:nvSpPr>
          <p:cNvPr id="28" name="Plassholder for dato 27"/>
          <p:cNvSpPr>
            <a:spLocks noGrp="1"/>
          </p:cNvSpPr>
          <p:nvPr>
            <p:ph type="dt" sz="half" idx="10"/>
          </p:nvPr>
        </p:nvSpPr>
        <p:spPr/>
        <p:txBody>
          <a:bodyPr/>
          <a:lstStyle/>
          <a:p>
            <a:fld id="{E71FDE7F-373B-644B-B2B6-913DB7DB6245}" type="datetimeFigureOut">
              <a:rPr lang="nn-NO" smtClean="0"/>
              <a:pPr/>
              <a:t>16-09-10</a:t>
            </a:fld>
            <a:endParaRPr lang="nb-NO"/>
          </a:p>
        </p:txBody>
      </p:sp>
      <p:sp>
        <p:nvSpPr>
          <p:cNvPr id="17" name="Plassholder for bunntekst 16"/>
          <p:cNvSpPr>
            <a:spLocks noGrp="1"/>
          </p:cNvSpPr>
          <p:nvPr>
            <p:ph type="ftr" sz="quarter" idx="11"/>
          </p:nvPr>
        </p:nvSpPr>
        <p:spPr/>
        <p:txBody>
          <a:bodyPr/>
          <a:lstStyle/>
          <a:p>
            <a:endParaRPr lang="nb-NO"/>
          </a:p>
        </p:txBody>
      </p:sp>
      <p:sp>
        <p:nvSpPr>
          <p:cNvPr id="29" name="Plassholder for lysbildenummer 28"/>
          <p:cNvSpPr>
            <a:spLocks noGrp="1"/>
          </p:cNvSpPr>
          <p:nvPr>
            <p:ph type="sldNum" sz="quarter" idx="12"/>
          </p:nvPr>
        </p:nvSpPr>
        <p:spPr/>
        <p:txBody>
          <a:bodyPr lIns="0" tIns="0" rIns="0" bIns="0">
            <a:noAutofit/>
          </a:bodyPr>
          <a:lstStyle>
            <a:lvl1pPr>
              <a:defRPr sz="1400">
                <a:solidFill>
                  <a:srgbClr val="FFFFFF"/>
                </a:solidFill>
              </a:defRPr>
            </a:lvl1pPr>
          </a:lstStyle>
          <a:p>
            <a:fld id="{CA1381CF-8498-6B4F-99E9-36C3B1F41535}" type="slidenum">
              <a:rPr lang="nb-NO" smtClean="0"/>
              <a:pPr/>
              <a:t>‹#›</a:t>
            </a:fld>
            <a:endParaRPr lang="nb-NO"/>
          </a:p>
        </p:txBody>
      </p:sp>
      <p:sp>
        <p:nvSpPr>
          <p:cNvPr id="7" name="Rektangel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ktangel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ktangel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nb-NO" smtClean="0"/>
              <a:t>Klikk for å redigere tittelstil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kumimoji="0" lang="nb-NO" smtClean="0"/>
              <a:t>Klikk for å redigere tittelstil</a:t>
            </a:r>
            <a:endParaRPr kumimoji="0" lang="en-US"/>
          </a:p>
        </p:txBody>
      </p:sp>
      <p:sp>
        <p:nvSpPr>
          <p:cNvPr id="3" name="Plassholder for loddrett tekst 2"/>
          <p:cNvSpPr>
            <a:spLocks noGrp="1"/>
          </p:cNvSpPr>
          <p:nvPr>
            <p:ph type="body" orient="vert" idx="1"/>
          </p:nvPr>
        </p:nvSpPr>
        <p:spPr/>
        <p:txBody>
          <a:bodyPr vert="eaVert"/>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
        <p:nvSpPr>
          <p:cNvPr id="4" name="Plassholder for dato 3"/>
          <p:cNvSpPr>
            <a:spLocks noGrp="1"/>
          </p:cNvSpPr>
          <p:nvPr>
            <p:ph type="dt" sz="half" idx="10"/>
          </p:nvPr>
        </p:nvSpPr>
        <p:spPr/>
        <p:txBody>
          <a:bodyPr/>
          <a:lstStyle/>
          <a:p>
            <a:fld id="{E71FDE7F-373B-644B-B2B6-913DB7DB6245}" type="datetimeFigureOut">
              <a:rPr lang="nn-NO" smtClean="0"/>
              <a:pPr/>
              <a:t>16-09-10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CA1381CF-8498-6B4F-99E9-36C3B1F41535}" type="slidenum">
              <a:rPr lang="nb-NO" smtClean="0"/>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1"/>
            <a:ext cx="2011680" cy="5851525"/>
          </a:xfrm>
        </p:spPr>
        <p:txBody>
          <a:bodyPr vert="eaVert"/>
          <a:lstStyle/>
          <a:p>
            <a:r>
              <a:rPr kumimoji="0" lang="nb-NO" smtClean="0"/>
              <a:t>Klikk for å redigere tittelstil</a:t>
            </a:r>
            <a:endParaRPr kumimoji="0" lang="en-US"/>
          </a:p>
        </p:txBody>
      </p:sp>
      <p:sp>
        <p:nvSpPr>
          <p:cNvPr id="3" name="Plassholder for loddrett tekst 2"/>
          <p:cNvSpPr>
            <a:spLocks noGrp="1"/>
          </p:cNvSpPr>
          <p:nvPr>
            <p:ph type="body" orient="vert" idx="1"/>
          </p:nvPr>
        </p:nvSpPr>
        <p:spPr>
          <a:xfrm>
            <a:off x="914400" y="274640"/>
            <a:ext cx="5562600" cy="5851525"/>
          </a:xfrm>
        </p:spPr>
        <p:txBody>
          <a:bodyPr vert="eaVert"/>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
        <p:nvSpPr>
          <p:cNvPr id="4" name="Plassholder for dato 3"/>
          <p:cNvSpPr>
            <a:spLocks noGrp="1"/>
          </p:cNvSpPr>
          <p:nvPr>
            <p:ph type="dt" sz="half" idx="10"/>
          </p:nvPr>
        </p:nvSpPr>
        <p:spPr/>
        <p:txBody>
          <a:bodyPr/>
          <a:lstStyle/>
          <a:p>
            <a:fld id="{E71FDE7F-373B-644B-B2B6-913DB7DB6245}" type="datetimeFigureOut">
              <a:rPr lang="nn-NO" smtClean="0"/>
              <a:pPr/>
              <a:t>16-09-10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CA1381CF-8498-6B4F-99E9-36C3B1F41535}" type="slidenum">
              <a:rPr lang="nb-NO" smtClean="0"/>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kumimoji="0" lang="nb-NO" smtClean="0"/>
              <a:t>Klikk for å redigere tittelstil</a:t>
            </a:r>
            <a:endParaRPr kumimoji="0" lang="en-US"/>
          </a:p>
        </p:txBody>
      </p:sp>
      <p:sp>
        <p:nvSpPr>
          <p:cNvPr id="4" name="Plassholder for dato 3"/>
          <p:cNvSpPr>
            <a:spLocks noGrp="1"/>
          </p:cNvSpPr>
          <p:nvPr>
            <p:ph type="dt" sz="half" idx="10"/>
          </p:nvPr>
        </p:nvSpPr>
        <p:spPr/>
        <p:txBody>
          <a:bodyPr/>
          <a:lstStyle/>
          <a:p>
            <a:fld id="{E71FDE7F-373B-644B-B2B6-913DB7DB6245}" type="datetimeFigureOut">
              <a:rPr lang="nn-NO" smtClean="0"/>
              <a:pPr/>
              <a:t>16-09-10</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CA1381CF-8498-6B4F-99E9-36C3B1F41535}" type="slidenum">
              <a:rPr lang="nb-NO" smtClean="0"/>
              <a:pPr/>
              <a:t>‹#›</a:t>
            </a:fld>
            <a:endParaRPr lang="nb-NO"/>
          </a:p>
        </p:txBody>
      </p:sp>
      <p:sp>
        <p:nvSpPr>
          <p:cNvPr id="8" name="Plassholder for innhold 7"/>
          <p:cNvSpPr>
            <a:spLocks noGrp="1"/>
          </p:cNvSpPr>
          <p:nvPr>
            <p:ph sz="quarter" idx="1"/>
          </p:nvPr>
        </p:nvSpPr>
        <p:spPr>
          <a:xfrm>
            <a:off x="914400" y="1447800"/>
            <a:ext cx="7772400" cy="45720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Inndelingsoverskrift">
    <p:bg>
      <p:bgRef idx="1003">
        <a:schemeClr val="bg1"/>
      </p:bgRef>
    </p:bg>
    <p:spTree>
      <p:nvGrpSpPr>
        <p:cNvPr id="1" name=""/>
        <p:cNvGrpSpPr/>
        <p:nvPr/>
      </p:nvGrpSpPr>
      <p:grpSpPr>
        <a:xfrm>
          <a:off x="0" y="0"/>
          <a:ext cx="0" cy="0"/>
          <a:chOff x="0" y="0"/>
          <a:chExt cx="0" cy="0"/>
        </a:xfrm>
      </p:grpSpPr>
      <p:sp>
        <p:nvSpPr>
          <p:cNvPr id="11" name="Rektangel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vrundet rektangel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nb-NO" smtClean="0"/>
              <a:t>Klikk for å redigere tittelstil</a:t>
            </a:r>
            <a:endParaRPr kumimoji="0" lang="en-US"/>
          </a:p>
        </p:txBody>
      </p:sp>
      <p:sp>
        <p:nvSpPr>
          <p:cNvPr id="3" name="Plassholder for teks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b-NO" smtClean="0"/>
              <a:t>Klikk for å redigere tekststiler i malen</a:t>
            </a:r>
          </a:p>
        </p:txBody>
      </p:sp>
      <p:sp>
        <p:nvSpPr>
          <p:cNvPr id="4" name="Plassholder for dato 3"/>
          <p:cNvSpPr>
            <a:spLocks noGrp="1"/>
          </p:cNvSpPr>
          <p:nvPr>
            <p:ph type="dt" sz="half" idx="10"/>
          </p:nvPr>
        </p:nvSpPr>
        <p:spPr/>
        <p:txBody>
          <a:bodyPr/>
          <a:lstStyle/>
          <a:p>
            <a:fld id="{E71FDE7F-373B-644B-B2B6-913DB7DB6245}" type="datetimeFigureOut">
              <a:rPr lang="nn-NO" smtClean="0"/>
              <a:pPr/>
              <a:t>16-09-10</a:t>
            </a:fld>
            <a:endParaRPr lang="nb-NO"/>
          </a:p>
        </p:txBody>
      </p:sp>
      <p:sp>
        <p:nvSpPr>
          <p:cNvPr id="5" name="Plassholder for bunntekst 4"/>
          <p:cNvSpPr>
            <a:spLocks noGrp="1"/>
          </p:cNvSpPr>
          <p:nvPr>
            <p:ph type="ftr" sz="quarter" idx="11"/>
          </p:nvPr>
        </p:nvSpPr>
        <p:spPr>
          <a:xfrm>
            <a:off x="800100" y="6172200"/>
            <a:ext cx="4000500" cy="457200"/>
          </a:xfrm>
        </p:spPr>
        <p:txBody>
          <a:bodyPr/>
          <a:lstStyle/>
          <a:p>
            <a:endParaRPr lang="nb-NO"/>
          </a:p>
        </p:txBody>
      </p:sp>
      <p:sp>
        <p:nvSpPr>
          <p:cNvPr id="7" name="Rektangel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ktangel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ktangel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Plassholder for lysbildenummer 5"/>
          <p:cNvSpPr>
            <a:spLocks noGrp="1"/>
          </p:cNvSpPr>
          <p:nvPr>
            <p:ph type="sldNum" sz="quarter" idx="12"/>
          </p:nvPr>
        </p:nvSpPr>
        <p:spPr>
          <a:xfrm>
            <a:off x="146304" y="6208776"/>
            <a:ext cx="457200" cy="457200"/>
          </a:xfrm>
        </p:spPr>
        <p:txBody>
          <a:bodyPr/>
          <a:lstStyle/>
          <a:p>
            <a:fld id="{CA1381CF-8498-6B4F-99E9-36C3B1F41535}" type="slidenum">
              <a:rPr lang="nb-NO" smtClean="0"/>
              <a:pPr/>
              <a:t>‹#›</a:t>
            </a:fld>
            <a:endParaRPr lang="nb-N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kumimoji="0" lang="nb-NO" smtClean="0"/>
              <a:t>Klikk for å redigere tittelstil</a:t>
            </a:r>
            <a:endParaRPr kumimoji="0" lang="en-US"/>
          </a:p>
        </p:txBody>
      </p:sp>
      <p:sp>
        <p:nvSpPr>
          <p:cNvPr id="5" name="Plassholder for dato 4"/>
          <p:cNvSpPr>
            <a:spLocks noGrp="1"/>
          </p:cNvSpPr>
          <p:nvPr>
            <p:ph type="dt" sz="half" idx="10"/>
          </p:nvPr>
        </p:nvSpPr>
        <p:spPr/>
        <p:txBody>
          <a:bodyPr/>
          <a:lstStyle/>
          <a:p>
            <a:fld id="{E71FDE7F-373B-644B-B2B6-913DB7DB6245}" type="datetimeFigureOut">
              <a:rPr lang="nn-NO" smtClean="0"/>
              <a:pPr/>
              <a:t>16-09-10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CA1381CF-8498-6B4F-99E9-36C3B1F41535}" type="slidenum">
              <a:rPr lang="nb-NO" smtClean="0"/>
              <a:pPr/>
              <a:t>‹#›</a:t>
            </a:fld>
            <a:endParaRPr lang="nb-NO"/>
          </a:p>
        </p:txBody>
      </p:sp>
      <p:sp>
        <p:nvSpPr>
          <p:cNvPr id="9" name="Plassholder for innhold 8"/>
          <p:cNvSpPr>
            <a:spLocks noGrp="1"/>
          </p:cNvSpPr>
          <p:nvPr>
            <p:ph sz="quarter" idx="1"/>
          </p:nvPr>
        </p:nvSpPr>
        <p:spPr>
          <a:xfrm>
            <a:off x="914400" y="1447800"/>
            <a:ext cx="3749040" cy="45720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
        <p:nvSpPr>
          <p:cNvPr id="11" name="Plassholder for innhold 10"/>
          <p:cNvSpPr>
            <a:spLocks noGrp="1"/>
          </p:cNvSpPr>
          <p:nvPr>
            <p:ph sz="quarter" idx="2"/>
          </p:nvPr>
        </p:nvSpPr>
        <p:spPr>
          <a:xfrm>
            <a:off x="4933950" y="1447800"/>
            <a:ext cx="3749040" cy="45720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914400" y="273050"/>
            <a:ext cx="7772400" cy="1143000"/>
          </a:xfrm>
        </p:spPr>
        <p:txBody>
          <a:bodyPr anchor="b" anchorCtr="0"/>
          <a:lstStyle>
            <a:lvl1pPr>
              <a:defRPr/>
            </a:lvl1pPr>
          </a:lstStyle>
          <a:p>
            <a:r>
              <a:rPr kumimoji="0" lang="nb-NO" smtClean="0"/>
              <a:t>Klikk for å redigere tittelstil</a:t>
            </a:r>
            <a:endParaRPr kumimoji="0" lang="en-US"/>
          </a:p>
        </p:txBody>
      </p:sp>
      <p:sp>
        <p:nvSpPr>
          <p:cNvPr id="3" name="Plassholder for teks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Klikk for å redigere tekststiler i malen</a:t>
            </a:r>
          </a:p>
        </p:txBody>
      </p:sp>
      <p:sp>
        <p:nvSpPr>
          <p:cNvPr id="4" name="Plassholder for teks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Klikk for å redigere tekststiler i malen</a:t>
            </a:r>
          </a:p>
        </p:txBody>
      </p:sp>
      <p:sp>
        <p:nvSpPr>
          <p:cNvPr id="7" name="Plassholder for dato 6"/>
          <p:cNvSpPr>
            <a:spLocks noGrp="1"/>
          </p:cNvSpPr>
          <p:nvPr>
            <p:ph type="dt" sz="half" idx="10"/>
          </p:nvPr>
        </p:nvSpPr>
        <p:spPr/>
        <p:txBody>
          <a:bodyPr/>
          <a:lstStyle/>
          <a:p>
            <a:fld id="{E71FDE7F-373B-644B-B2B6-913DB7DB6245}" type="datetimeFigureOut">
              <a:rPr lang="nn-NO" smtClean="0"/>
              <a:pPr/>
              <a:t>16-09-10</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CA1381CF-8498-6B4F-99E9-36C3B1F41535}" type="slidenum">
              <a:rPr lang="nb-NO" smtClean="0"/>
              <a:pPr/>
              <a:t>‹#›</a:t>
            </a:fld>
            <a:endParaRPr lang="nb-NO"/>
          </a:p>
        </p:txBody>
      </p:sp>
      <p:sp>
        <p:nvSpPr>
          <p:cNvPr id="11" name="Plassholder for innhold 10"/>
          <p:cNvSpPr>
            <a:spLocks noGrp="1"/>
          </p:cNvSpPr>
          <p:nvPr>
            <p:ph sz="half" idx="2"/>
          </p:nvPr>
        </p:nvSpPr>
        <p:spPr>
          <a:xfrm>
            <a:off x="914400" y="2247900"/>
            <a:ext cx="3733800" cy="38862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
        <p:nvSpPr>
          <p:cNvPr id="13" name="Plassholder for innhold 12"/>
          <p:cNvSpPr>
            <a:spLocks noGrp="1"/>
          </p:cNvSpPr>
          <p:nvPr>
            <p:ph sz="half" idx="4"/>
          </p:nvPr>
        </p:nvSpPr>
        <p:spPr>
          <a:xfrm>
            <a:off x="4953000" y="2247900"/>
            <a:ext cx="3733800" cy="38862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kumimoji="0" lang="nb-NO" smtClean="0"/>
              <a:t>Klikk for å redigere tittelstil</a:t>
            </a:r>
            <a:endParaRPr kumimoji="0" lang="en-US"/>
          </a:p>
        </p:txBody>
      </p:sp>
      <p:sp>
        <p:nvSpPr>
          <p:cNvPr id="3" name="Plassholder for dato 2"/>
          <p:cNvSpPr>
            <a:spLocks noGrp="1"/>
          </p:cNvSpPr>
          <p:nvPr>
            <p:ph type="dt" sz="half" idx="10"/>
          </p:nvPr>
        </p:nvSpPr>
        <p:spPr/>
        <p:txBody>
          <a:bodyPr/>
          <a:lstStyle/>
          <a:p>
            <a:fld id="{E71FDE7F-373B-644B-B2B6-913DB7DB6245}" type="datetimeFigureOut">
              <a:rPr lang="nn-NO" smtClean="0"/>
              <a:pPr/>
              <a:t>16-09-10</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CA1381CF-8498-6B4F-99E9-36C3B1F41535}" type="slidenum">
              <a:rPr lang="nb-NO" smtClean="0"/>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om">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E71FDE7F-373B-644B-B2B6-913DB7DB6245}" type="datetimeFigureOut">
              <a:rPr lang="nn-NO" smtClean="0"/>
              <a:pPr/>
              <a:t>16-09-10</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CA1381CF-8498-6B4F-99E9-36C3B1F41535}" type="slidenum">
              <a:rPr lang="nb-NO" smtClean="0"/>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nhold med tekst">
    <p:spTree>
      <p:nvGrpSpPr>
        <p:cNvPr id="1" name=""/>
        <p:cNvGrpSpPr/>
        <p:nvPr/>
      </p:nvGrpSpPr>
      <p:grpSpPr>
        <a:xfrm>
          <a:off x="0" y="0"/>
          <a:ext cx="0" cy="0"/>
          <a:chOff x="0" y="0"/>
          <a:chExt cx="0" cy="0"/>
        </a:xfrm>
      </p:grpSpPr>
      <p:sp>
        <p:nvSpPr>
          <p:cNvPr id="8" name="Rektangel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vrundet rektangel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tel 1"/>
          <p:cNvSpPr>
            <a:spLocks noGrp="1"/>
          </p:cNvSpPr>
          <p:nvPr>
            <p:ph type="title"/>
          </p:nvPr>
        </p:nvSpPr>
        <p:spPr>
          <a:xfrm>
            <a:off x="914400" y="273050"/>
            <a:ext cx="7772400" cy="1143000"/>
          </a:xfrm>
        </p:spPr>
        <p:txBody>
          <a:bodyPr anchor="b" anchorCtr="0"/>
          <a:lstStyle>
            <a:lvl1pPr algn="l">
              <a:buNone/>
              <a:defRPr sz="4000" b="0"/>
            </a:lvl1pPr>
          </a:lstStyle>
          <a:p>
            <a:r>
              <a:rPr kumimoji="0" lang="nb-NO" smtClean="0"/>
              <a:t>Klikk for å redigere tittelstil</a:t>
            </a:r>
            <a:endParaRPr kumimoji="0" lang="en-US"/>
          </a:p>
        </p:txBody>
      </p:sp>
      <p:sp>
        <p:nvSpPr>
          <p:cNvPr id="3" name="Plassholder for teks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b-NO" smtClean="0"/>
              <a:t>Klikk for å redigere tekststiler i malen</a:t>
            </a:r>
          </a:p>
        </p:txBody>
      </p:sp>
      <p:sp>
        <p:nvSpPr>
          <p:cNvPr id="5" name="Plassholder for dato 4"/>
          <p:cNvSpPr>
            <a:spLocks noGrp="1"/>
          </p:cNvSpPr>
          <p:nvPr>
            <p:ph type="dt" sz="half" idx="10"/>
          </p:nvPr>
        </p:nvSpPr>
        <p:spPr/>
        <p:txBody>
          <a:bodyPr/>
          <a:lstStyle/>
          <a:p>
            <a:fld id="{E71FDE7F-373B-644B-B2B6-913DB7DB6245}" type="datetimeFigureOut">
              <a:rPr lang="nn-NO" smtClean="0"/>
              <a:pPr/>
              <a:t>16-09-10</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CA1381CF-8498-6B4F-99E9-36C3B1F41535}" type="slidenum">
              <a:rPr lang="nb-NO" smtClean="0"/>
              <a:pPr/>
              <a:t>‹#›</a:t>
            </a:fld>
            <a:endParaRPr lang="nb-NO"/>
          </a:p>
        </p:txBody>
      </p:sp>
      <p:sp>
        <p:nvSpPr>
          <p:cNvPr id="11" name="Plassholder for innhold 10"/>
          <p:cNvSpPr>
            <a:spLocks noGrp="1"/>
          </p:cNvSpPr>
          <p:nvPr>
            <p:ph sz="quarter" idx="1"/>
          </p:nvPr>
        </p:nvSpPr>
        <p:spPr>
          <a:xfrm>
            <a:off x="2971800" y="1600200"/>
            <a:ext cx="5715000" cy="4495800"/>
          </a:xfrm>
        </p:spPr>
        <p:txBody>
          <a:bodyPr vert="horz"/>
          <a:lstStyle/>
          <a:p>
            <a:pPr lvl="0" eaLnBrk="1" latinLnBrk="0" hangingPunct="1"/>
            <a:r>
              <a:rPr lang="nb-NO" smtClean="0"/>
              <a:t>Klikk for å redigere tekststiler i malen</a:t>
            </a:r>
          </a:p>
          <a:p>
            <a:pPr lvl="1" eaLnBrk="1" latinLnBrk="0" hangingPunct="1"/>
            <a:r>
              <a:rPr lang="nb-NO" smtClean="0"/>
              <a:t>Andre nivå</a:t>
            </a:r>
          </a:p>
          <a:p>
            <a:pPr lvl="2" eaLnBrk="1" latinLnBrk="0" hangingPunct="1"/>
            <a:r>
              <a:rPr lang="nb-NO" smtClean="0"/>
              <a:t>Tredje nivå</a:t>
            </a:r>
          </a:p>
          <a:p>
            <a:pPr lvl="3" eaLnBrk="1" latinLnBrk="0" hangingPunct="1"/>
            <a:r>
              <a:rPr lang="nb-NO" smtClean="0"/>
              <a:t>Fjerde nivå</a:t>
            </a:r>
          </a:p>
          <a:p>
            <a:pPr lvl="4" eaLnBrk="1" latinLnBrk="0" hangingPunct="1"/>
            <a:r>
              <a:rPr lang="nb-NO" smtClean="0"/>
              <a:t>Femte nivå</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nb-NO" smtClean="0"/>
              <a:t>Klikk for å redigere tittelstil</a:t>
            </a:r>
            <a:endParaRPr kumimoji="0" lang="en-US"/>
          </a:p>
        </p:txBody>
      </p:sp>
      <p:sp>
        <p:nvSpPr>
          <p:cNvPr id="4" name="Plassholder for teks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nb-NO" smtClean="0"/>
              <a:t>Klikk for å redigere tekststiler i malen</a:t>
            </a:r>
          </a:p>
        </p:txBody>
      </p:sp>
      <p:sp>
        <p:nvSpPr>
          <p:cNvPr id="5" name="Plassholder for dato 4"/>
          <p:cNvSpPr>
            <a:spLocks noGrp="1"/>
          </p:cNvSpPr>
          <p:nvPr>
            <p:ph type="dt" sz="half" idx="10"/>
          </p:nvPr>
        </p:nvSpPr>
        <p:spPr/>
        <p:txBody>
          <a:bodyPr/>
          <a:lstStyle/>
          <a:p>
            <a:fld id="{E71FDE7F-373B-644B-B2B6-913DB7DB6245}" type="datetimeFigureOut">
              <a:rPr lang="nn-NO" smtClean="0"/>
              <a:pPr/>
              <a:t>16-09-10</a:t>
            </a:fld>
            <a:endParaRPr lang="nb-NO"/>
          </a:p>
        </p:txBody>
      </p:sp>
      <p:sp>
        <p:nvSpPr>
          <p:cNvPr id="6" name="Plassholder for bunntekst 5"/>
          <p:cNvSpPr>
            <a:spLocks noGrp="1"/>
          </p:cNvSpPr>
          <p:nvPr>
            <p:ph type="ftr" sz="quarter" idx="11"/>
          </p:nvPr>
        </p:nvSpPr>
        <p:spPr>
          <a:xfrm>
            <a:off x="914400" y="6172200"/>
            <a:ext cx="3886200" cy="457200"/>
          </a:xfrm>
        </p:spPr>
        <p:txBody>
          <a:bodyPr/>
          <a:lstStyle/>
          <a:p>
            <a:endParaRPr lang="nb-NO"/>
          </a:p>
        </p:txBody>
      </p:sp>
      <p:sp>
        <p:nvSpPr>
          <p:cNvPr id="7" name="Plassholder for lysbildenummer 6"/>
          <p:cNvSpPr>
            <a:spLocks noGrp="1"/>
          </p:cNvSpPr>
          <p:nvPr>
            <p:ph type="sldNum" sz="quarter" idx="12"/>
          </p:nvPr>
        </p:nvSpPr>
        <p:spPr>
          <a:xfrm>
            <a:off x="146304" y="6208776"/>
            <a:ext cx="457200" cy="457200"/>
          </a:xfrm>
        </p:spPr>
        <p:txBody>
          <a:bodyPr/>
          <a:lstStyle/>
          <a:p>
            <a:fld id="{CA1381CF-8498-6B4F-99E9-36C3B1F41535}" type="slidenum">
              <a:rPr lang="nb-NO" smtClean="0"/>
              <a:pPr/>
              <a:t>‹#›</a:t>
            </a:fld>
            <a:endParaRPr lang="nb-NO"/>
          </a:p>
        </p:txBody>
      </p:sp>
      <p:sp>
        <p:nvSpPr>
          <p:cNvPr id="11" name="Rektangel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ktangel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ktangel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lassholder for bild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nb-NO" smtClean="0"/>
              <a:t>Klikk ikonet for å legge til bilde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ktangel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Avrundet rektangel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Plassholder for tittel 21"/>
          <p:cNvSpPr>
            <a:spLocks noGrp="1"/>
          </p:cNvSpPr>
          <p:nvPr>
            <p:ph type="title"/>
          </p:nvPr>
        </p:nvSpPr>
        <p:spPr>
          <a:xfrm>
            <a:off x="914400" y="274638"/>
            <a:ext cx="7772400" cy="1143000"/>
          </a:xfrm>
          <a:prstGeom prst="rect">
            <a:avLst/>
          </a:prstGeom>
        </p:spPr>
        <p:txBody>
          <a:bodyPr bIns="91440" anchor="b" anchorCtr="0">
            <a:normAutofit/>
          </a:bodyPr>
          <a:lstStyle/>
          <a:p>
            <a:r>
              <a:rPr kumimoji="0" lang="nb-NO" smtClean="0"/>
              <a:t>Klikk for å redigere tittelstil</a:t>
            </a:r>
            <a:endParaRPr kumimoji="0" lang="en-US"/>
          </a:p>
        </p:txBody>
      </p:sp>
      <p:sp>
        <p:nvSpPr>
          <p:cNvPr id="13" name="Plassholder for teks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nb-NO" smtClean="0"/>
              <a:t>Klikk for å redigere tekststiler i malen</a:t>
            </a:r>
          </a:p>
          <a:p>
            <a:pPr lvl="1" eaLnBrk="1" latinLnBrk="0" hangingPunct="1"/>
            <a:r>
              <a:rPr kumimoji="0" lang="nb-NO" smtClean="0"/>
              <a:t>Andre nivå</a:t>
            </a:r>
          </a:p>
          <a:p>
            <a:pPr lvl="2" eaLnBrk="1" latinLnBrk="0" hangingPunct="1"/>
            <a:r>
              <a:rPr kumimoji="0" lang="nb-NO" smtClean="0"/>
              <a:t>Tredje nivå</a:t>
            </a:r>
          </a:p>
          <a:p>
            <a:pPr lvl="3" eaLnBrk="1" latinLnBrk="0" hangingPunct="1"/>
            <a:r>
              <a:rPr kumimoji="0" lang="nb-NO" smtClean="0"/>
              <a:t>Fjerde nivå</a:t>
            </a:r>
          </a:p>
          <a:p>
            <a:pPr lvl="4" eaLnBrk="1" latinLnBrk="0" hangingPunct="1"/>
            <a:r>
              <a:rPr kumimoji="0" lang="nb-NO" smtClean="0"/>
              <a:t>Femte nivå</a:t>
            </a:r>
            <a:endParaRPr kumimoji="0" lang="en-US"/>
          </a:p>
        </p:txBody>
      </p:sp>
      <p:sp>
        <p:nvSpPr>
          <p:cNvPr id="14" name="Plassholder for dato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71FDE7F-373B-644B-B2B6-913DB7DB6245}" type="datetimeFigureOut">
              <a:rPr lang="nn-NO" smtClean="0"/>
              <a:pPr/>
              <a:t>16-09-10</a:t>
            </a:fld>
            <a:endParaRPr lang="nb-NO"/>
          </a:p>
        </p:txBody>
      </p:sp>
      <p:sp>
        <p:nvSpPr>
          <p:cNvPr id="3" name="Plassholder for bunntekst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nb-NO"/>
          </a:p>
        </p:txBody>
      </p:sp>
      <p:sp>
        <p:nvSpPr>
          <p:cNvPr id="23" name="Plassholder for lysbildenumm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A1381CF-8498-6B4F-99E9-36C3B1F41535}" type="slidenum">
              <a:rPr lang="nb-NO" smtClean="0"/>
              <a:pPr/>
              <a:t>‹#›</a:t>
            </a:fld>
            <a:endParaRPr lang="nb-NO"/>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tidligstart.wikispaces.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Undertittel 2"/>
          <p:cNvSpPr>
            <a:spLocks noGrp="1"/>
          </p:cNvSpPr>
          <p:nvPr>
            <p:ph type="subTitle" idx="1"/>
          </p:nvPr>
        </p:nvSpPr>
        <p:spPr/>
        <p:txBody>
          <a:bodyPr>
            <a:normAutofit fontScale="70000" lnSpcReduction="20000"/>
          </a:bodyPr>
          <a:lstStyle/>
          <a:p>
            <a:r>
              <a:rPr lang="nb-NO" dirty="0" smtClean="0"/>
              <a:t>NTNU</a:t>
            </a:r>
          </a:p>
          <a:p>
            <a:r>
              <a:rPr lang="nb-NO" dirty="0" smtClean="0"/>
              <a:t>Program for lærerutdanning</a:t>
            </a:r>
          </a:p>
          <a:p>
            <a:endParaRPr lang="nb-NO" dirty="0" smtClean="0"/>
          </a:p>
          <a:p>
            <a:r>
              <a:rPr lang="nb-NO" dirty="0" smtClean="0"/>
              <a:t>Etterutdanning region nord</a:t>
            </a:r>
          </a:p>
          <a:p>
            <a:r>
              <a:rPr lang="nb-NO" dirty="0" smtClean="0"/>
              <a:t>2010-2012</a:t>
            </a:r>
            <a:endParaRPr lang="nb-NO" dirty="0"/>
          </a:p>
        </p:txBody>
      </p:sp>
      <p:sp>
        <p:nvSpPr>
          <p:cNvPr id="2" name="Tittel 1"/>
          <p:cNvSpPr>
            <a:spLocks noGrp="1"/>
          </p:cNvSpPr>
          <p:nvPr>
            <p:ph type="ctrTitle"/>
          </p:nvPr>
        </p:nvSpPr>
        <p:spPr/>
        <p:txBody>
          <a:bodyPr>
            <a:normAutofit fontScale="90000"/>
          </a:bodyPr>
          <a:lstStyle/>
          <a:p>
            <a:r>
              <a:rPr lang="nb-NO" dirty="0" smtClean="0"/>
              <a:t>Forsøk med</a:t>
            </a:r>
            <a:br>
              <a:rPr lang="nb-NO" dirty="0" smtClean="0"/>
            </a:br>
            <a:r>
              <a:rPr lang="nb-NO" dirty="0" smtClean="0"/>
              <a:t>fremmedspråk på barnetrinnet</a:t>
            </a:r>
            <a:br>
              <a:rPr lang="nb-NO" dirty="0" smtClean="0"/>
            </a:br>
            <a:endParaRPr lang="nb-NO" dirty="0"/>
          </a:p>
        </p:txBody>
      </p:sp>
      <p:sp>
        <p:nvSpPr>
          <p:cNvPr id="4" name="Rektangel 3"/>
          <p:cNvSpPr/>
          <p:nvPr/>
        </p:nvSpPr>
        <p:spPr>
          <a:xfrm>
            <a:off x="3863975" y="4635768"/>
            <a:ext cx="2286000" cy="1323439"/>
          </a:xfrm>
          <a:prstGeom prst="rect">
            <a:avLst/>
          </a:prstGeom>
        </p:spPr>
        <p:txBody>
          <a:bodyPr>
            <a:spAutoFit/>
          </a:bodyPr>
          <a:lstStyle/>
          <a:p>
            <a:r>
              <a:rPr lang="nb-NO" sz="4000" dirty="0">
                <a:solidFill>
                  <a:srgbClr val="FFFFFF"/>
                </a:solidFill>
                <a:latin typeface="Franklin Gothic Book"/>
                <a:ea typeface="+mj-ea"/>
                <a:cs typeface="+mj-cs"/>
              </a:rPr>
              <a:t>Etterutdanning</a:t>
            </a:r>
            <a:endParaRPr lang="nb-N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tel 4"/>
          <p:cNvSpPr>
            <a:spLocks noGrp="1"/>
          </p:cNvSpPr>
          <p:nvPr>
            <p:ph type="title"/>
          </p:nvPr>
        </p:nvSpPr>
        <p:spPr>
          <a:xfrm>
            <a:off x="391837" y="274638"/>
            <a:ext cx="8294963" cy="1143000"/>
          </a:xfrm>
        </p:spPr>
        <p:txBody>
          <a:bodyPr>
            <a:normAutofit fontScale="90000"/>
          </a:bodyPr>
          <a:lstStyle/>
          <a:p>
            <a:r>
              <a:rPr lang="nb-NO" dirty="0" smtClean="0"/>
              <a:t>Gun Lundberg  Umeå 2004-6</a:t>
            </a:r>
            <a:r>
              <a:rPr lang="nb-NO" dirty="0" smtClean="0"/>
              <a:t> </a:t>
            </a:r>
            <a:br>
              <a:rPr lang="nb-NO" dirty="0" smtClean="0"/>
            </a:br>
            <a:r>
              <a:rPr lang="nb-NO" sz="3111" dirty="0" smtClean="0"/>
              <a:t>(</a:t>
            </a:r>
            <a:r>
              <a:rPr lang="nb-NO" sz="3111" dirty="0" smtClean="0"/>
              <a:t>artikkel legges ut</a:t>
            </a:r>
            <a:r>
              <a:rPr lang="nb-NO" sz="3111" dirty="0" smtClean="0"/>
              <a:t>)</a:t>
            </a:r>
            <a:endParaRPr lang="nb-NO" sz="3111" dirty="0"/>
          </a:p>
        </p:txBody>
      </p:sp>
      <p:sp>
        <p:nvSpPr>
          <p:cNvPr id="6" name="Plassholder for innhold 5"/>
          <p:cNvSpPr>
            <a:spLocks noGrp="1"/>
          </p:cNvSpPr>
          <p:nvPr>
            <p:ph sz="quarter" idx="1"/>
          </p:nvPr>
        </p:nvSpPr>
        <p:spPr/>
        <p:txBody>
          <a:bodyPr/>
          <a:lstStyle/>
          <a:p>
            <a:endParaRPr lang="nb-NO" dirty="0" smtClean="0"/>
          </a:p>
          <a:p>
            <a:pPr>
              <a:buFontTx/>
              <a:buChar char="-"/>
            </a:pPr>
            <a:r>
              <a:rPr lang="nb-NO" dirty="0" smtClean="0"/>
              <a:t> Hvorfor vi lærer et språk ( elever)</a:t>
            </a:r>
          </a:p>
          <a:p>
            <a:pPr>
              <a:buFontTx/>
              <a:buChar char="-"/>
            </a:pPr>
            <a:r>
              <a:rPr lang="nb-NO" dirty="0" smtClean="0"/>
              <a:t> Små skritt mot elevautonomi – deltakelse i planlegging, gjennomføring og vurdering – </a:t>
            </a:r>
          </a:p>
          <a:p>
            <a:pPr>
              <a:buFontTx/>
              <a:buChar char="-"/>
            </a:pPr>
            <a:r>
              <a:rPr lang="nb-NO" dirty="0" smtClean="0"/>
              <a:t> Sette egne mål</a:t>
            </a:r>
          </a:p>
          <a:p>
            <a:pPr>
              <a:buFontTx/>
              <a:buChar char="-"/>
            </a:pPr>
            <a:r>
              <a:rPr lang="nb-NO" dirty="0" smtClean="0"/>
              <a:t> Tematisk arbeid med en felles del og valgfrie oppgaver</a:t>
            </a:r>
          </a:p>
          <a:p>
            <a:pPr>
              <a:buFontTx/>
              <a:buChar char="-"/>
            </a:pPr>
            <a:r>
              <a:rPr lang="nb-NO" dirty="0" smtClean="0"/>
              <a:t>Autentisk og </a:t>
            </a:r>
            <a:r>
              <a:rPr lang="nb-NO" dirty="0" err="1" smtClean="0"/>
              <a:t>kommunikativt</a:t>
            </a:r>
            <a:r>
              <a:rPr lang="nb-NO" dirty="0" smtClean="0"/>
              <a:t> materiell</a:t>
            </a:r>
          </a:p>
          <a:p>
            <a:pPr>
              <a:buFontTx/>
              <a:buChar char="-"/>
            </a:pPr>
            <a:r>
              <a:rPr lang="nb-NO" dirty="0" smtClean="0"/>
              <a:t>MP3 ( muntlige aktivitet), </a:t>
            </a:r>
            <a:r>
              <a:rPr lang="nb-NO" dirty="0" err="1" smtClean="0"/>
              <a:t>Powerpoint</a:t>
            </a:r>
            <a:r>
              <a:rPr lang="nb-NO" dirty="0" smtClean="0"/>
              <a:t> presentasjoner</a:t>
            </a:r>
          </a:p>
          <a:p>
            <a:endParaRPr lang="nb-NO"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pPr algn="l"/>
            <a:r>
              <a:rPr lang="nb-NO" dirty="0" smtClean="0">
                <a:latin typeface="Chalkduster"/>
                <a:ea typeface="Comic Sans MS" charset="0"/>
                <a:cs typeface="Chalkduster"/>
              </a:rPr>
              <a:t>Neste samling i region nord</a:t>
            </a:r>
            <a:endParaRPr lang="nb-NO" sz="2800" dirty="0" smtClean="0">
              <a:latin typeface="Chalkduster"/>
              <a:ea typeface="Comic Sans MS" charset="0"/>
              <a:cs typeface="Chalkduster"/>
            </a:endParaRPr>
          </a:p>
        </p:txBody>
      </p:sp>
      <p:sp>
        <p:nvSpPr>
          <p:cNvPr id="45060" name="Slide Number Placeholder 3"/>
          <p:cNvSpPr>
            <a:spLocks noGrp="1"/>
          </p:cNvSpPr>
          <p:nvPr>
            <p:ph type="sldNum" sz="quarter" idx="12"/>
          </p:nvPr>
        </p:nvSpPr>
        <p:spPr bwMode="auto">
          <a:noFill/>
          <a:ln>
            <a:miter lim="800000"/>
            <a:headEnd/>
            <a:tailEnd/>
          </a:ln>
        </p:spPr>
        <p:txBody>
          <a:bodyPr/>
          <a:lstStyle/>
          <a:p>
            <a:fld id="{45578744-82E3-884A-8DC9-E31D64D97279}" type="slidenum">
              <a:rPr lang="nb-NO" smtClean="0">
                <a:latin typeface="Calibri" charset="0"/>
                <a:ea typeface="ＭＳ Ｐゴシック" charset="-128"/>
                <a:cs typeface="ＭＳ Ｐゴシック" charset="-128"/>
              </a:rPr>
              <a:pPr/>
              <a:t>11</a:t>
            </a:fld>
            <a:endParaRPr lang="nb-NO" smtClean="0">
              <a:latin typeface="Calibri" charset="0"/>
              <a:ea typeface="ＭＳ Ｐゴシック" charset="-128"/>
              <a:cs typeface="ＭＳ Ｐゴシック" charset="-128"/>
            </a:endParaRPr>
          </a:p>
        </p:txBody>
      </p:sp>
      <p:sp>
        <p:nvSpPr>
          <p:cNvPr id="45059" name="Content Placeholder 2"/>
          <p:cNvSpPr>
            <a:spLocks noGrp="1"/>
          </p:cNvSpPr>
          <p:nvPr>
            <p:ph sz="quarter" idx="1"/>
          </p:nvPr>
        </p:nvSpPr>
        <p:spPr>
          <a:xfrm>
            <a:off x="457200" y="1600200"/>
            <a:ext cx="8229600" cy="4756150"/>
          </a:xfrm>
          <a:solidFill>
            <a:schemeClr val="bg1"/>
          </a:solidFill>
        </p:spPr>
        <p:txBody>
          <a:bodyPr vert="horz">
            <a:normAutofit/>
          </a:bodyPr>
          <a:lstStyle/>
          <a:p>
            <a:pPr>
              <a:buFont typeface="Arial" charset="0"/>
              <a:buNone/>
            </a:pPr>
            <a:r>
              <a:rPr lang="nb-NO" sz="2400" dirty="0" smtClean="0"/>
              <a:t>	</a:t>
            </a:r>
          </a:p>
          <a:p>
            <a:pPr lvl="1">
              <a:buFont typeface="Arial" charset="0"/>
              <a:buNone/>
            </a:pPr>
            <a:endParaRPr lang="nb-NO" sz="3400" dirty="0" smtClean="0">
              <a:latin typeface="Chalkduster"/>
              <a:cs typeface="Chalkduster"/>
            </a:endParaRPr>
          </a:p>
          <a:p>
            <a:pPr lvl="1">
              <a:buFont typeface="Arial" charset="0"/>
              <a:buNone/>
            </a:pPr>
            <a:endParaRPr lang="nb-NO" sz="3400" dirty="0" smtClean="0">
              <a:latin typeface="Chalkduster"/>
              <a:cs typeface="Chalkduster"/>
            </a:endParaRPr>
          </a:p>
          <a:p>
            <a:pPr lvl="1">
              <a:buFont typeface="Arial" charset="0"/>
              <a:buNone/>
            </a:pPr>
            <a:r>
              <a:rPr lang="nb-NO" sz="3400" dirty="0" smtClean="0">
                <a:latin typeface="Chalkduster"/>
                <a:cs typeface="Chalkduster"/>
              </a:rPr>
              <a:t>4.-5. november 2010</a:t>
            </a:r>
          </a:p>
          <a:p>
            <a:pPr lvl="1">
              <a:buFont typeface="Arial" charset="0"/>
              <a:buNone/>
            </a:pPr>
            <a:r>
              <a:rPr lang="nb-NO" sz="3400" dirty="0" smtClean="0">
                <a:latin typeface="Chalkduster"/>
                <a:cs typeface="Chalkduster"/>
              </a:rPr>
              <a:t>ved NTNU</a:t>
            </a:r>
          </a:p>
          <a:p>
            <a:pPr lvl="1">
              <a:buFont typeface="Arial" charset="0"/>
              <a:buNone/>
            </a:pPr>
            <a:r>
              <a:rPr lang="nb-NO" sz="3400" dirty="0" smtClean="0">
                <a:latin typeface="Chalkduster"/>
                <a:cs typeface="Chalkduster"/>
              </a:rPr>
              <a:t>Informasjon legges ut på</a:t>
            </a:r>
          </a:p>
          <a:p>
            <a:pPr lvl="1">
              <a:buFont typeface="Arial" charset="0"/>
              <a:buNone/>
            </a:pPr>
            <a:r>
              <a:rPr lang="nb-NO" sz="2800" dirty="0" smtClean="0">
                <a:latin typeface="Chalkduster"/>
                <a:cs typeface="Chalkduster"/>
                <a:hlinkClick r:id="rId3"/>
              </a:rPr>
              <a:t>http://tidligstart.wikispaces.com</a:t>
            </a:r>
            <a:r>
              <a:rPr lang="nb-NO" sz="2800" dirty="0" smtClean="0">
                <a:latin typeface="Chalkduster"/>
                <a:cs typeface="Chalkduster"/>
              </a:rPr>
              <a:t> </a:t>
            </a:r>
            <a:endParaRPr lang="en-US" sz="2800" dirty="0" smtClean="0">
              <a:latin typeface="Chalkduster"/>
              <a:cs typeface="Chalkduster"/>
            </a:endParaRPr>
          </a:p>
        </p:txBody>
      </p:sp>
      <p:sp>
        <p:nvSpPr>
          <p:cNvPr id="6" name="TextBox 5"/>
          <p:cNvSpPr txBox="1"/>
          <p:nvPr/>
        </p:nvSpPr>
        <p:spPr>
          <a:xfrm rot="1079695">
            <a:off x="4625088" y="2184621"/>
            <a:ext cx="3973513" cy="1200150"/>
          </a:xfrm>
          <a:prstGeom prst="rect">
            <a:avLst/>
          </a:prstGeom>
          <a:solidFill>
            <a:schemeClr val="bg1">
              <a:lumMod val="85000"/>
              <a:alpha val="78000"/>
            </a:schemeClr>
          </a:solidFill>
          <a:ln>
            <a:solidFill>
              <a:schemeClr val="bg2">
                <a:lumMod val="50000"/>
              </a:schemeClr>
            </a:solidFill>
          </a:ln>
        </p:spPr>
        <p:txBody>
          <a:bodyPr>
            <a:prstTxWarp prst="textNoShape">
              <a:avLst/>
            </a:prstTxWarp>
            <a:spAutoFit/>
          </a:bodyPr>
          <a:lstStyle/>
          <a:p>
            <a:pPr algn="r">
              <a:buFont typeface="Arial" pitchFamily="-107" charset="0"/>
              <a:buNone/>
              <a:defRPr/>
            </a:pPr>
            <a:r>
              <a:rPr lang="en-US" dirty="0">
                <a:latin typeface="Arial" pitchFamily="-107" charset="0"/>
                <a:ea typeface="ＭＳ Ｐゴシック" pitchFamily="-107" charset="-128"/>
                <a:cs typeface="ＭＳ Ｐゴシック" pitchFamily="-107" charset="-128"/>
              </a:rPr>
              <a:t>“J</a:t>
            </a:r>
            <a:r>
              <a:rPr lang="nb-NO" dirty="0">
                <a:latin typeface="Arial" pitchFamily="-107" charset="0"/>
                <a:ea typeface="ＭＳ Ｐゴシック" pitchFamily="-107" charset="-128"/>
                <a:cs typeface="ＭＳ Ｐゴシック" pitchFamily="-107" charset="-128"/>
              </a:rPr>
              <a:t>o mer attraktivt målet er, jo høyere pris er vi villige til å betale”</a:t>
            </a:r>
          </a:p>
          <a:p>
            <a:pPr algn="r">
              <a:buFont typeface="Arial" pitchFamily="-107" charset="0"/>
              <a:buNone/>
              <a:defRPr/>
            </a:pPr>
            <a:r>
              <a:rPr lang="nb-NO" dirty="0">
                <a:latin typeface="Arial" pitchFamily="-107" charset="0"/>
                <a:ea typeface="ＭＳ Ｐゴシック" pitchFamily="-107" charset="-128"/>
                <a:cs typeface="ＭＳ Ｐゴシック" pitchFamily="-107" charset="-128"/>
              </a:rPr>
              <a:t>Kari Smith; Norsk Pedagogisk Tidskrift 2007 nr2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Samling 1</a:t>
            </a:r>
            <a:endParaRPr lang="nb-NO" dirty="0"/>
          </a:p>
        </p:txBody>
      </p:sp>
      <p:sp>
        <p:nvSpPr>
          <p:cNvPr id="3" name="Plassholder for innhold 2"/>
          <p:cNvSpPr>
            <a:spLocks noGrp="1"/>
          </p:cNvSpPr>
          <p:nvPr>
            <p:ph sz="quarter" idx="1"/>
          </p:nvPr>
        </p:nvSpPr>
        <p:spPr/>
        <p:txBody>
          <a:bodyPr>
            <a:normAutofit fontScale="77500" lnSpcReduction="20000"/>
          </a:bodyPr>
          <a:lstStyle/>
          <a:p>
            <a:pPr>
              <a:buNone/>
            </a:pPr>
            <a:r>
              <a:rPr lang="nb-NO" b="1" dirty="0" smtClean="0"/>
              <a:t>Velkommen</a:t>
            </a:r>
            <a:r>
              <a:rPr lang="nb-NO" dirty="0" smtClean="0"/>
              <a:t> </a:t>
            </a:r>
          </a:p>
          <a:p>
            <a:pPr>
              <a:buNone/>
            </a:pPr>
            <a:r>
              <a:rPr lang="nb-NO" dirty="0" smtClean="0"/>
              <a:t>	</a:t>
            </a:r>
            <a:r>
              <a:rPr lang="nb-NO" i="1" dirty="0" smtClean="0">
                <a:latin typeface="Perpetua"/>
                <a:cs typeface="Perpetua"/>
              </a:rPr>
              <a:t>Barna fra </a:t>
            </a:r>
            <a:r>
              <a:rPr lang="nb-NO" i="1" dirty="0" err="1" smtClean="0">
                <a:latin typeface="Perpetua"/>
                <a:cs typeface="Perpetua"/>
              </a:rPr>
              <a:t>Romulslia</a:t>
            </a:r>
            <a:r>
              <a:rPr lang="nb-NO" i="1" dirty="0" smtClean="0">
                <a:latin typeface="Perpetua"/>
                <a:cs typeface="Perpetua"/>
              </a:rPr>
              <a:t> skole  5.,6.7. trinn Grand Prix </a:t>
            </a:r>
            <a:r>
              <a:rPr lang="nb-NO" i="1" dirty="0" err="1" smtClean="0">
                <a:latin typeface="Perpetua"/>
                <a:cs typeface="Perpetua"/>
              </a:rPr>
              <a:t>potpourri</a:t>
            </a:r>
            <a:endParaRPr lang="nb-NO" i="1" dirty="0" smtClean="0">
              <a:latin typeface="Perpetua"/>
              <a:cs typeface="Perpetua"/>
            </a:endParaRPr>
          </a:p>
          <a:p>
            <a:pPr>
              <a:buNone/>
            </a:pPr>
            <a:r>
              <a:rPr lang="nb-NO" i="1" dirty="0" smtClean="0"/>
              <a:t>	</a:t>
            </a:r>
            <a:r>
              <a:rPr lang="nb-NO" i="1" dirty="0" err="1" smtClean="0"/>
              <a:t>Hæge</a:t>
            </a:r>
            <a:r>
              <a:rPr lang="nb-NO" i="1" dirty="0" smtClean="0"/>
              <a:t> </a:t>
            </a:r>
            <a:r>
              <a:rPr lang="nb-NO" i="1" dirty="0" smtClean="0"/>
              <a:t>Hestnes - leder for språkseksjonen ved Program for lærerutdanning, NTNU</a:t>
            </a:r>
            <a:r>
              <a:rPr lang="nb-NO" i="1" dirty="0" smtClean="0"/>
              <a:t> </a:t>
            </a:r>
          </a:p>
          <a:p>
            <a:pPr>
              <a:buNone/>
            </a:pPr>
            <a:r>
              <a:rPr lang="nb-NO" i="1" dirty="0" smtClean="0"/>
              <a:t>	</a:t>
            </a:r>
          </a:p>
          <a:p>
            <a:pPr>
              <a:buNone/>
            </a:pPr>
            <a:r>
              <a:rPr lang="nb-NO" i="1" dirty="0" smtClean="0"/>
              <a:t>	Foreleserne: Inger Langseth, Sophie </a:t>
            </a:r>
            <a:r>
              <a:rPr lang="nb-NO" i="1" dirty="0" err="1" smtClean="0"/>
              <a:t>Vauclin</a:t>
            </a:r>
            <a:r>
              <a:rPr lang="nb-NO" i="1" dirty="0" smtClean="0"/>
              <a:t>, </a:t>
            </a:r>
            <a:r>
              <a:rPr lang="nb-NO" i="1" dirty="0" err="1" smtClean="0"/>
              <a:t>Susana</a:t>
            </a:r>
            <a:r>
              <a:rPr lang="nb-NO" i="1" dirty="0" smtClean="0"/>
              <a:t> </a:t>
            </a:r>
            <a:r>
              <a:rPr lang="nb-NO" i="1" dirty="0" err="1" smtClean="0"/>
              <a:t>Piedrasanta</a:t>
            </a:r>
            <a:r>
              <a:rPr lang="nb-NO" i="1" dirty="0" smtClean="0"/>
              <a:t> </a:t>
            </a:r>
            <a:r>
              <a:rPr lang="nb-NO" i="1" dirty="0" err="1" smtClean="0"/>
              <a:t>Coyoy</a:t>
            </a:r>
            <a:r>
              <a:rPr lang="nb-NO" i="1" dirty="0" smtClean="0"/>
              <a:t> og Bettina Nordland</a:t>
            </a:r>
          </a:p>
          <a:p>
            <a:pPr>
              <a:buNone/>
            </a:pPr>
            <a:r>
              <a:rPr lang="nb-NO" i="1" dirty="0" smtClean="0"/>
              <a:t>	</a:t>
            </a:r>
          </a:p>
          <a:p>
            <a:pPr>
              <a:buNone/>
            </a:pPr>
            <a:endParaRPr lang="nb-NO" dirty="0" smtClean="0"/>
          </a:p>
          <a:p>
            <a:pPr>
              <a:buNone/>
            </a:pPr>
            <a:endParaRPr lang="nb-NO" dirty="0" smtClean="0"/>
          </a:p>
          <a:p>
            <a:pPr>
              <a:buNone/>
            </a:pPr>
            <a:r>
              <a:rPr lang="nb-NO" b="1" dirty="0" smtClean="0"/>
              <a:t>Faglig og fagdidaktisk arbeid</a:t>
            </a:r>
          </a:p>
          <a:p>
            <a:pPr lvl="2">
              <a:buNone/>
            </a:pPr>
            <a:r>
              <a:rPr lang="nb-NO" b="1" dirty="0" smtClean="0"/>
              <a:t>16. september NTNU D3</a:t>
            </a:r>
          </a:p>
          <a:p>
            <a:pPr lvl="2">
              <a:buNone/>
            </a:pPr>
            <a:r>
              <a:rPr lang="nb-NO" b="1" dirty="0" smtClean="0"/>
              <a:t>Låven</a:t>
            </a:r>
            <a:r>
              <a:rPr lang="nb-NO" dirty="0" smtClean="0"/>
              <a:t> </a:t>
            </a:r>
            <a:r>
              <a:rPr lang="nb-NO" u="sng" dirty="0" smtClean="0"/>
              <a:t>Loftet</a:t>
            </a:r>
            <a:r>
              <a:rPr lang="nb-NO" u="sng" dirty="0" smtClean="0"/>
              <a:t>:</a:t>
            </a:r>
            <a:r>
              <a:rPr lang="nb-NO" dirty="0" smtClean="0"/>
              <a:t>, </a:t>
            </a:r>
            <a:r>
              <a:rPr lang="nb-NO" dirty="0" smtClean="0"/>
              <a:t>DL 145 FRA, DL 147RU,</a:t>
            </a:r>
            <a:r>
              <a:rPr lang="nb-NO" dirty="0" smtClean="0"/>
              <a:t> Kjelleren DL 140  TY , </a:t>
            </a:r>
            <a:r>
              <a:rPr lang="nb-NO" u="sng" dirty="0" smtClean="0"/>
              <a:t>Våningshuset</a:t>
            </a:r>
            <a:r>
              <a:rPr lang="nb-NO" dirty="0" smtClean="0"/>
              <a:t> </a:t>
            </a:r>
            <a:r>
              <a:rPr lang="nb-NO" dirty="0" smtClean="0"/>
              <a:t>SPA</a:t>
            </a:r>
          </a:p>
          <a:p>
            <a:pPr lvl="2">
              <a:buNone/>
            </a:pPr>
            <a:endParaRPr lang="nb-NO" b="1" dirty="0" smtClean="0"/>
          </a:p>
          <a:p>
            <a:pPr lvl="2">
              <a:buNone/>
            </a:pPr>
            <a:r>
              <a:rPr lang="nb-NO" b="1" dirty="0" smtClean="0"/>
              <a:t>17. september NOVA 22 EUROPA  </a:t>
            </a:r>
          </a:p>
          <a:p>
            <a:pPr lvl="2">
              <a:buNone/>
            </a:pPr>
            <a:r>
              <a:rPr lang="nb-NO" dirty="0" smtClean="0"/>
              <a:t>17Sirkus TY, 16Pluto FRA, 15Neptun RU, </a:t>
            </a:r>
            <a:r>
              <a:rPr lang="nb-NO" dirty="0" smtClean="0"/>
              <a:t>21 Europa SPA/felles</a:t>
            </a:r>
            <a:endParaRPr lang="nb-NO"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Organisering og mål for samling 1</a:t>
            </a:r>
            <a:endParaRPr lang="nb-NO" dirty="0"/>
          </a:p>
        </p:txBody>
      </p:sp>
      <p:sp>
        <p:nvSpPr>
          <p:cNvPr id="3" name="Plassholder for innhold 2"/>
          <p:cNvSpPr>
            <a:spLocks noGrp="1"/>
          </p:cNvSpPr>
          <p:nvPr>
            <p:ph sz="half" idx="2"/>
          </p:nvPr>
        </p:nvSpPr>
        <p:spPr>
          <a:xfrm>
            <a:off x="416859" y="1810336"/>
            <a:ext cx="3840480" cy="4423402"/>
          </a:xfrm>
        </p:spPr>
        <p:txBody>
          <a:bodyPr wrap="none">
            <a:normAutofit lnSpcReduction="10000"/>
          </a:bodyPr>
          <a:lstStyle/>
          <a:p>
            <a:r>
              <a:rPr lang="nb-NO" sz="2353" b="1" dirty="0" smtClean="0"/>
              <a:t>Fellesdel </a:t>
            </a:r>
            <a:r>
              <a:rPr lang="nb-NO" sz="2353" dirty="0" smtClean="0"/>
              <a:t>½ dag</a:t>
            </a:r>
          </a:p>
          <a:p>
            <a:pPr lvl="1"/>
            <a:r>
              <a:rPr lang="nb-NO" sz="2353" u="sng" dirty="0" smtClean="0"/>
              <a:t>Vurderingsforskriften</a:t>
            </a:r>
            <a:r>
              <a:rPr lang="nb-NO" sz="2353" dirty="0" smtClean="0"/>
              <a:t>  </a:t>
            </a:r>
          </a:p>
          <a:p>
            <a:pPr lvl="1"/>
            <a:r>
              <a:rPr lang="nb-NO" sz="2353" u="sng" dirty="0" smtClean="0"/>
              <a:t>Læreplanen for forsøket</a:t>
            </a:r>
          </a:p>
          <a:p>
            <a:pPr lvl="1"/>
            <a:r>
              <a:rPr lang="nb-NO" sz="2353" u="sng" dirty="0" smtClean="0"/>
              <a:t>Språkpermen</a:t>
            </a:r>
          </a:p>
          <a:p>
            <a:pPr lvl="1"/>
            <a:endParaRPr lang="nb-NO" sz="2353" u="sng" dirty="0" smtClean="0"/>
          </a:p>
          <a:p>
            <a:r>
              <a:rPr lang="nb-NO" sz="2353" b="1" dirty="0" smtClean="0"/>
              <a:t>Fagdel</a:t>
            </a:r>
            <a:r>
              <a:rPr lang="nb-NO" sz="2353" dirty="0" smtClean="0"/>
              <a:t> ½ dag</a:t>
            </a:r>
          </a:p>
          <a:p>
            <a:pPr lvl="1"/>
            <a:r>
              <a:rPr lang="nb-NO" sz="2353" u="sng" dirty="0" smtClean="0"/>
              <a:t>Min familie/metoder</a:t>
            </a:r>
          </a:p>
          <a:p>
            <a:pPr lvl="2"/>
            <a:r>
              <a:rPr lang="nb-NO" sz="2353" dirty="0" smtClean="0"/>
              <a:t>Fransk</a:t>
            </a:r>
          </a:p>
          <a:p>
            <a:pPr lvl="2"/>
            <a:r>
              <a:rPr lang="nb-NO" sz="2353" dirty="0" smtClean="0"/>
              <a:t>Tysk</a:t>
            </a:r>
          </a:p>
          <a:p>
            <a:pPr lvl="2"/>
            <a:r>
              <a:rPr lang="nb-NO" sz="2353" dirty="0" smtClean="0"/>
              <a:t>Spansk</a:t>
            </a:r>
          </a:p>
          <a:p>
            <a:pPr lvl="2"/>
            <a:r>
              <a:rPr lang="nb-NO" sz="2353" dirty="0" smtClean="0"/>
              <a:t>Russisk</a:t>
            </a:r>
          </a:p>
          <a:p>
            <a:endParaRPr lang="nb-NO" dirty="0" smtClean="0"/>
          </a:p>
          <a:p>
            <a:endParaRPr lang="nb-NO" dirty="0"/>
          </a:p>
        </p:txBody>
      </p:sp>
      <p:sp>
        <p:nvSpPr>
          <p:cNvPr id="8" name="Plassholder for innhold 7"/>
          <p:cNvSpPr>
            <a:spLocks noGrp="1"/>
          </p:cNvSpPr>
          <p:nvPr>
            <p:ph sz="half" idx="4"/>
          </p:nvPr>
        </p:nvSpPr>
        <p:spPr>
          <a:xfrm>
            <a:off x="4873751" y="1810336"/>
            <a:ext cx="4084463" cy="4423402"/>
          </a:xfrm>
        </p:spPr>
        <p:txBody>
          <a:bodyPr>
            <a:normAutofit/>
          </a:bodyPr>
          <a:lstStyle/>
          <a:p>
            <a:r>
              <a:rPr lang="nb-NO" sz="2400" b="1" dirty="0" err="1" smtClean="0"/>
              <a:t>Workshop</a:t>
            </a:r>
            <a:r>
              <a:rPr lang="nb-NO" sz="2400" b="1" dirty="0" smtClean="0"/>
              <a:t> </a:t>
            </a:r>
            <a:r>
              <a:rPr lang="nb-NO" sz="2400" dirty="0" smtClean="0"/>
              <a:t>2/3 dag</a:t>
            </a:r>
          </a:p>
          <a:p>
            <a:pPr lvl="1">
              <a:buFont typeface="Arial"/>
              <a:buChar char="•"/>
            </a:pPr>
            <a:r>
              <a:rPr lang="nb-NO" dirty="0" smtClean="0"/>
              <a:t>Undervisningsopplegg</a:t>
            </a:r>
          </a:p>
          <a:p>
            <a:pPr lvl="2">
              <a:buClr>
                <a:schemeClr val="tx1">
                  <a:lumMod val="75000"/>
                  <a:lumOff val="25000"/>
                </a:schemeClr>
              </a:buClr>
              <a:buFont typeface="Arial"/>
              <a:buChar char="•"/>
            </a:pPr>
            <a:r>
              <a:rPr lang="nb-NO" sz="2400" dirty="0" smtClean="0"/>
              <a:t> Gruppearbeid</a:t>
            </a:r>
          </a:p>
          <a:p>
            <a:pPr lvl="2">
              <a:buClr>
                <a:schemeClr val="tx1">
                  <a:lumMod val="75000"/>
                  <a:lumOff val="25000"/>
                </a:schemeClr>
              </a:buClr>
              <a:buFont typeface="Arial"/>
              <a:buChar char="•"/>
            </a:pPr>
            <a:r>
              <a:rPr lang="nb-NO" sz="2400" dirty="0" smtClean="0"/>
              <a:t> Gruppepresentasjon</a:t>
            </a:r>
          </a:p>
          <a:p>
            <a:pPr lvl="2">
              <a:buClr>
                <a:schemeClr val="tx1">
                  <a:lumMod val="75000"/>
                  <a:lumOff val="25000"/>
                </a:schemeClr>
              </a:buClr>
              <a:buFont typeface="Arial"/>
              <a:buChar char="•"/>
            </a:pPr>
            <a:endParaRPr lang="nb-NO" sz="2400" dirty="0" smtClean="0"/>
          </a:p>
          <a:p>
            <a:r>
              <a:rPr lang="nb-NO" sz="2400" b="1" dirty="0" smtClean="0"/>
              <a:t>Fellesdel </a:t>
            </a:r>
            <a:r>
              <a:rPr lang="nb-NO" sz="2400" dirty="0" smtClean="0"/>
              <a:t>1/3 dag</a:t>
            </a:r>
            <a:endParaRPr lang="nb-NO" sz="2400" dirty="0" smtClean="0"/>
          </a:p>
          <a:p>
            <a:pPr lvl="1">
              <a:buFont typeface="Arial"/>
              <a:buChar char="•"/>
            </a:pPr>
            <a:r>
              <a:rPr lang="nb-NO" dirty="0" smtClean="0"/>
              <a:t>Språkpermen</a:t>
            </a:r>
          </a:p>
          <a:p>
            <a:pPr lvl="1">
              <a:buFont typeface="Arial"/>
              <a:buChar char="•"/>
            </a:pPr>
            <a:r>
              <a:rPr lang="nb-NO" dirty="0" smtClean="0"/>
              <a:t>Erfaringsutveksling </a:t>
            </a:r>
            <a:endParaRPr lang="nb-NO" dirty="0" smtClean="0"/>
          </a:p>
          <a:p>
            <a:pPr lvl="1">
              <a:buFont typeface="Arial"/>
              <a:buChar char="•"/>
            </a:pPr>
            <a:r>
              <a:rPr lang="nb-NO" dirty="0" smtClean="0"/>
              <a:t>Arbeid mellom samlingene</a:t>
            </a:r>
          </a:p>
          <a:p>
            <a:pPr lvl="1">
              <a:buFont typeface="Arial"/>
              <a:buChar char="•"/>
            </a:pPr>
            <a:r>
              <a:rPr lang="nb-NO" dirty="0" smtClean="0"/>
              <a:t>Evaluering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Organisering og mål for veiledningen (og arbeid mellom samlingene)</a:t>
            </a:r>
            <a:endParaRPr lang="nb-NO" dirty="0"/>
          </a:p>
        </p:txBody>
      </p:sp>
      <p:sp>
        <p:nvSpPr>
          <p:cNvPr id="3" name="Plassholder for innhold 2"/>
          <p:cNvSpPr>
            <a:spLocks noGrp="1"/>
          </p:cNvSpPr>
          <p:nvPr>
            <p:ph sz="half" idx="2"/>
          </p:nvPr>
        </p:nvSpPr>
        <p:spPr>
          <a:xfrm>
            <a:off x="416858" y="1810335"/>
            <a:ext cx="8269942" cy="4796041"/>
          </a:xfrm>
        </p:spPr>
        <p:txBody>
          <a:bodyPr wrap="none">
            <a:normAutofit/>
          </a:bodyPr>
          <a:lstStyle/>
          <a:p>
            <a:r>
              <a:rPr lang="nb-NO" sz="2353" b="1" dirty="0" smtClean="0"/>
              <a:t>Undervisning</a:t>
            </a:r>
            <a:r>
              <a:rPr lang="nb-NO" sz="2353" dirty="0" smtClean="0"/>
              <a:t> </a:t>
            </a:r>
          </a:p>
          <a:p>
            <a:pPr lvl="1"/>
            <a:r>
              <a:rPr lang="nb-NO" sz="2353" dirty="0" smtClean="0"/>
              <a:t>Utarbeide og dele undervisningsopplegg (samlingene –veiledning)</a:t>
            </a:r>
          </a:p>
          <a:p>
            <a:pPr lvl="1"/>
            <a:r>
              <a:rPr lang="nb-NO" sz="2353" dirty="0" smtClean="0"/>
              <a:t>Gjennomføre undervisning i egne timer (observasjon)</a:t>
            </a:r>
          </a:p>
          <a:p>
            <a:pPr lvl="1"/>
            <a:r>
              <a:rPr lang="nb-NO" sz="2353" dirty="0" smtClean="0"/>
              <a:t>Vurdere opplegg ( gruppesamtaler - veiledning – samlingene)</a:t>
            </a:r>
          </a:p>
          <a:p>
            <a:pPr lvl="1"/>
            <a:r>
              <a:rPr lang="nb-NO" sz="2353" dirty="0" smtClean="0"/>
              <a:t>Refleksjon rundt metodisk og teoretisk begrunnelse for </a:t>
            </a:r>
            <a:r>
              <a:rPr lang="nb-NO" sz="2353" dirty="0" smtClean="0"/>
              <a:t>oppleggene</a:t>
            </a:r>
            <a:endParaRPr lang="nb-NO" sz="2353" b="1" dirty="0" smtClean="0"/>
          </a:p>
          <a:p>
            <a:r>
              <a:rPr lang="nb-NO" sz="2353" b="1" dirty="0" smtClean="0"/>
              <a:t>Fagdidaktisk litteratur</a:t>
            </a:r>
          </a:p>
          <a:p>
            <a:pPr lvl="1"/>
            <a:r>
              <a:rPr lang="nb-NO" sz="2353" dirty="0" smtClean="0"/>
              <a:t>Artikler</a:t>
            </a:r>
          </a:p>
          <a:p>
            <a:pPr lvl="1"/>
            <a:r>
              <a:rPr lang="nb-NO" sz="2353" dirty="0" smtClean="0"/>
              <a:t>Videoforelesninger</a:t>
            </a:r>
          </a:p>
          <a:p>
            <a:pPr lvl="1"/>
            <a:r>
              <a:rPr lang="nb-NO" sz="2353" dirty="0" smtClean="0"/>
              <a:t>Fagdidaktiske nettsteder</a:t>
            </a:r>
          </a:p>
          <a:p>
            <a:pPr marL="274320" lvl="1" indent="-274320">
              <a:spcBef>
                <a:spcPts val="580"/>
              </a:spcBef>
              <a:buClr>
                <a:schemeClr val="accent1"/>
              </a:buClr>
            </a:pPr>
            <a:r>
              <a:rPr lang="nb-NO" sz="2553" b="1" dirty="0" smtClean="0"/>
              <a:t>Egen faglig </a:t>
            </a:r>
            <a:r>
              <a:rPr lang="nb-NO" sz="2553" b="1" dirty="0" smtClean="0"/>
              <a:t>utvikling</a:t>
            </a:r>
          </a:p>
          <a:p>
            <a:pPr marL="548640" lvl="2" indent="-274320">
              <a:spcBef>
                <a:spcPts val="580"/>
              </a:spcBef>
              <a:buClr>
                <a:schemeClr val="accent1"/>
              </a:buClr>
            </a:pPr>
            <a:r>
              <a:rPr lang="nb-NO" sz="2153" dirty="0" smtClean="0"/>
              <a:t>Refleksjon og utprøving</a:t>
            </a:r>
            <a:endParaRPr lang="nb-NO" sz="2153" dirty="0" smtClean="0"/>
          </a:p>
          <a:p>
            <a:pPr>
              <a:buNone/>
            </a:pPr>
            <a:endParaRPr lang="nb-NO" sz="2553" b="1" dirty="0" smtClean="0"/>
          </a:p>
          <a:p>
            <a:pPr lvl="1">
              <a:buNone/>
            </a:pPr>
            <a:endParaRPr lang="nb-NO" sz="2353" dirty="0" smtClean="0"/>
          </a:p>
          <a:p>
            <a:pPr>
              <a:buNone/>
            </a:pPr>
            <a:endParaRPr lang="nb-NO" dirty="0" smtClean="0"/>
          </a:p>
          <a:p>
            <a:endParaRPr lang="nb-NO" dirty="0"/>
          </a:p>
        </p:txBody>
      </p:sp>
      <p:pic>
        <p:nvPicPr>
          <p:cNvPr id="9" name="Bilde 8" descr="MD002081.png"/>
          <p:cNvPicPr>
            <a:picLocks noChangeAspect="1"/>
          </p:cNvPicPr>
          <p:nvPr/>
        </p:nvPicPr>
        <p:blipFill>
          <a:blip r:embed="rId3"/>
          <a:stretch>
            <a:fillRect/>
          </a:stretch>
        </p:blipFill>
        <p:spPr>
          <a:xfrm>
            <a:off x="3911496" y="4106756"/>
            <a:ext cx="1842135" cy="959484"/>
          </a:xfrm>
          <a:prstGeom prst="rect">
            <a:avLst/>
          </a:prstGeom>
        </p:spPr>
      </p:pic>
      <p:pic>
        <p:nvPicPr>
          <p:cNvPr id="12" name="Bilde 11" descr="BU005259.png"/>
          <p:cNvPicPr>
            <a:picLocks noChangeAspect="1"/>
          </p:cNvPicPr>
          <p:nvPr/>
        </p:nvPicPr>
        <p:blipFill>
          <a:blip r:embed="rId4"/>
          <a:stretch>
            <a:fillRect/>
          </a:stretch>
        </p:blipFill>
        <p:spPr>
          <a:xfrm>
            <a:off x="7371063" y="1052611"/>
            <a:ext cx="1315737" cy="1176534"/>
          </a:xfrm>
          <a:prstGeom prst="rect">
            <a:avLst/>
          </a:prstGeom>
        </p:spPr>
      </p:pic>
      <p:sp>
        <p:nvSpPr>
          <p:cNvPr id="7" name="TekstSylinder 6"/>
          <p:cNvSpPr txBox="1"/>
          <p:nvPr/>
        </p:nvSpPr>
        <p:spPr>
          <a:xfrm rot="1613582">
            <a:off x="6341397" y="5020074"/>
            <a:ext cx="2059331" cy="461665"/>
          </a:xfrm>
          <a:prstGeom prst="rect">
            <a:avLst/>
          </a:prstGeom>
          <a:noFill/>
        </p:spPr>
        <p:txBody>
          <a:bodyPr wrap="square" rtlCol="0">
            <a:spAutoFit/>
          </a:bodyPr>
          <a:lstStyle/>
          <a:p>
            <a:r>
              <a:rPr lang="nb-NO" sz="2400" i="1" dirty="0" smtClean="0"/>
              <a:t>Endre praksis?</a:t>
            </a:r>
            <a:endParaRPr lang="nb-NO" sz="2400"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ktangel 6"/>
          <p:cNvSpPr/>
          <p:nvPr/>
        </p:nvSpPr>
        <p:spPr>
          <a:xfrm>
            <a:off x="297459" y="720841"/>
            <a:ext cx="8846541" cy="3508653"/>
          </a:xfrm>
          <a:prstGeom prst="rect">
            <a:avLst/>
          </a:prstGeom>
        </p:spPr>
        <p:txBody>
          <a:bodyPr wrap="square">
            <a:spAutoFit/>
          </a:bodyPr>
          <a:lstStyle/>
          <a:p>
            <a:r>
              <a:rPr lang="nb-NO" baseline="0" dirty="0" smtClean="0"/>
              <a:t>Fra sluttrapporten:</a:t>
            </a:r>
          </a:p>
          <a:p>
            <a:endParaRPr lang="nb-NO" sz="2400" dirty="0"/>
          </a:p>
          <a:p>
            <a:r>
              <a:rPr lang="nb-NO" sz="2400" baseline="0" dirty="0" smtClean="0"/>
              <a:t>På de enkelte skolene har det vært varierende grad av samarbeid, men det har vært</a:t>
            </a:r>
            <a:r>
              <a:rPr lang="nb-NO" sz="2400" dirty="0" smtClean="0"/>
              <a:t> </a:t>
            </a:r>
            <a:r>
              <a:rPr lang="nb-NO" sz="2400" baseline="0" dirty="0" smtClean="0"/>
              <a:t>en tydelig trend at lærerne ved de skolene som har fått dette til, har hatt svært positive</a:t>
            </a:r>
            <a:r>
              <a:rPr lang="nb-NO" sz="2400" dirty="0" smtClean="0"/>
              <a:t> </a:t>
            </a:r>
            <a:r>
              <a:rPr lang="nb-NO" sz="2400" baseline="0" dirty="0" smtClean="0"/>
              <a:t>erfaringer med dette samarbeidet.</a:t>
            </a:r>
          </a:p>
          <a:p>
            <a:endParaRPr lang="nb-NO" sz="2400" baseline="0" dirty="0" smtClean="0"/>
          </a:p>
          <a:p>
            <a:r>
              <a:rPr lang="nb-NO" sz="2400" i="1" baseline="0" dirty="0" smtClean="0"/>
              <a:t>– Vi utveksler erfaringer, det går mest på de lærerne som er her på skolen, det</a:t>
            </a:r>
          </a:p>
          <a:p>
            <a:r>
              <a:rPr lang="nb-NO" sz="2400" i="1" baseline="0" dirty="0" smtClean="0"/>
              <a:t>har vært nyttig å fortelle hverandre hva vi gjør, og kunne ta ideer fra hverandre</a:t>
            </a:r>
            <a:r>
              <a:rPr lang="nb-NO" i="1" baseline="0" dirty="0" smtClean="0"/>
              <a:t>.</a:t>
            </a:r>
          </a:p>
          <a:p>
            <a:endParaRPr lang="nb-NO" i="1" dirty="0" smtClean="0"/>
          </a:p>
          <a:p>
            <a:endParaRPr lang="nb-NO" i="1" dirty="0" smtClean="0"/>
          </a:p>
        </p:txBody>
      </p:sp>
      <p:sp>
        <p:nvSpPr>
          <p:cNvPr id="3" name="TekstSylinder 2"/>
          <p:cNvSpPr txBox="1"/>
          <p:nvPr/>
        </p:nvSpPr>
        <p:spPr>
          <a:xfrm rot="982014">
            <a:off x="5722449" y="759794"/>
            <a:ext cx="2579391" cy="369332"/>
          </a:xfrm>
          <a:prstGeom prst="rect">
            <a:avLst/>
          </a:prstGeom>
          <a:noFill/>
        </p:spPr>
        <p:txBody>
          <a:bodyPr wrap="square" rtlCol="0">
            <a:spAutoFit/>
          </a:bodyPr>
          <a:lstStyle/>
          <a:p>
            <a:r>
              <a:rPr lang="nb-NO" b="1" dirty="0" smtClean="0"/>
              <a:t>Lokale arbeidsgrupper?</a:t>
            </a:r>
            <a:endParaRPr lang="nb-NO" b="1"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tel 1"/>
          <p:cNvSpPr>
            <a:spLocks noGrp="1"/>
          </p:cNvSpPr>
          <p:nvPr>
            <p:ph type="title"/>
          </p:nvPr>
        </p:nvSpPr>
        <p:spPr>
          <a:xfrm>
            <a:off x="914400" y="274638"/>
            <a:ext cx="7772400" cy="779140"/>
          </a:xfrm>
        </p:spPr>
        <p:txBody>
          <a:bodyPr/>
          <a:lstStyle/>
          <a:p>
            <a:r>
              <a:rPr lang="nb-NO" dirty="0" smtClean="0">
                <a:latin typeface="Comic Sans MS" charset="0"/>
                <a:ea typeface="Comic Sans MS" charset="0"/>
                <a:cs typeface="Comic Sans MS" charset="0"/>
              </a:rPr>
              <a:t>Praksisendring</a:t>
            </a:r>
          </a:p>
        </p:txBody>
      </p:sp>
      <p:sp>
        <p:nvSpPr>
          <p:cNvPr id="34819" name="Plassholder for lysbildenummer 3"/>
          <p:cNvSpPr>
            <a:spLocks noGrp="1"/>
          </p:cNvSpPr>
          <p:nvPr>
            <p:ph type="sldNum" sz="quarter" idx="12"/>
          </p:nvPr>
        </p:nvSpPr>
        <p:spPr bwMode="auto">
          <a:noFill/>
          <a:ln>
            <a:miter lim="800000"/>
            <a:headEnd/>
            <a:tailEnd/>
          </a:ln>
        </p:spPr>
        <p:txBody>
          <a:bodyPr/>
          <a:lstStyle/>
          <a:p>
            <a:fld id="{75C13412-C631-024D-BD83-FC80A6C597C1}" type="slidenum">
              <a:rPr lang="nb-NO" smtClean="0">
                <a:latin typeface="Calibri" charset="0"/>
                <a:ea typeface="ＭＳ Ｐゴシック" charset="-128"/>
                <a:cs typeface="ＭＳ Ｐゴシック" charset="-128"/>
              </a:rPr>
              <a:pPr/>
              <a:t>6</a:t>
            </a:fld>
            <a:endParaRPr lang="nb-NO" smtClean="0">
              <a:latin typeface="Calibri" charset="0"/>
              <a:ea typeface="ＭＳ Ｐゴシック" charset="-128"/>
              <a:cs typeface="ＭＳ Ｐゴシック" charset="-128"/>
            </a:endParaRPr>
          </a:p>
        </p:txBody>
      </p:sp>
      <p:sp>
        <p:nvSpPr>
          <p:cNvPr id="6" name="Rektangel 5"/>
          <p:cNvSpPr/>
          <p:nvPr/>
        </p:nvSpPr>
        <p:spPr>
          <a:xfrm>
            <a:off x="603504" y="1218214"/>
            <a:ext cx="7881804" cy="4616648"/>
          </a:xfrm>
          <a:prstGeom prst="rect">
            <a:avLst/>
          </a:prstGeom>
        </p:spPr>
        <p:txBody>
          <a:bodyPr wrap="square">
            <a:spAutoFit/>
          </a:bodyPr>
          <a:lstStyle/>
          <a:p>
            <a:pPr lvl="1">
              <a:defRPr/>
            </a:pPr>
            <a:r>
              <a:rPr lang="en-US" sz="2800" dirty="0" err="1">
                <a:latin typeface="Chalkboard" charset="0"/>
                <a:ea typeface="ヒラギノ角ゴ ProN W3" charset="-128"/>
                <a:cs typeface="ヒラギノ角ゴ ProN W3" charset="-128"/>
                <a:sym typeface="Helvetica Neue" charset="0"/>
              </a:rPr>
              <a:t>Vaner</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basert</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på</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erfaring</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er</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fantastiske</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stillas</a:t>
            </a:r>
            <a:r>
              <a:rPr lang="en-US" sz="2800" dirty="0">
                <a:latin typeface="Chalkboard" charset="0"/>
                <a:ea typeface="ヒラギノ角ゴ ProN W3" charset="-128"/>
                <a:cs typeface="ヒラギノ角ゴ ProN W3" charset="-128"/>
                <a:sym typeface="Helvetica Neue" charset="0"/>
              </a:rPr>
              <a:t> for </a:t>
            </a:r>
            <a:r>
              <a:rPr lang="en-US" sz="2800" dirty="0" err="1">
                <a:latin typeface="Chalkboard" charset="0"/>
                <a:ea typeface="ヒラギノ角ゴ ProN W3" charset="-128"/>
                <a:cs typeface="ヒラギノ角ゴ ProN W3" charset="-128"/>
                <a:sym typeface="Helvetica Neue" charset="0"/>
              </a:rPr>
              <a:t>undervisning</a:t>
            </a:r>
            <a:r>
              <a:rPr lang="en-US" sz="2800" dirty="0">
                <a:latin typeface="Chalkboard" charset="0"/>
                <a:ea typeface="ヒラギノ角ゴ ProN W3" charset="-128"/>
                <a:cs typeface="ヒラギノ角ゴ ProN W3" charset="-128"/>
                <a:sym typeface="Helvetica Neue" charset="0"/>
              </a:rPr>
              <a:t>, men de </a:t>
            </a:r>
            <a:r>
              <a:rPr lang="en-US" sz="2800" dirty="0" err="1">
                <a:latin typeface="Chalkboard" charset="0"/>
                <a:ea typeface="ヒラギノ角ゴ ProN W3" charset="-128"/>
                <a:cs typeface="ヒラギノ角ゴ ProN W3" charset="-128"/>
                <a:sym typeface="Helvetica Neue" charset="0"/>
              </a:rPr>
              <a:t>er</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også</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kilder</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til</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fossilisering</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og</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kan</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føre</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til</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endringsvegring</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dersom</a:t>
            </a:r>
            <a:r>
              <a:rPr lang="en-US" sz="2800" dirty="0">
                <a:latin typeface="Chalkboard" charset="0"/>
                <a:ea typeface="ヒラギノ角ゴ ProN W3" charset="-128"/>
                <a:cs typeface="ヒラギノ角ゴ ProN W3" charset="-128"/>
                <a:sym typeface="Helvetica Neue" charset="0"/>
              </a:rPr>
              <a:t> de </a:t>
            </a:r>
            <a:r>
              <a:rPr lang="en-US" sz="2800" dirty="0" err="1">
                <a:latin typeface="Chalkboard" charset="0"/>
                <a:ea typeface="ヒラギノ角ゴ ProN W3" charset="-128"/>
                <a:cs typeface="ヒラギノ角ゴ ProN W3" charset="-128"/>
                <a:sym typeface="Helvetica Neue" charset="0"/>
              </a:rPr>
              <a:t>ikke</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utsette</a:t>
            </a:r>
            <a:r>
              <a:rPr lang="en-US" sz="2800" dirty="0">
                <a:latin typeface="Chalkboard" charset="0"/>
                <a:ea typeface="ヒラギノ角ゴ ProN W3" charset="-128"/>
                <a:cs typeface="ヒラギノ角ゴ ProN W3" charset="-128"/>
                <a:sym typeface="Helvetica Neue" charset="0"/>
              </a:rPr>
              <a:t> for </a:t>
            </a:r>
            <a:r>
              <a:rPr lang="en-US" sz="2800" dirty="0" err="1">
                <a:latin typeface="Chalkboard" charset="0"/>
                <a:ea typeface="ヒラギノ角ゴ ProN W3" charset="-128"/>
                <a:cs typeface="ヒラギノ角ゴ ProN W3" charset="-128"/>
                <a:sym typeface="Helvetica Neue" charset="0"/>
              </a:rPr>
              <a:t>kritisk</a:t>
            </a:r>
            <a:r>
              <a:rPr lang="en-US" sz="2800" dirty="0">
                <a:latin typeface="Chalkboard" charset="0"/>
                <a:ea typeface="ヒラギノ角ゴ ProN W3" charset="-128"/>
                <a:cs typeface="ヒラギノ角ゴ ProN W3" charset="-128"/>
                <a:sym typeface="Helvetica Neue" charset="0"/>
              </a:rPr>
              <a:t> </a:t>
            </a:r>
            <a:r>
              <a:rPr lang="en-US" sz="2800" dirty="0" err="1">
                <a:latin typeface="Chalkboard" charset="0"/>
                <a:ea typeface="ヒラギノ角ゴ ProN W3" charset="-128"/>
                <a:cs typeface="ヒラギノ角ゴ ProN W3" charset="-128"/>
                <a:sym typeface="Helvetica Neue" charset="0"/>
              </a:rPr>
              <a:t>analyse</a:t>
            </a:r>
            <a:r>
              <a:rPr lang="en-US" sz="2800" dirty="0">
                <a:latin typeface="Chalkboard" charset="0"/>
                <a:ea typeface="ヒラギノ角ゴ ProN W3" charset="-128"/>
                <a:cs typeface="ヒラギノ角ゴ ProN W3" charset="-128"/>
                <a:sym typeface="Helvetica Neue" charset="0"/>
              </a:rPr>
              <a:t>. </a:t>
            </a:r>
          </a:p>
          <a:p>
            <a:pPr lvl="1">
              <a:defRPr/>
            </a:pPr>
            <a:endParaRPr lang="en-US" sz="3200" dirty="0">
              <a:latin typeface="Chalkboard" charset="0"/>
              <a:ea typeface="ヒラギノ角ゴ ProN W3" charset="-128"/>
              <a:cs typeface="ヒラギノ角ゴ ProN W3" charset="-128"/>
              <a:sym typeface="Helvetica Neue" charset="0"/>
            </a:endParaRPr>
          </a:p>
          <a:p>
            <a:pPr lvl="1">
              <a:defRPr/>
            </a:pPr>
            <a:r>
              <a:rPr lang="en-US" dirty="0">
                <a:latin typeface="Chalkboard" charset="0"/>
                <a:ea typeface="ヒラギノ角ゴ ProN W3" charset="-128"/>
                <a:cs typeface="ヒラギノ角ゴ ProN W3" charset="-128"/>
                <a:sym typeface="Helvetica Neue" charset="0"/>
              </a:rPr>
              <a:t>But habits are both marvelous scaffolds for complex behavior as well as dangerous sources of rigidity and perseveration ...  They persist even when they begin to lose their utility, precisely because they are habits with few countervailing forces.”</a:t>
            </a:r>
          </a:p>
          <a:p>
            <a:pPr lvl="1">
              <a:defRPr/>
            </a:pPr>
            <a:endParaRPr lang="en-US" sz="3200" dirty="0">
              <a:latin typeface="Chalkboard" charset="0"/>
              <a:ea typeface="ヒラギノ角ゴ ProN W3" charset="-128"/>
              <a:cs typeface="ヒラギノ角ゴ ProN W3" charset="-128"/>
              <a:sym typeface="Helvetica Neue" charset="0"/>
            </a:endParaRPr>
          </a:p>
          <a:p>
            <a:pPr lvl="1">
              <a:defRPr/>
            </a:pPr>
            <a:r>
              <a:rPr lang="en-US" dirty="0">
                <a:latin typeface="Chalkboard" charset="0"/>
                <a:ea typeface="ヒラギノ角ゴ ProN W3" charset="-128"/>
                <a:cs typeface="ヒラギノ角ゴ ProN W3" charset="-128"/>
                <a:sym typeface="Helvetica Neue" charset="0"/>
              </a:rPr>
              <a:t>(</a:t>
            </a:r>
            <a:r>
              <a:rPr lang="en-US" dirty="0" err="1">
                <a:latin typeface="Chalkboard" charset="0"/>
                <a:ea typeface="ヒラギノ角ゴ ProN W3" charset="-128"/>
                <a:cs typeface="ヒラギノ角ゴ ProN W3" charset="-128"/>
                <a:sym typeface="Helvetica Neue" charset="0"/>
              </a:rPr>
              <a:t>Shulman</a:t>
            </a:r>
            <a:r>
              <a:rPr lang="en-US" dirty="0">
                <a:latin typeface="Chalkboard" charset="0"/>
                <a:ea typeface="ヒラギノ角ゴ ProN W3" charset="-128"/>
                <a:cs typeface="ヒラギノ角ゴ ProN W3" charset="-128"/>
                <a:sym typeface="Helvetica Neue" charset="0"/>
              </a:rPr>
              <a:t>, 2004, </a:t>
            </a:r>
            <a:r>
              <a:rPr lang="en-US" dirty="0" err="1">
                <a:latin typeface="Chalkboard" charset="0"/>
                <a:ea typeface="ヒラギノ角ゴ ProN W3" charset="-128"/>
                <a:cs typeface="ヒラギノ角ゴ ProN W3" charset="-128"/>
                <a:sym typeface="Helvetica Neue" charset="0"/>
              </a:rPr>
              <a:t>p</a:t>
            </a:r>
            <a:r>
              <a:rPr lang="en-US" dirty="0">
                <a:latin typeface="Chalkboard" charset="0"/>
                <a:ea typeface="ヒラギノ角ゴ ProN W3" charset="-128"/>
                <a:cs typeface="ヒラギノ角ゴ ProN W3" charset="-128"/>
                <a:sym typeface="Helvetica Neue" charset="0"/>
              </a:rPr>
              <a:t>. </a:t>
            </a:r>
            <a:r>
              <a:rPr lang="en-US" dirty="0" smtClean="0">
                <a:latin typeface="Chalkboard" charset="0"/>
                <a:ea typeface="ヒラギノ角ゴ ProN W3" charset="-128"/>
                <a:cs typeface="ヒラギノ角ゴ ProN W3" charset="-128"/>
                <a:sym typeface="Helvetica Neue" charset="0"/>
              </a:rPr>
              <a:t>56)</a:t>
            </a:r>
            <a:endParaRPr lang="nb-NO" dirty="0">
              <a:latin typeface="Chalkboard" charset="0"/>
              <a:ea typeface="ヒラギノ角ゴ ProN W3" charset="-128"/>
              <a:cs typeface="ヒラギノ角ゴ ProN W3" charset="-128"/>
              <a:sym typeface="Chalkboard"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47263" y="488950"/>
            <a:ext cx="8351404" cy="5551150"/>
            <a:chOff x="345" y="470"/>
            <a:chExt cx="5234" cy="3552"/>
          </a:xfrm>
        </p:grpSpPr>
        <p:sp>
          <p:nvSpPr>
            <p:cNvPr id="105477" name="Line 3"/>
            <p:cNvSpPr>
              <a:spLocks noChangeShapeType="1"/>
            </p:cNvSpPr>
            <p:nvPr/>
          </p:nvSpPr>
          <p:spPr bwMode="auto">
            <a:xfrm>
              <a:off x="2880" y="672"/>
              <a:ext cx="0" cy="3024"/>
            </a:xfrm>
            <a:prstGeom prst="line">
              <a:avLst/>
            </a:prstGeom>
            <a:noFill/>
            <a:ln w="28575">
              <a:solidFill>
                <a:schemeClr val="tx1"/>
              </a:solidFill>
              <a:round/>
              <a:headEnd type="triangle" w="med" len="med"/>
              <a:tailEnd type="triangle" w="med" len="med"/>
            </a:ln>
          </p:spPr>
          <p:txBody>
            <a:bodyPr>
              <a:prstTxWarp prst="textNoShape">
                <a:avLst/>
              </a:prstTxWarp>
            </a:bodyPr>
            <a:lstStyle/>
            <a:p>
              <a:endParaRPr lang="nb-NO"/>
            </a:p>
          </p:txBody>
        </p:sp>
        <p:sp>
          <p:nvSpPr>
            <p:cNvPr id="105478" name="Text Box 4"/>
            <p:cNvSpPr txBox="1">
              <a:spLocks noChangeArrowheads="1"/>
            </p:cNvSpPr>
            <p:nvPr/>
          </p:nvSpPr>
          <p:spPr bwMode="auto">
            <a:xfrm>
              <a:off x="2141" y="470"/>
              <a:ext cx="1368" cy="187"/>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300" b="1" dirty="0" smtClean="0"/>
                <a:t>Aktivt elevengasjement</a:t>
              </a:r>
              <a:endParaRPr lang="nb-NO" sz="1300" b="1" dirty="0"/>
            </a:p>
          </p:txBody>
        </p:sp>
        <p:sp>
          <p:nvSpPr>
            <p:cNvPr id="105479" name="Text Box 5"/>
            <p:cNvSpPr txBox="1">
              <a:spLocks noChangeArrowheads="1"/>
            </p:cNvSpPr>
            <p:nvPr/>
          </p:nvSpPr>
          <p:spPr bwMode="auto">
            <a:xfrm>
              <a:off x="2141" y="3835"/>
              <a:ext cx="1479" cy="187"/>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300" b="1" dirty="0" smtClean="0"/>
                <a:t>Passivt elevengasjement</a:t>
              </a:r>
              <a:endParaRPr lang="nb-NO" sz="1300" b="1" dirty="0"/>
            </a:p>
          </p:txBody>
        </p:sp>
        <p:sp>
          <p:nvSpPr>
            <p:cNvPr id="105480" name="Text Box 6"/>
            <p:cNvSpPr txBox="1">
              <a:spLocks noChangeArrowheads="1"/>
            </p:cNvSpPr>
            <p:nvPr/>
          </p:nvSpPr>
          <p:spPr bwMode="auto">
            <a:xfrm rot="16200000" flipH="1">
              <a:off x="4632" y="2065"/>
              <a:ext cx="1703" cy="190"/>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300" b="1" dirty="0" smtClean="0"/>
                <a:t>Uformelle aktiviteter og input</a:t>
              </a:r>
              <a:endParaRPr lang="nb-NO" sz="1300" b="1" dirty="0"/>
            </a:p>
          </p:txBody>
        </p:sp>
        <p:sp>
          <p:nvSpPr>
            <p:cNvPr id="105481" name="Text Box 7"/>
            <p:cNvSpPr txBox="1">
              <a:spLocks noChangeArrowheads="1"/>
            </p:cNvSpPr>
            <p:nvPr/>
          </p:nvSpPr>
          <p:spPr bwMode="auto">
            <a:xfrm rot="16200000" flipH="1">
              <a:off x="-469" y="2061"/>
              <a:ext cx="1817" cy="190"/>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300" b="1" dirty="0" smtClean="0"/>
                <a:t>Formelle akti</a:t>
              </a:r>
              <a:r>
                <a:rPr lang="nb-NO" sz="1300" b="1" dirty="0"/>
                <a:t>v</a:t>
              </a:r>
              <a:r>
                <a:rPr lang="nb-NO" sz="1300" b="1" dirty="0" smtClean="0"/>
                <a:t>iteter og inputs</a:t>
              </a:r>
              <a:endParaRPr lang="nb-NO" sz="1300" b="1" dirty="0"/>
            </a:p>
          </p:txBody>
        </p:sp>
        <p:sp>
          <p:nvSpPr>
            <p:cNvPr id="105482" name="AutoShape 8"/>
            <p:cNvSpPr>
              <a:spLocks noChangeArrowheads="1"/>
            </p:cNvSpPr>
            <p:nvPr/>
          </p:nvSpPr>
          <p:spPr bwMode="auto">
            <a:xfrm flipH="1" flipV="1">
              <a:off x="1824" y="1248"/>
              <a:ext cx="1536" cy="1512"/>
            </a:xfrm>
            <a:prstGeom prst="curvedLeftArrow">
              <a:avLst>
                <a:gd name="adj1" fmla="val 18037"/>
                <a:gd name="adj2" fmla="val 40000"/>
                <a:gd name="adj3" fmla="val 26455"/>
              </a:avLst>
            </a:prstGeom>
            <a:solidFill>
              <a:srgbClr val="DDDDDD">
                <a:alpha val="50195"/>
              </a:srgbClr>
            </a:solidFill>
            <a:ln w="9525">
              <a:solidFill>
                <a:schemeClr val="tx1"/>
              </a:solidFill>
              <a:miter lim="800000"/>
              <a:headEnd/>
              <a:tailEnd/>
            </a:ln>
          </p:spPr>
          <p:txBody>
            <a:bodyPr wrap="none" anchor="ctr">
              <a:prstTxWarp prst="textNoShape">
                <a:avLst/>
              </a:prstTxWarp>
            </a:bodyPr>
            <a:lstStyle/>
            <a:p>
              <a:endParaRPr lang="nb-NO"/>
            </a:p>
          </p:txBody>
        </p:sp>
        <p:sp>
          <p:nvSpPr>
            <p:cNvPr id="105483" name="Text Box 9"/>
            <p:cNvSpPr txBox="1">
              <a:spLocks noChangeArrowheads="1"/>
            </p:cNvSpPr>
            <p:nvPr/>
          </p:nvSpPr>
          <p:spPr bwMode="auto">
            <a:xfrm>
              <a:off x="3360" y="2663"/>
              <a:ext cx="1739" cy="886"/>
            </a:xfrm>
            <a:prstGeom prst="rect">
              <a:avLst/>
            </a:prstGeom>
            <a:noFill/>
            <a:ln w="9525">
              <a:noFill/>
              <a:miter lim="800000"/>
              <a:headEnd/>
              <a:tailEnd/>
            </a:ln>
          </p:spPr>
          <p:txBody>
            <a:bodyPr wrap="square">
              <a:prstTxWarp prst="textNoShape">
                <a:avLst/>
              </a:prstTxWarp>
              <a:spAutoFit/>
            </a:bodyPr>
            <a:lstStyle/>
            <a:p>
              <a:pPr marL="320675" indent="-320675">
                <a:spcBef>
                  <a:spcPct val="50000"/>
                </a:spcBef>
                <a:buFontTx/>
                <a:buAutoNum type="arabicPeriod"/>
              </a:pPr>
              <a:r>
                <a:rPr lang="nb-NO" sz="1400" b="1" dirty="0"/>
                <a:t>Tradisjonell Modell  </a:t>
              </a:r>
            </a:p>
            <a:p>
              <a:pPr marL="320675" indent="-320675">
                <a:spcBef>
                  <a:spcPct val="50000"/>
                </a:spcBef>
                <a:buFontTx/>
                <a:buAutoNum type="arabicPeriod"/>
              </a:pPr>
              <a:r>
                <a:rPr lang="nb-NO" sz="1400" dirty="0"/>
                <a:t>Erfaringsbaserte vurderingsformer som læres uformelt over lang tid </a:t>
              </a:r>
            </a:p>
            <a:p>
              <a:pPr marL="320675" indent="-320675">
                <a:spcBef>
                  <a:spcPct val="50000"/>
                </a:spcBef>
              </a:pPr>
              <a:r>
                <a:rPr lang="nb-NO" sz="1400" dirty="0"/>
                <a:t>Praksisteori / taus kunnskap</a:t>
              </a:r>
            </a:p>
          </p:txBody>
        </p:sp>
        <p:sp>
          <p:nvSpPr>
            <p:cNvPr id="105484" name="Text Box 10"/>
            <p:cNvSpPr txBox="1">
              <a:spLocks noChangeArrowheads="1"/>
            </p:cNvSpPr>
            <p:nvPr/>
          </p:nvSpPr>
          <p:spPr bwMode="auto">
            <a:xfrm>
              <a:off x="697" y="2473"/>
              <a:ext cx="2087" cy="1078"/>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400" b="1" dirty="0"/>
                <a:t>2. Eksplisitt </a:t>
              </a:r>
              <a:r>
                <a:rPr lang="nb-NO" sz="1400" b="1" dirty="0" smtClean="0"/>
                <a:t>Tradisjonell Modell</a:t>
              </a:r>
            </a:p>
            <a:p>
              <a:pPr>
                <a:spcBef>
                  <a:spcPct val="50000"/>
                </a:spcBef>
              </a:pPr>
              <a:r>
                <a:rPr lang="nb-NO" sz="1400" dirty="0"/>
                <a:t>Det utarbeides standarder/ kriterier for vurdering og de deles med elevene med en enkel forklaring.</a:t>
              </a:r>
            </a:p>
            <a:p>
              <a:pPr>
                <a:spcBef>
                  <a:spcPct val="50000"/>
                </a:spcBef>
              </a:pPr>
              <a:r>
                <a:rPr lang="nb-NO" sz="1400" dirty="0"/>
                <a:t>Eksplisitt kunnskap</a:t>
              </a:r>
            </a:p>
            <a:p>
              <a:pPr>
                <a:spcBef>
                  <a:spcPct val="50000"/>
                </a:spcBef>
              </a:pPr>
              <a:endParaRPr lang="nb-NO" sz="1300" dirty="0"/>
            </a:p>
          </p:txBody>
        </p:sp>
        <p:sp>
          <p:nvSpPr>
            <p:cNvPr id="105485" name="Text Box 11"/>
            <p:cNvSpPr txBox="1">
              <a:spLocks noChangeArrowheads="1"/>
            </p:cNvSpPr>
            <p:nvPr/>
          </p:nvSpPr>
          <p:spPr bwMode="auto">
            <a:xfrm>
              <a:off x="747" y="1006"/>
              <a:ext cx="1872" cy="886"/>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400" b="1" dirty="0"/>
                <a:t>3. </a:t>
              </a:r>
              <a:r>
                <a:rPr lang="nb-NO" sz="1400" b="1" dirty="0" err="1" smtClean="0"/>
                <a:t>Sosial-konstruktivistiskt</a:t>
              </a:r>
              <a:r>
                <a:rPr lang="nb-NO" sz="1400" b="1" dirty="0" smtClean="0"/>
                <a:t> </a:t>
              </a:r>
              <a:r>
                <a:rPr lang="nb-NO" sz="1400" b="1" dirty="0"/>
                <a:t>Modell </a:t>
              </a:r>
            </a:p>
            <a:p>
              <a:pPr>
                <a:spcBef>
                  <a:spcPct val="50000"/>
                </a:spcBef>
              </a:pPr>
              <a:r>
                <a:rPr lang="nb-NO" sz="1400" dirty="0"/>
                <a:t>Elevene aktiviseres</a:t>
              </a:r>
              <a:r>
                <a:rPr lang="nb-NO" sz="1400" dirty="0" smtClean="0"/>
                <a:t> i </a:t>
              </a:r>
              <a:r>
                <a:rPr lang="nb-NO" sz="1400" dirty="0"/>
                <a:t>arbeidet med å få frem en felles forståelse for hvilken kompetanse de skal oppnå</a:t>
              </a:r>
            </a:p>
            <a:p>
              <a:pPr>
                <a:spcBef>
                  <a:spcPct val="50000"/>
                </a:spcBef>
              </a:pPr>
              <a:r>
                <a:rPr lang="nb-NO" sz="1400" dirty="0"/>
                <a:t>Over tid</a:t>
              </a:r>
            </a:p>
          </p:txBody>
        </p:sp>
        <p:sp>
          <p:nvSpPr>
            <p:cNvPr id="105486" name="Line 12"/>
            <p:cNvSpPr>
              <a:spLocks noChangeShapeType="1"/>
            </p:cNvSpPr>
            <p:nvPr/>
          </p:nvSpPr>
          <p:spPr bwMode="auto">
            <a:xfrm>
              <a:off x="672" y="2160"/>
              <a:ext cx="4560" cy="0"/>
            </a:xfrm>
            <a:prstGeom prst="line">
              <a:avLst/>
            </a:prstGeom>
            <a:noFill/>
            <a:ln w="38100">
              <a:solidFill>
                <a:schemeClr val="tx1"/>
              </a:solidFill>
              <a:round/>
              <a:headEnd/>
              <a:tailEnd/>
            </a:ln>
          </p:spPr>
          <p:txBody>
            <a:bodyPr>
              <a:prstTxWarp prst="textNoShape">
                <a:avLst/>
              </a:prstTxWarp>
            </a:bodyPr>
            <a:lstStyle/>
            <a:p>
              <a:endParaRPr lang="nb-NO"/>
            </a:p>
          </p:txBody>
        </p:sp>
        <p:sp>
          <p:nvSpPr>
            <p:cNvPr id="105487" name="Text Box 13"/>
            <p:cNvSpPr txBox="1">
              <a:spLocks noChangeArrowheads="1"/>
            </p:cNvSpPr>
            <p:nvPr/>
          </p:nvSpPr>
          <p:spPr bwMode="auto">
            <a:xfrm>
              <a:off x="3241" y="1006"/>
              <a:ext cx="1991" cy="1034"/>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400" b="1" dirty="0"/>
                <a:t>4. Lærende Nettverk Modell    </a:t>
              </a:r>
            </a:p>
            <a:p>
              <a:pPr>
                <a:spcBef>
                  <a:spcPct val="50000"/>
                </a:spcBef>
              </a:pPr>
              <a:r>
                <a:rPr lang="nb-NO" sz="1400" dirty="0"/>
                <a:t>Erfaringsbasert kunnskap deles og videreutvikles mellom  lærere og elever i fellesskap </a:t>
              </a:r>
            </a:p>
            <a:p>
              <a:pPr>
                <a:spcBef>
                  <a:spcPct val="50000"/>
                </a:spcBef>
              </a:pPr>
              <a:r>
                <a:rPr lang="nb-NO" sz="1400" dirty="0"/>
                <a:t>Over tid</a:t>
              </a:r>
            </a:p>
            <a:p>
              <a:pPr lvl="2">
                <a:spcBef>
                  <a:spcPct val="50000"/>
                </a:spcBef>
              </a:pPr>
              <a:endParaRPr lang="nb-NO" sz="1000" dirty="0"/>
            </a:p>
          </p:txBody>
        </p:sp>
        <p:sp>
          <p:nvSpPr>
            <p:cNvPr id="105488" name="Text Box 14"/>
            <p:cNvSpPr txBox="1">
              <a:spLocks noChangeArrowheads="1"/>
            </p:cNvSpPr>
            <p:nvPr/>
          </p:nvSpPr>
          <p:spPr bwMode="auto">
            <a:xfrm>
              <a:off x="2784" y="2496"/>
              <a:ext cx="672" cy="167"/>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100" b="1" i="1">
                  <a:latin typeface="Times New Roman" charset="0"/>
                </a:rPr>
                <a:t>The Past</a:t>
              </a:r>
            </a:p>
          </p:txBody>
        </p:sp>
        <p:sp>
          <p:nvSpPr>
            <p:cNvPr id="105489" name="Text Box 15"/>
            <p:cNvSpPr txBox="1">
              <a:spLocks noChangeArrowheads="1"/>
            </p:cNvSpPr>
            <p:nvPr/>
          </p:nvSpPr>
          <p:spPr bwMode="auto">
            <a:xfrm>
              <a:off x="2544" y="1449"/>
              <a:ext cx="816" cy="167"/>
            </a:xfrm>
            <a:prstGeom prst="rect">
              <a:avLst/>
            </a:prstGeom>
            <a:noFill/>
            <a:ln w="9525">
              <a:noFill/>
              <a:miter lim="800000"/>
              <a:headEnd/>
              <a:tailEnd/>
            </a:ln>
          </p:spPr>
          <p:txBody>
            <a:bodyPr wrap="square">
              <a:prstTxWarp prst="textNoShape">
                <a:avLst/>
              </a:prstTxWarp>
              <a:spAutoFit/>
            </a:bodyPr>
            <a:lstStyle/>
            <a:p>
              <a:pPr>
                <a:spcBef>
                  <a:spcPct val="50000"/>
                </a:spcBef>
              </a:pPr>
              <a:r>
                <a:rPr lang="nb-NO" sz="1100" b="1" i="1">
                  <a:latin typeface="Times New Roman" charset="0"/>
                </a:rPr>
                <a:t>The Future</a:t>
              </a:r>
            </a:p>
          </p:txBody>
        </p:sp>
      </p:grpSp>
      <p:sp>
        <p:nvSpPr>
          <p:cNvPr id="105475" name="Rectangle 16"/>
          <p:cNvSpPr>
            <a:spLocks noChangeArrowheads="1"/>
          </p:cNvSpPr>
          <p:nvPr/>
        </p:nvSpPr>
        <p:spPr bwMode="auto">
          <a:xfrm>
            <a:off x="649287" y="1202362"/>
            <a:ext cx="8048626" cy="5280988"/>
          </a:xfrm>
          <a:prstGeom prst="rect">
            <a:avLst/>
          </a:prstGeom>
          <a:noFill/>
          <a:ln w="38100">
            <a:solidFill>
              <a:schemeClr val="tx1"/>
            </a:solidFill>
            <a:miter lim="800000"/>
            <a:headEnd/>
            <a:tailEnd/>
          </a:ln>
        </p:spPr>
        <p:txBody>
          <a:bodyPr wrap="none" lIns="64291" tIns="32146" rIns="64291" bIns="32146" anchor="ctr">
            <a:prstTxWarp prst="textNoShape">
              <a:avLst/>
            </a:prstTxWarp>
          </a:bodyPr>
          <a:lstStyle/>
          <a:p>
            <a:endParaRPr lang="nb-NO"/>
          </a:p>
        </p:txBody>
      </p:sp>
      <p:sp>
        <p:nvSpPr>
          <p:cNvPr id="105476" name="Text Box 17"/>
          <p:cNvSpPr txBox="1">
            <a:spLocks noChangeArrowheads="1"/>
          </p:cNvSpPr>
          <p:nvPr/>
        </p:nvSpPr>
        <p:spPr bwMode="auto">
          <a:xfrm>
            <a:off x="5322888" y="268288"/>
            <a:ext cx="3375025" cy="220662"/>
          </a:xfrm>
          <a:prstGeom prst="rect">
            <a:avLst/>
          </a:prstGeom>
          <a:noFill/>
          <a:ln w="9525">
            <a:noFill/>
            <a:miter lim="800000"/>
            <a:headEnd/>
            <a:tailEnd/>
          </a:ln>
        </p:spPr>
        <p:txBody>
          <a:bodyPr lIns="64291" tIns="32146" rIns="64291" bIns="32146">
            <a:prstTxWarp prst="textNoShape">
              <a:avLst/>
            </a:prstTxWarp>
            <a:spAutoFit/>
          </a:bodyPr>
          <a:lstStyle/>
          <a:p>
            <a:pPr>
              <a:spcBef>
                <a:spcPct val="50000"/>
              </a:spcBef>
            </a:pPr>
            <a:r>
              <a:rPr lang="nb-NO" sz="1000">
                <a:latin typeface="Arial Unicode MS" charset="0"/>
              </a:rPr>
              <a:t>Etter modell av O’Donovan, Price &amp; Rust  2008</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l"/>
            <a:r>
              <a:rPr lang="nb-NO" smtClean="0">
                <a:latin typeface="Comic Sans MS" charset="0"/>
                <a:ea typeface="Comic Sans MS" charset="0"/>
                <a:cs typeface="Comic Sans MS" charset="0"/>
              </a:rPr>
              <a:t>Motivasjon </a:t>
            </a:r>
            <a:r>
              <a:rPr lang="nb-NO" sz="2800" smtClean="0">
                <a:latin typeface="Comic Sans MS" charset="0"/>
                <a:ea typeface="Comic Sans MS" charset="0"/>
                <a:cs typeface="Comic Sans MS" charset="0"/>
              </a:rPr>
              <a:t>en pris man betaler? </a:t>
            </a:r>
          </a:p>
        </p:txBody>
      </p:sp>
      <p:sp>
        <p:nvSpPr>
          <p:cNvPr id="45060" name="Slide Number Placeholder 3"/>
          <p:cNvSpPr>
            <a:spLocks noGrp="1"/>
          </p:cNvSpPr>
          <p:nvPr>
            <p:ph type="sldNum" sz="quarter" idx="12"/>
          </p:nvPr>
        </p:nvSpPr>
        <p:spPr bwMode="auto">
          <a:noFill/>
          <a:ln>
            <a:miter lim="800000"/>
            <a:headEnd/>
            <a:tailEnd/>
          </a:ln>
        </p:spPr>
        <p:txBody>
          <a:bodyPr/>
          <a:lstStyle/>
          <a:p>
            <a:fld id="{45578744-82E3-884A-8DC9-E31D64D97279}" type="slidenum">
              <a:rPr lang="nb-NO" smtClean="0">
                <a:latin typeface="Calibri" charset="0"/>
                <a:ea typeface="ＭＳ Ｐゴシック" charset="-128"/>
                <a:cs typeface="ＭＳ Ｐゴシック" charset="-128"/>
              </a:rPr>
              <a:pPr/>
              <a:t>8</a:t>
            </a:fld>
            <a:endParaRPr lang="nb-NO" smtClean="0">
              <a:latin typeface="Calibri" charset="0"/>
              <a:ea typeface="ＭＳ Ｐゴシック" charset="-128"/>
              <a:cs typeface="ＭＳ Ｐゴシック" charset="-128"/>
            </a:endParaRPr>
          </a:p>
        </p:txBody>
      </p:sp>
      <p:sp>
        <p:nvSpPr>
          <p:cNvPr id="45059" name="Content Placeholder 2"/>
          <p:cNvSpPr>
            <a:spLocks noGrp="1"/>
          </p:cNvSpPr>
          <p:nvPr>
            <p:ph sz="quarter" idx="1"/>
          </p:nvPr>
        </p:nvSpPr>
        <p:spPr>
          <a:xfrm>
            <a:off x="457200" y="1600200"/>
            <a:ext cx="8229600" cy="4756150"/>
          </a:xfrm>
          <a:solidFill>
            <a:schemeClr val="bg1"/>
          </a:solidFill>
        </p:spPr>
        <p:txBody>
          <a:bodyPr>
            <a:normAutofit/>
          </a:bodyPr>
          <a:lstStyle/>
          <a:p>
            <a:pPr>
              <a:buFont typeface="Arial" charset="0"/>
              <a:buNone/>
            </a:pPr>
            <a:r>
              <a:rPr lang="nb-NO" sz="2400" smtClean="0"/>
              <a:t>	</a:t>
            </a:r>
            <a:r>
              <a:rPr lang="nb-NO" sz="2400" smtClean="0">
                <a:latin typeface="Comic Sans MS" charset="0"/>
                <a:ea typeface="Comic Sans MS" charset="0"/>
                <a:cs typeface="Comic Sans MS" charset="0"/>
              </a:rPr>
              <a:t>”</a:t>
            </a:r>
            <a:r>
              <a:rPr lang="nb-NO" sz="2000" smtClean="0">
                <a:latin typeface="Comic Sans MS" charset="0"/>
                <a:ea typeface="Comic Sans MS" charset="0"/>
                <a:cs typeface="Comic Sans MS" charset="0"/>
              </a:rPr>
              <a:t>Lærere som inviterer elever inn i en interessant og utfordrende prosess, har større sjanse for å vekke indre motivasjon (dybdelæring). </a:t>
            </a:r>
          </a:p>
          <a:p>
            <a:pPr>
              <a:buFont typeface="Arial" charset="0"/>
              <a:buNone/>
            </a:pPr>
            <a:r>
              <a:rPr lang="nb-NO" sz="2000" smtClean="0">
                <a:latin typeface="Comic Sans MS" charset="0"/>
                <a:ea typeface="Comic Sans MS" charset="0"/>
                <a:cs typeface="Comic Sans MS" charset="0"/>
              </a:rPr>
              <a:t>	Vurderingsformer som fokuserer på fremtidig læring er et motivasjonsfremmende redskap.”</a:t>
            </a:r>
          </a:p>
          <a:p>
            <a:pPr lvl="2">
              <a:buFont typeface="Arial" charset="0"/>
              <a:buNone/>
            </a:pPr>
            <a:endParaRPr lang="nb-NO" sz="2000" smtClean="0">
              <a:latin typeface="Comic Sans MS" charset="0"/>
              <a:ea typeface="Comic Sans MS" charset="0"/>
              <a:cs typeface="Comic Sans MS" charset="0"/>
            </a:endParaRPr>
          </a:p>
          <a:p>
            <a:pPr lvl="2">
              <a:buFont typeface="Arial" charset="0"/>
              <a:buNone/>
            </a:pPr>
            <a:r>
              <a:rPr lang="nb-NO" sz="2000" b="1" smtClean="0">
                <a:latin typeface="Comic Sans MS" charset="0"/>
                <a:ea typeface="Comic Sans MS" charset="0"/>
                <a:cs typeface="Comic Sans MS" charset="0"/>
              </a:rPr>
              <a:t>Alle må oppleve:</a:t>
            </a:r>
          </a:p>
          <a:p>
            <a:pPr lvl="2"/>
            <a:r>
              <a:rPr lang="en-US" sz="2000" smtClean="0">
                <a:latin typeface="Comic Sans MS" charset="0"/>
                <a:ea typeface="Comic Sans MS" charset="0"/>
                <a:cs typeface="Comic Sans MS" charset="0"/>
              </a:rPr>
              <a:t>Å</a:t>
            </a:r>
            <a:r>
              <a:rPr lang="nb-NO" sz="2000" smtClean="0">
                <a:latin typeface="Comic Sans MS" charset="0"/>
                <a:ea typeface="Comic Sans MS" charset="0"/>
                <a:cs typeface="Comic Sans MS" charset="0"/>
              </a:rPr>
              <a:t> ha reelle mål</a:t>
            </a:r>
          </a:p>
          <a:p>
            <a:pPr lvl="2"/>
            <a:r>
              <a:rPr lang="en-US" sz="2000" smtClean="0">
                <a:latin typeface="Comic Sans MS" charset="0"/>
                <a:ea typeface="Comic Sans MS" charset="0"/>
                <a:cs typeface="Comic Sans MS" charset="0"/>
              </a:rPr>
              <a:t>M</a:t>
            </a:r>
            <a:r>
              <a:rPr lang="nb-NO" sz="2000" smtClean="0">
                <a:latin typeface="Comic Sans MS" charset="0"/>
                <a:ea typeface="Comic Sans MS" charset="0"/>
                <a:cs typeface="Comic Sans MS" charset="0"/>
              </a:rPr>
              <a:t>estring</a:t>
            </a:r>
          </a:p>
          <a:p>
            <a:pPr lvl="2"/>
            <a:r>
              <a:rPr lang="en-US" sz="2000" smtClean="0">
                <a:latin typeface="Comic Sans MS" charset="0"/>
                <a:ea typeface="Comic Sans MS" charset="0"/>
                <a:cs typeface="Comic Sans MS" charset="0"/>
              </a:rPr>
              <a:t>S</a:t>
            </a:r>
            <a:r>
              <a:rPr lang="nb-NO" sz="2000" smtClean="0">
                <a:latin typeface="Comic Sans MS" charset="0"/>
                <a:ea typeface="Comic Sans MS" charset="0"/>
                <a:cs typeface="Comic Sans MS" charset="0"/>
              </a:rPr>
              <a:t>uksess</a:t>
            </a:r>
          </a:p>
          <a:p>
            <a:pPr lvl="2"/>
            <a:r>
              <a:rPr lang="en-US" sz="2000" smtClean="0">
                <a:latin typeface="Comic Sans MS" charset="0"/>
                <a:ea typeface="Comic Sans MS" charset="0"/>
                <a:cs typeface="Comic Sans MS" charset="0"/>
              </a:rPr>
              <a:t>Å</a:t>
            </a:r>
            <a:r>
              <a:rPr lang="nb-NO" sz="2000" smtClean="0">
                <a:latin typeface="Comic Sans MS" charset="0"/>
                <a:ea typeface="Comic Sans MS" charset="0"/>
                <a:cs typeface="Comic Sans MS" charset="0"/>
              </a:rPr>
              <a:t> komme videre</a:t>
            </a:r>
          </a:p>
          <a:p>
            <a:pPr lvl="2"/>
            <a:r>
              <a:rPr lang="en-US" sz="2000" smtClean="0">
                <a:latin typeface="Comic Sans MS" charset="0"/>
                <a:ea typeface="Comic Sans MS" charset="0"/>
                <a:cs typeface="Comic Sans MS" charset="0"/>
              </a:rPr>
              <a:t>B</a:t>
            </a:r>
            <a:r>
              <a:rPr lang="nb-NO" sz="2000" smtClean="0">
                <a:latin typeface="Comic Sans MS" charset="0"/>
                <a:ea typeface="Comic Sans MS" charset="0"/>
                <a:cs typeface="Comic Sans MS" charset="0"/>
              </a:rPr>
              <a:t>li satt krav til</a:t>
            </a:r>
          </a:p>
          <a:p>
            <a:pPr lvl="2"/>
            <a:r>
              <a:rPr lang="en-US" sz="2000" smtClean="0">
                <a:latin typeface="Comic Sans MS" charset="0"/>
                <a:ea typeface="Comic Sans MS" charset="0"/>
                <a:cs typeface="Comic Sans MS" charset="0"/>
              </a:rPr>
              <a:t>B</a:t>
            </a:r>
            <a:r>
              <a:rPr lang="nb-NO" sz="2000" smtClean="0">
                <a:latin typeface="Comic Sans MS" charset="0"/>
                <a:ea typeface="Comic Sans MS" charset="0"/>
                <a:cs typeface="Comic Sans MS" charset="0"/>
              </a:rPr>
              <a:t>li trodd på</a:t>
            </a:r>
            <a:endParaRPr lang="en-US" sz="1800" smtClean="0">
              <a:cs typeface="ＭＳ Ｐゴシック" charset="-128"/>
            </a:endParaRPr>
          </a:p>
        </p:txBody>
      </p:sp>
      <p:sp>
        <p:nvSpPr>
          <p:cNvPr id="6" name="TextBox 5"/>
          <p:cNvSpPr txBox="1"/>
          <p:nvPr/>
        </p:nvSpPr>
        <p:spPr>
          <a:xfrm rot="1079695">
            <a:off x="4467225" y="4321175"/>
            <a:ext cx="3973513" cy="1200150"/>
          </a:xfrm>
          <a:prstGeom prst="rect">
            <a:avLst/>
          </a:prstGeom>
          <a:solidFill>
            <a:schemeClr val="bg1">
              <a:lumMod val="85000"/>
              <a:alpha val="78000"/>
            </a:schemeClr>
          </a:solidFill>
        </p:spPr>
        <p:txBody>
          <a:bodyPr>
            <a:prstTxWarp prst="textNoShape">
              <a:avLst/>
            </a:prstTxWarp>
            <a:spAutoFit/>
          </a:bodyPr>
          <a:lstStyle/>
          <a:p>
            <a:pPr algn="r">
              <a:buFont typeface="Arial" pitchFamily="-107" charset="0"/>
              <a:buNone/>
              <a:defRPr/>
            </a:pPr>
            <a:r>
              <a:rPr lang="en-US">
                <a:latin typeface="Arial" pitchFamily="-107" charset="0"/>
                <a:ea typeface="ＭＳ Ｐゴシック" pitchFamily="-107" charset="-128"/>
                <a:cs typeface="ＭＳ Ｐゴシック" pitchFamily="-107" charset="-128"/>
              </a:rPr>
              <a:t>“J</a:t>
            </a:r>
            <a:r>
              <a:rPr lang="nb-NO">
                <a:latin typeface="Arial" pitchFamily="-107" charset="0"/>
                <a:ea typeface="ＭＳ Ｐゴシック" pitchFamily="-107" charset="-128"/>
                <a:cs typeface="ＭＳ Ｐゴシック" pitchFamily="-107" charset="-128"/>
              </a:rPr>
              <a:t>o mer attraktivt målet er, jo høyere pris er vi villige til å betale”</a:t>
            </a:r>
          </a:p>
          <a:p>
            <a:pPr algn="r">
              <a:buFont typeface="Arial" pitchFamily="-107" charset="0"/>
              <a:buNone/>
              <a:defRPr/>
            </a:pPr>
            <a:r>
              <a:rPr lang="nb-NO">
                <a:latin typeface="Arial" pitchFamily="-107" charset="0"/>
                <a:ea typeface="ＭＳ Ｐゴシック" pitchFamily="-107" charset="-128"/>
                <a:cs typeface="ＭＳ Ｐゴシック" pitchFamily="-107" charset="-128"/>
              </a:rPr>
              <a:t>Kari Smith; Norsk Pedagogisk Tidskrift 2007 nr2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a:xfrm>
            <a:off x="914400" y="274638"/>
            <a:ext cx="8043814" cy="1143000"/>
          </a:xfrm>
        </p:spPr>
        <p:txBody>
          <a:bodyPr anchor="ctr"/>
          <a:lstStyle/>
          <a:p>
            <a:r>
              <a:rPr lang="nb-NO" dirty="0" smtClean="0"/>
              <a:t>Tidligere erfaringer </a:t>
            </a:r>
            <a:r>
              <a:rPr lang="nb-NO" sz="2000" dirty="0" smtClean="0"/>
              <a:t>sluttrapporten Telemarksforskning</a:t>
            </a:r>
            <a:endParaRPr lang="nb-NO" sz="2000" dirty="0"/>
          </a:p>
        </p:txBody>
      </p:sp>
      <p:sp>
        <p:nvSpPr>
          <p:cNvPr id="3" name="Plassholder for innhold 2"/>
          <p:cNvSpPr>
            <a:spLocks noGrp="1"/>
          </p:cNvSpPr>
          <p:nvPr>
            <p:ph sz="quarter" idx="1"/>
          </p:nvPr>
        </p:nvSpPr>
        <p:spPr>
          <a:xfrm>
            <a:off x="914399" y="1447800"/>
            <a:ext cx="4314603" cy="4572000"/>
          </a:xfrm>
        </p:spPr>
        <p:txBody>
          <a:bodyPr>
            <a:normAutofit fontScale="92500" lnSpcReduction="10000"/>
          </a:bodyPr>
          <a:lstStyle/>
          <a:p>
            <a:r>
              <a:rPr lang="nb-NO" b="1" dirty="0" smtClean="0"/>
              <a:t>Elevenes utbytte </a:t>
            </a:r>
          </a:p>
          <a:p>
            <a:pPr lvl="1"/>
            <a:r>
              <a:rPr lang="nb-NO" dirty="0" smtClean="0"/>
              <a:t>Metodisk tilnærming (</a:t>
            </a:r>
            <a:r>
              <a:rPr lang="nb-NO" dirty="0" err="1" smtClean="0"/>
              <a:t>ludique</a:t>
            </a:r>
            <a:r>
              <a:rPr lang="nb-NO" dirty="0" smtClean="0"/>
              <a:t>)</a:t>
            </a:r>
          </a:p>
          <a:p>
            <a:pPr lvl="1"/>
            <a:r>
              <a:rPr lang="nb-NO" dirty="0" smtClean="0"/>
              <a:t>Integrering i skolens program</a:t>
            </a:r>
          </a:p>
          <a:p>
            <a:pPr lvl="1"/>
            <a:r>
              <a:rPr lang="nb-NO" dirty="0" smtClean="0"/>
              <a:t>Kontinuitet</a:t>
            </a:r>
          </a:p>
          <a:p>
            <a:pPr lvl="1">
              <a:buNone/>
            </a:pPr>
            <a:endParaRPr lang="nb-NO" dirty="0" smtClean="0"/>
          </a:p>
          <a:p>
            <a:r>
              <a:rPr lang="nb-NO" b="1" dirty="0" smtClean="0"/>
              <a:t>Organisering +</a:t>
            </a:r>
          </a:p>
          <a:p>
            <a:pPr lvl="1"/>
            <a:r>
              <a:rPr lang="nb-NO" dirty="0" smtClean="0"/>
              <a:t>Introduksjonsmodellen</a:t>
            </a:r>
          </a:p>
          <a:p>
            <a:pPr lvl="1"/>
            <a:r>
              <a:rPr lang="nb-NO" smtClean="0"/>
              <a:t>Progresjonsmodellen</a:t>
            </a:r>
          </a:p>
          <a:p>
            <a:pPr lvl="1">
              <a:buNone/>
            </a:pPr>
            <a:endParaRPr lang="nb-NO" smtClean="0"/>
          </a:p>
          <a:p>
            <a:r>
              <a:rPr lang="nb-NO" b="1" dirty="0" smtClean="0"/>
              <a:t>Kompetanseheving</a:t>
            </a:r>
          </a:p>
          <a:p>
            <a:pPr lvl="1"/>
            <a:r>
              <a:rPr lang="nb-NO" dirty="0" smtClean="0"/>
              <a:t>Faglig kom. kompetanse</a:t>
            </a:r>
          </a:p>
          <a:p>
            <a:pPr lvl="1"/>
            <a:r>
              <a:rPr lang="nb-NO" dirty="0" smtClean="0"/>
              <a:t>Didaktisk kompetanse</a:t>
            </a:r>
          </a:p>
          <a:p>
            <a:pPr lvl="1"/>
            <a:endParaRPr lang="nb-NO" dirty="0" smtClean="0"/>
          </a:p>
          <a:p>
            <a:endParaRPr lang="nb-NO" dirty="0"/>
          </a:p>
        </p:txBody>
      </p:sp>
      <p:sp>
        <p:nvSpPr>
          <p:cNvPr id="4" name="Plassholder for innhold 3"/>
          <p:cNvSpPr>
            <a:spLocks noGrp="1"/>
          </p:cNvSpPr>
          <p:nvPr>
            <p:ph sz="quarter" idx="2"/>
          </p:nvPr>
        </p:nvSpPr>
        <p:spPr>
          <a:xfrm>
            <a:off x="4933949" y="1447800"/>
            <a:ext cx="4024265" cy="4572000"/>
          </a:xfrm>
        </p:spPr>
        <p:txBody>
          <a:bodyPr>
            <a:normAutofit fontScale="92500" lnSpcReduction="10000"/>
          </a:bodyPr>
          <a:lstStyle/>
          <a:p>
            <a:r>
              <a:rPr lang="nb-NO" b="1" dirty="0" smtClean="0"/>
              <a:t>Didaktiske erfaringer</a:t>
            </a:r>
          </a:p>
          <a:p>
            <a:pPr lvl="1"/>
            <a:r>
              <a:rPr lang="nb-NO" dirty="0" smtClean="0"/>
              <a:t>Lystbetont</a:t>
            </a:r>
          </a:p>
          <a:p>
            <a:pPr lvl="1"/>
            <a:r>
              <a:rPr lang="nb-NO" dirty="0" smtClean="0"/>
              <a:t>Interessant</a:t>
            </a:r>
          </a:p>
          <a:p>
            <a:pPr lvl="1"/>
            <a:r>
              <a:rPr lang="nb-NO" dirty="0" smtClean="0"/>
              <a:t>Elevaktivitet</a:t>
            </a:r>
          </a:p>
          <a:p>
            <a:pPr lvl="1"/>
            <a:r>
              <a:rPr lang="nb-NO" dirty="0" smtClean="0"/>
              <a:t>Fokus på læringsprosessen</a:t>
            </a:r>
          </a:p>
          <a:p>
            <a:pPr lvl="1"/>
            <a:r>
              <a:rPr lang="nb-NO" dirty="0" smtClean="0"/>
              <a:t>Lærerens forventninger +</a:t>
            </a:r>
          </a:p>
          <a:p>
            <a:pPr lvl="1"/>
            <a:r>
              <a:rPr lang="nb-NO" dirty="0" err="1" smtClean="0"/>
              <a:t>Kommunkativ</a:t>
            </a:r>
            <a:r>
              <a:rPr lang="nb-NO" dirty="0" smtClean="0"/>
              <a:t> tilnærming +</a:t>
            </a:r>
          </a:p>
          <a:p>
            <a:pPr lvl="1"/>
            <a:endParaRPr lang="nb-NO" dirty="0" smtClean="0"/>
          </a:p>
          <a:p>
            <a:r>
              <a:rPr lang="nb-NO" b="1" dirty="0" smtClean="0"/>
              <a:t>Rektors rolle</a:t>
            </a:r>
          </a:p>
          <a:p>
            <a:pPr lvl="1"/>
            <a:r>
              <a:rPr lang="nb-NO" dirty="0" smtClean="0"/>
              <a:t>Involvering</a:t>
            </a:r>
          </a:p>
          <a:p>
            <a:pPr lvl="1"/>
            <a:r>
              <a:rPr lang="nb-NO" dirty="0" smtClean="0"/>
              <a:t>støtte</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xEl>
                                              <p:pRg st="9" end="9"/>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illighet">
  <a:themeElements>
    <a:clrScheme name="Billighe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Billighet">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illighet">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Billighet.thmx</Template>
  <TotalTime>290</TotalTime>
  <Words>809</Words>
  <Application>Microsoft Macintosh PowerPoint</Application>
  <PresentationFormat>Skjermfremvisning (4:3)</PresentationFormat>
  <Paragraphs>167</Paragraphs>
  <Slides>11</Slides>
  <Notes>8</Notes>
  <HiddenSlides>0</HiddenSlides>
  <MMClips>0</MMClips>
  <ScaleCrop>false</ScaleCrop>
  <HeadingPairs>
    <vt:vector size="4" baseType="variant">
      <vt:variant>
        <vt:lpstr>Utformingsmal</vt:lpstr>
      </vt:variant>
      <vt:variant>
        <vt:i4>1</vt:i4>
      </vt:variant>
      <vt:variant>
        <vt:lpstr>Lysbildetitler</vt:lpstr>
      </vt:variant>
      <vt:variant>
        <vt:i4>11</vt:i4>
      </vt:variant>
    </vt:vector>
  </HeadingPairs>
  <TitlesOfParts>
    <vt:vector size="12" baseType="lpstr">
      <vt:lpstr>Billighet</vt:lpstr>
      <vt:lpstr>Forsøk med fremmedspråk på barnetrinnet </vt:lpstr>
      <vt:lpstr>Samling 1</vt:lpstr>
      <vt:lpstr>Organisering og mål for samling 1</vt:lpstr>
      <vt:lpstr>Organisering og mål for veiledningen (og arbeid mellom samlingene)</vt:lpstr>
      <vt:lpstr>Lysbilde 5</vt:lpstr>
      <vt:lpstr>Praksisendring</vt:lpstr>
      <vt:lpstr>Lysbilde 7</vt:lpstr>
      <vt:lpstr>Motivasjon en pris man betaler? </vt:lpstr>
      <vt:lpstr>Tidligere erfaringer sluttrapporten Telemarksforskning</vt:lpstr>
      <vt:lpstr>Gun Lundberg  Umeå 2004-6  (artikkel legges ut)</vt:lpstr>
      <vt:lpstr>Neste samling i region nord</vt:lpstr>
    </vt:vector>
  </TitlesOfParts>
  <Company>NTNU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Forsøk med fremmedspråk på barnetrinnet  Etterutdanning</dc:title>
  <dc:creator>Inger Langseth</dc:creator>
  <cp:lastModifiedBy>Inger Langseth</cp:lastModifiedBy>
  <cp:revision>9</cp:revision>
  <dcterms:created xsi:type="dcterms:W3CDTF">2010-09-16T06:40:26Z</dcterms:created>
  <dcterms:modified xsi:type="dcterms:W3CDTF">2010-09-16T06:55:49Z</dcterms:modified>
</cp:coreProperties>
</file>