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2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5D43A-B08A-364E-9334-1F4D1D4F711D}" type="datetimeFigureOut">
              <a:rPr lang="en-US" smtClean="0"/>
              <a:t>12.09.11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88C76E-6161-2941-902C-AE7509CD3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486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88C76E-6161-2941-902C-AE7509CD3A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741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12.09.11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12.09.11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12.09.11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12.09.11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12.09.11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12.09.11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12.09.11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12.09.11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12.09.11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12.09.11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12.09.11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90C4CEC-16D5-4229-B4DE-FDE9B679D7E2}" type="datetimeFigureOut">
              <a:rPr lang="en-US" smtClean="0"/>
              <a:t>12.09.11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torlaug.hoel@plu.ntnu.no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1686527"/>
            <a:ext cx="7543800" cy="2593975"/>
          </a:xfrm>
        </p:spPr>
        <p:txBody>
          <a:bodyPr/>
          <a:lstStyle/>
          <a:p>
            <a:r>
              <a:rPr lang="nn-NO" sz="3600" dirty="0">
                <a:effectLst/>
              </a:rPr>
              <a:t>Utviklingsarbeid i prosjektet</a:t>
            </a:r>
            <a:r>
              <a:rPr lang="nb-NO" dirty="0">
                <a:effectLst/>
              </a:rPr>
              <a:t/>
            </a:r>
            <a:br>
              <a:rPr lang="nb-NO" dirty="0">
                <a:effectLst/>
              </a:rPr>
            </a:br>
            <a:r>
              <a:rPr lang="nn-NO" sz="2800" dirty="0" smtClean="0">
                <a:effectLst/>
              </a:rPr>
              <a:t>Forsøk </a:t>
            </a:r>
            <a:r>
              <a:rPr lang="nn-NO" sz="2800" dirty="0">
                <a:effectLst/>
              </a:rPr>
              <a:t>med </a:t>
            </a:r>
            <a:r>
              <a:rPr lang="nn-NO" sz="2800" dirty="0" err="1">
                <a:effectLst/>
              </a:rPr>
              <a:t>fremmedspråk</a:t>
            </a:r>
            <a:r>
              <a:rPr lang="nn-NO" sz="2800" dirty="0">
                <a:effectLst/>
              </a:rPr>
              <a:t> på 6.-7. trinn på barnetrinnet</a:t>
            </a:r>
            <a:r>
              <a:rPr lang="nb-NO" sz="2800" dirty="0">
                <a:effectLst/>
              </a:rPr>
              <a:t/>
            </a:r>
            <a:br>
              <a:rPr lang="nb-NO" sz="2800" dirty="0">
                <a:effectLst/>
              </a:rPr>
            </a:br>
            <a:r>
              <a:rPr lang="nb-NO" sz="2800" dirty="0" smtClean="0">
                <a:effectLst/>
              </a:rPr>
              <a:t/>
            </a:r>
            <a:br>
              <a:rPr lang="nb-NO" sz="2800" dirty="0" smtClean="0">
                <a:effectLst/>
              </a:rPr>
            </a:br>
            <a:r>
              <a:rPr lang="nb-NO" sz="2800" dirty="0" smtClean="0">
                <a:effectLst/>
              </a:rPr>
              <a:t/>
            </a:r>
            <a:br>
              <a:rPr lang="nb-NO" sz="2800" dirty="0" smtClean="0">
                <a:effectLst/>
              </a:rPr>
            </a:br>
            <a:r>
              <a:rPr lang="nb-NO" sz="2800" dirty="0" smtClean="0"/>
              <a:t>15. september  2011		</a:t>
            </a:r>
            <a:br>
              <a:rPr lang="nb-NO" sz="2800" dirty="0" smtClean="0"/>
            </a:br>
            <a:r>
              <a:rPr lang="nb-NO" sz="2800" i="1" dirty="0" smtClean="0"/>
              <a:t>Skriveprosesser</a:t>
            </a:r>
            <a:endParaRPr lang="en-US" sz="28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65316" y="4642549"/>
            <a:ext cx="3764283" cy="165167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Torlaug</a:t>
            </a:r>
            <a:r>
              <a:rPr lang="en-US" dirty="0" smtClean="0"/>
              <a:t> </a:t>
            </a:r>
            <a:r>
              <a:rPr lang="en-US" dirty="0" err="1" smtClean="0"/>
              <a:t>Løkensgard</a:t>
            </a:r>
            <a:r>
              <a:rPr lang="en-US" dirty="0" smtClean="0"/>
              <a:t> </a:t>
            </a:r>
            <a:r>
              <a:rPr lang="en-US" dirty="0" err="1" smtClean="0"/>
              <a:t>Hoel</a:t>
            </a:r>
            <a:endParaRPr lang="en-US" dirty="0" smtClean="0"/>
          </a:p>
          <a:p>
            <a:r>
              <a:rPr lang="nn-NO" dirty="0" smtClean="0"/>
              <a:t>Professor</a:t>
            </a:r>
            <a:r>
              <a:rPr lang="nn-NO" dirty="0"/>
              <a:t>, dr.art.</a:t>
            </a:r>
            <a:endParaRPr lang="nb-NO" dirty="0"/>
          </a:p>
          <a:p>
            <a:r>
              <a:rPr lang="nn-NO" dirty="0"/>
              <a:t>PLU/NTNU</a:t>
            </a:r>
            <a:endParaRPr lang="nb-NO" dirty="0"/>
          </a:p>
          <a:p>
            <a:r>
              <a:rPr lang="nn-NO" u="sng" dirty="0">
                <a:hlinkClick r:id="rId2"/>
              </a:rPr>
              <a:t>torlaug.hoel@plu.ntnu.no</a:t>
            </a:r>
            <a:endParaRPr lang="nb-NO" dirty="0"/>
          </a:p>
          <a:p>
            <a:r>
              <a:rPr lang="nn-NO" dirty="0"/>
              <a:t>73591986/91339310</a:t>
            </a:r>
            <a:endParaRPr lang="nb-NO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400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n-NO" b="1" dirty="0" smtClean="0"/>
              <a:t/>
            </a:r>
            <a:br>
              <a:rPr lang="nn-NO" b="1" dirty="0" smtClean="0"/>
            </a:br>
            <a:r>
              <a:rPr lang="nn-NO" b="1" dirty="0" smtClean="0"/>
              <a:t>Myter </a:t>
            </a:r>
            <a:r>
              <a:rPr lang="nn-NO" b="1" dirty="0"/>
              <a:t>om skriving</a:t>
            </a:r>
            <a:r>
              <a:rPr lang="nb-NO" dirty="0"/>
              <a:t/>
            </a:r>
            <a:br>
              <a:rPr lang="nb-NO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nn-NO" dirty="0"/>
              <a:t> </a:t>
            </a:r>
            <a:endParaRPr lang="nb-NO" dirty="0"/>
          </a:p>
          <a:p>
            <a:pPr lvl="0"/>
            <a:r>
              <a:rPr lang="nn-NO" sz="2300" dirty="0"/>
              <a:t>Skriving er å skrive ned tankar ein alt har tenkt og formulert.</a:t>
            </a:r>
            <a:endParaRPr lang="nb-NO" sz="2300" dirty="0"/>
          </a:p>
          <a:p>
            <a:r>
              <a:rPr lang="nn-NO" sz="2300" dirty="0"/>
              <a:t> </a:t>
            </a:r>
            <a:endParaRPr lang="nb-NO" sz="2300" dirty="0"/>
          </a:p>
          <a:p>
            <a:pPr lvl="0"/>
            <a:r>
              <a:rPr lang="nn-NO" sz="2300" dirty="0"/>
              <a:t>Tenkeprosessen kjem før skriveprosessen.</a:t>
            </a:r>
            <a:endParaRPr lang="nb-NO" sz="2300" dirty="0"/>
          </a:p>
          <a:p>
            <a:r>
              <a:rPr lang="nn-NO" sz="2300" dirty="0"/>
              <a:t> </a:t>
            </a:r>
            <a:endParaRPr lang="nb-NO" sz="2300" dirty="0"/>
          </a:p>
          <a:p>
            <a:pPr lvl="0"/>
            <a:r>
              <a:rPr lang="nn-NO" sz="2300" dirty="0"/>
              <a:t>Ein må ha lese det meste av litteraturen før ein kan begynne å skrive.</a:t>
            </a:r>
            <a:endParaRPr lang="nb-NO" sz="2300" dirty="0"/>
          </a:p>
          <a:p>
            <a:r>
              <a:rPr lang="nn-NO" sz="2300" dirty="0"/>
              <a:t> </a:t>
            </a:r>
            <a:endParaRPr lang="nb-NO" sz="2300" dirty="0"/>
          </a:p>
          <a:p>
            <a:pPr lvl="0"/>
            <a:r>
              <a:rPr lang="nn-NO" sz="2300" dirty="0"/>
              <a:t>Ein må ha problemstillinga ferdig formulert før ein kan begynne å skrive.</a:t>
            </a:r>
            <a:endParaRPr lang="nb-NO" sz="2300" dirty="0"/>
          </a:p>
          <a:p>
            <a:r>
              <a:rPr lang="nn-NO" sz="2300" dirty="0"/>
              <a:t> </a:t>
            </a:r>
            <a:endParaRPr lang="nb-NO" sz="2300" dirty="0"/>
          </a:p>
          <a:p>
            <a:pPr lvl="0"/>
            <a:r>
              <a:rPr lang="nn-NO" sz="2300" dirty="0"/>
              <a:t>Ein må ha strukturen (disposisjonen) på teksten ferdig før ein kan begynne å skrive.</a:t>
            </a:r>
            <a:endParaRPr lang="nb-NO" sz="2300" dirty="0"/>
          </a:p>
          <a:p>
            <a:r>
              <a:rPr lang="nn-NO" sz="2300" dirty="0"/>
              <a:t> </a:t>
            </a:r>
            <a:endParaRPr lang="nb-NO" sz="2300" dirty="0"/>
          </a:p>
          <a:p>
            <a:pPr lvl="0"/>
            <a:r>
              <a:rPr lang="nn-NO" sz="2300" dirty="0"/>
              <a:t>Omskriving er teikn på at ein har planlagt skrivearbeidet dårleg.</a:t>
            </a:r>
            <a:endParaRPr lang="nb-NO" sz="2300" dirty="0"/>
          </a:p>
          <a:p>
            <a:r>
              <a:rPr lang="nn-NO" sz="2300" dirty="0"/>
              <a:t> </a:t>
            </a:r>
            <a:endParaRPr lang="nb-NO" sz="2300" dirty="0"/>
          </a:p>
          <a:p>
            <a:pPr lvl="0"/>
            <a:r>
              <a:rPr lang="nn-NO" sz="2300" dirty="0"/>
              <a:t>Den ferdige teksten avspeglar gangen i skriveprosessen.</a:t>
            </a:r>
            <a:endParaRPr lang="nb-NO" sz="2300" dirty="0"/>
          </a:p>
          <a:p>
            <a:r>
              <a:rPr lang="nn-NO" sz="2300" dirty="0"/>
              <a:t> </a:t>
            </a:r>
            <a:endParaRPr lang="nb-NO" sz="2300" dirty="0"/>
          </a:p>
          <a:p>
            <a:pPr lvl="0"/>
            <a:r>
              <a:rPr lang="nn-NO" sz="2300" dirty="0"/>
              <a:t>Det eg skriv, må vere originalt.</a:t>
            </a:r>
            <a:endParaRPr lang="nb-NO" sz="23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898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n-NO" sz="4000" b="1" dirty="0"/>
              <a:t>To funksjonar skriving kan ha</a:t>
            </a:r>
            <a:r>
              <a:rPr lang="nb-NO" dirty="0"/>
              <a:t/>
            </a:r>
            <a:br>
              <a:rPr lang="nb-NO" dirty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4212948" cy="4590288"/>
          </a:xfrm>
        </p:spPr>
        <p:txBody>
          <a:bodyPr>
            <a:normAutofit/>
          </a:bodyPr>
          <a:lstStyle/>
          <a:p>
            <a:r>
              <a:rPr lang="nn-NO" dirty="0" smtClean="0">
                <a:solidFill>
                  <a:srgbClr val="FF0000"/>
                </a:solidFill>
              </a:rPr>
              <a:t>Tenkeskrivin</a:t>
            </a:r>
            <a:r>
              <a:rPr lang="nn-NO" dirty="0">
                <a:solidFill>
                  <a:srgbClr val="FF0000"/>
                </a:solidFill>
              </a:rPr>
              <a:t>g</a:t>
            </a:r>
            <a:r>
              <a:rPr lang="nn-NO" dirty="0" smtClean="0">
                <a:solidFill>
                  <a:srgbClr val="FF0000"/>
                </a:solidFill>
              </a:rPr>
              <a:t>         </a:t>
            </a:r>
            <a:r>
              <a:rPr lang="nn-NO" dirty="0">
                <a:solidFill>
                  <a:srgbClr val="FF0000"/>
                </a:solidFill>
              </a:rPr>
              <a:t> </a:t>
            </a:r>
            <a:endParaRPr lang="nb-NO" dirty="0">
              <a:solidFill>
                <a:srgbClr val="FF0000"/>
              </a:solidFill>
            </a:endParaRPr>
          </a:p>
          <a:p>
            <a:r>
              <a:rPr lang="nn-NO" dirty="0">
                <a:solidFill>
                  <a:srgbClr val="FF0000"/>
                </a:solidFill>
              </a:rPr>
              <a:t>for meg </a:t>
            </a:r>
            <a:r>
              <a:rPr lang="nn-NO" dirty="0" smtClean="0">
                <a:solidFill>
                  <a:srgbClr val="FF0000"/>
                </a:solidFill>
              </a:rPr>
              <a:t>sjølv</a:t>
            </a:r>
            <a:r>
              <a:rPr lang="nn-NO" dirty="0">
                <a:solidFill>
                  <a:srgbClr val="FF0000"/>
                </a:solidFill>
              </a:rPr>
              <a:t> </a:t>
            </a:r>
            <a:endParaRPr lang="nb-NO" dirty="0">
              <a:solidFill>
                <a:srgbClr val="FF0000"/>
              </a:solidFill>
            </a:endParaRPr>
          </a:p>
          <a:p>
            <a:r>
              <a:rPr lang="nn-NO" dirty="0">
                <a:solidFill>
                  <a:srgbClr val="FF0000"/>
                </a:solidFill>
              </a:rPr>
              <a:t>utforske, prøve ut </a:t>
            </a:r>
            <a:r>
              <a:rPr lang="nn-NO" dirty="0" smtClean="0">
                <a:solidFill>
                  <a:srgbClr val="FF0000"/>
                </a:solidFill>
              </a:rPr>
              <a:t>tankar</a:t>
            </a:r>
            <a:endParaRPr lang="nb-NO" dirty="0">
              <a:solidFill>
                <a:srgbClr val="FF0000"/>
              </a:solidFill>
            </a:endParaRPr>
          </a:p>
          <a:p>
            <a:r>
              <a:rPr lang="nn-NO" dirty="0">
                <a:solidFill>
                  <a:srgbClr val="FF0000"/>
                </a:solidFill>
              </a:rPr>
              <a:t>mange </a:t>
            </a:r>
            <a:r>
              <a:rPr lang="nn-NO" dirty="0" smtClean="0">
                <a:solidFill>
                  <a:srgbClr val="FF0000"/>
                </a:solidFill>
              </a:rPr>
              <a:t>idear</a:t>
            </a:r>
            <a:r>
              <a:rPr lang="nn-NO" dirty="0">
                <a:solidFill>
                  <a:srgbClr val="FF0000"/>
                </a:solidFill>
              </a:rPr>
              <a:t>	 </a:t>
            </a:r>
            <a:endParaRPr lang="nb-NO" dirty="0">
              <a:solidFill>
                <a:srgbClr val="FF0000"/>
              </a:solidFill>
            </a:endParaRPr>
          </a:p>
          <a:p>
            <a:r>
              <a:rPr lang="nb-NO" dirty="0" smtClean="0">
                <a:solidFill>
                  <a:srgbClr val="FF0000"/>
                </a:solidFill>
              </a:rPr>
              <a:t>U</a:t>
            </a:r>
            <a:r>
              <a:rPr lang="nn-NO" dirty="0" smtClean="0">
                <a:solidFill>
                  <a:srgbClr val="FF0000"/>
                </a:solidFill>
              </a:rPr>
              <a:t>orden</a:t>
            </a:r>
            <a:endParaRPr lang="nb-NO" dirty="0">
              <a:solidFill>
                <a:srgbClr val="FF0000"/>
              </a:solidFill>
            </a:endParaRPr>
          </a:p>
          <a:p>
            <a:r>
              <a:rPr lang="nn-NO" dirty="0">
                <a:solidFill>
                  <a:srgbClr val="FF0000"/>
                </a:solidFill>
              </a:rPr>
              <a:t>ikkje vekt på det formelle</a:t>
            </a:r>
            <a:r>
              <a:rPr lang="nb-NO" dirty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n-NO" dirty="0" smtClean="0">
                <a:solidFill>
                  <a:srgbClr val="000090"/>
                </a:solidFill>
              </a:rPr>
              <a:t>Presentasjonsskriving</a:t>
            </a:r>
            <a:endParaRPr lang="nb-NO" dirty="0">
              <a:solidFill>
                <a:srgbClr val="000090"/>
              </a:solidFill>
            </a:endParaRPr>
          </a:p>
          <a:p>
            <a:r>
              <a:rPr lang="nn-NO" dirty="0">
                <a:solidFill>
                  <a:srgbClr val="000090"/>
                </a:solidFill>
              </a:rPr>
              <a:t>for lesar eller </a:t>
            </a:r>
            <a:r>
              <a:rPr lang="nn-NO" dirty="0" smtClean="0">
                <a:solidFill>
                  <a:srgbClr val="000090"/>
                </a:solidFill>
              </a:rPr>
              <a:t>lyttar</a:t>
            </a:r>
            <a:endParaRPr lang="nb-NO" dirty="0">
              <a:solidFill>
                <a:srgbClr val="000090"/>
              </a:solidFill>
            </a:endParaRPr>
          </a:p>
          <a:p>
            <a:r>
              <a:rPr lang="nn-NO" dirty="0">
                <a:solidFill>
                  <a:srgbClr val="000090"/>
                </a:solidFill>
              </a:rPr>
              <a:t>formidle tankar</a:t>
            </a:r>
            <a:endParaRPr lang="nb-NO" dirty="0">
              <a:solidFill>
                <a:srgbClr val="000090"/>
              </a:solidFill>
            </a:endParaRPr>
          </a:p>
          <a:p>
            <a:r>
              <a:rPr lang="nn-NO" dirty="0">
                <a:solidFill>
                  <a:srgbClr val="000090"/>
                </a:solidFill>
              </a:rPr>
              <a:t>utval av idear</a:t>
            </a:r>
            <a:endParaRPr lang="nb-NO" dirty="0">
              <a:solidFill>
                <a:srgbClr val="000090"/>
              </a:solidFill>
            </a:endParaRPr>
          </a:p>
          <a:p>
            <a:r>
              <a:rPr lang="nb-NO" dirty="0" smtClean="0">
                <a:solidFill>
                  <a:srgbClr val="000090"/>
                </a:solidFill>
              </a:rPr>
              <a:t>O</a:t>
            </a:r>
            <a:r>
              <a:rPr lang="nn-NO" dirty="0" err="1" smtClean="0">
                <a:solidFill>
                  <a:srgbClr val="000090"/>
                </a:solidFill>
              </a:rPr>
              <a:t>rden</a:t>
            </a:r>
            <a:endParaRPr lang="nn-NO" dirty="0" smtClean="0">
              <a:solidFill>
                <a:srgbClr val="000090"/>
              </a:solidFill>
            </a:endParaRPr>
          </a:p>
          <a:p>
            <a:r>
              <a:rPr lang="nn-NO" dirty="0" smtClean="0">
                <a:solidFill>
                  <a:srgbClr val="000090"/>
                </a:solidFill>
              </a:rPr>
              <a:t>Styrt av visse normer</a:t>
            </a:r>
            <a:endParaRPr lang="nb-NO" dirty="0">
              <a:solidFill>
                <a:srgbClr val="000090"/>
              </a:solidFill>
            </a:endParaRPr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290953" y="4816540"/>
            <a:ext cx="1829824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nn-NO" dirty="0"/>
              <a:t>K</a:t>
            </a:r>
            <a:r>
              <a:rPr lang="nn-NO" dirty="0" smtClean="0"/>
              <a:t>ritisk sans</a:t>
            </a:r>
            <a:r>
              <a:rPr lang="nn-NO" dirty="0"/>
              <a:t> </a:t>
            </a:r>
            <a:r>
              <a:rPr lang="nn-NO" dirty="0"/>
              <a:t>S</a:t>
            </a:r>
            <a:r>
              <a:rPr lang="nn-NO" dirty="0" smtClean="0"/>
              <a:t>ortere </a:t>
            </a:r>
            <a:endParaRPr lang="nb-NO" dirty="0"/>
          </a:p>
          <a:p>
            <a:pPr algn="ctr"/>
            <a:r>
              <a:rPr lang="nb-NO" dirty="0" smtClean="0"/>
              <a:t>O</a:t>
            </a:r>
            <a:r>
              <a:rPr lang="nn-NO" dirty="0" err="1" smtClean="0"/>
              <a:t>rdne</a:t>
            </a:r>
            <a:endParaRPr lang="nb-NO" dirty="0"/>
          </a:p>
          <a:p>
            <a:pPr algn="ctr"/>
            <a:r>
              <a:rPr lang="nb-NO" dirty="0" smtClean="0"/>
              <a:t>S</a:t>
            </a:r>
            <a:r>
              <a:rPr lang="nn-NO" dirty="0" err="1" smtClean="0"/>
              <a:t>trukturere</a:t>
            </a:r>
            <a:endParaRPr lang="nb-NO" dirty="0"/>
          </a:p>
          <a:p>
            <a:pPr algn="ctr"/>
            <a:r>
              <a:rPr lang="nb-NO" dirty="0" smtClean="0"/>
              <a:t>B</a:t>
            </a:r>
            <a:r>
              <a:rPr lang="nn-NO" dirty="0" err="1" smtClean="0"/>
              <a:t>earbeide</a:t>
            </a:r>
            <a:r>
              <a:rPr lang="nn-NO" dirty="0" smtClean="0"/>
              <a:t> </a:t>
            </a:r>
            <a:endParaRPr lang="nb-NO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819324" y="5707604"/>
            <a:ext cx="21985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311953" y="5707604"/>
            <a:ext cx="203465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67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endParaRPr lang="nb-NO" dirty="0" smtClean="0"/>
          </a:p>
          <a:p>
            <a:pPr marL="114300" indent="0">
              <a:buNone/>
            </a:pPr>
            <a:r>
              <a:rPr lang="nb-NO" sz="3300" dirty="0" smtClean="0"/>
              <a:t>"</a:t>
            </a:r>
            <a:r>
              <a:rPr lang="nb-NO" sz="3300" dirty="0" err="1"/>
              <a:t>Thought</a:t>
            </a:r>
            <a:r>
              <a:rPr lang="nb-NO" sz="3300" dirty="0"/>
              <a:t> is not </a:t>
            </a:r>
            <a:r>
              <a:rPr lang="nb-NO" sz="3300" dirty="0" err="1"/>
              <a:t>merely</a:t>
            </a:r>
            <a:r>
              <a:rPr lang="nb-NO" sz="3300" dirty="0"/>
              <a:t> </a:t>
            </a:r>
            <a:r>
              <a:rPr lang="nb-NO" sz="3300" dirty="0" err="1"/>
              <a:t>expressed</a:t>
            </a:r>
            <a:r>
              <a:rPr lang="nb-NO" sz="3300" dirty="0"/>
              <a:t> _ in </a:t>
            </a:r>
            <a:r>
              <a:rPr lang="nb-NO" sz="3300" dirty="0" err="1"/>
              <a:t>words</a:t>
            </a:r>
            <a:r>
              <a:rPr lang="nb-NO" sz="3300" dirty="0"/>
              <a:t>, it </a:t>
            </a:r>
            <a:r>
              <a:rPr lang="nb-NO" sz="3300" dirty="0" err="1"/>
              <a:t>comes</a:t>
            </a:r>
            <a:r>
              <a:rPr lang="nb-NO" sz="3300" dirty="0"/>
              <a:t> </a:t>
            </a:r>
            <a:r>
              <a:rPr lang="nb-NO" sz="3300" dirty="0" err="1"/>
              <a:t>into</a:t>
            </a:r>
            <a:r>
              <a:rPr lang="nb-NO" sz="3300" dirty="0"/>
              <a:t> </a:t>
            </a:r>
            <a:r>
              <a:rPr lang="nb-NO" sz="3300" dirty="0" err="1"/>
              <a:t>existence</a:t>
            </a:r>
            <a:r>
              <a:rPr lang="nb-NO" sz="3300" dirty="0"/>
              <a:t> </a:t>
            </a:r>
            <a:r>
              <a:rPr lang="nb-NO" sz="3300" dirty="0" err="1"/>
              <a:t>through</a:t>
            </a:r>
            <a:r>
              <a:rPr lang="nb-NO" sz="3300" dirty="0"/>
              <a:t> </a:t>
            </a:r>
            <a:r>
              <a:rPr lang="nb-NO" sz="3300" dirty="0" err="1"/>
              <a:t>them</a:t>
            </a:r>
            <a:r>
              <a:rPr lang="nb-NO" sz="3300" dirty="0"/>
              <a:t>."</a:t>
            </a:r>
          </a:p>
          <a:p>
            <a:pPr marL="114300" indent="0">
              <a:buNone/>
            </a:pPr>
            <a:r>
              <a:rPr lang="nb-NO" dirty="0"/>
              <a:t> </a:t>
            </a:r>
            <a:endParaRPr lang="nb-NO" dirty="0" smtClean="0"/>
          </a:p>
          <a:p>
            <a:pPr marL="114300" indent="0">
              <a:buNone/>
            </a:pPr>
            <a:endParaRPr lang="nb-NO" dirty="0"/>
          </a:p>
          <a:p>
            <a:pPr marL="114300" indent="0">
              <a:buNone/>
            </a:pPr>
            <a:r>
              <a:rPr lang="nb-NO" sz="2200" dirty="0"/>
              <a:t>(</a:t>
            </a:r>
            <a:r>
              <a:rPr lang="nb-NO" sz="2200" dirty="0" err="1"/>
              <a:t>Vygotsky</a:t>
            </a:r>
            <a:r>
              <a:rPr lang="nb-NO" sz="2200" dirty="0"/>
              <a:t> 1986 </a:t>
            </a:r>
            <a:endParaRPr lang="nb-NO" sz="2200" dirty="0" smtClean="0"/>
          </a:p>
          <a:p>
            <a:pPr marL="114300" indent="0">
              <a:buNone/>
            </a:pPr>
            <a:r>
              <a:rPr lang="nb-NO" sz="2200" dirty="0" smtClean="0"/>
              <a:t>etter </a:t>
            </a:r>
            <a:r>
              <a:rPr lang="nb-NO" sz="2200" dirty="0"/>
              <a:t>Rommetveit 1990:86)</a:t>
            </a:r>
          </a:p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541" y="1747782"/>
            <a:ext cx="3356904" cy="415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001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/>
              <a:t>Norsk</a:t>
            </a:r>
            <a:r>
              <a:rPr lang="en-US" sz="3600" dirty="0" smtClean="0"/>
              <a:t> </a:t>
            </a:r>
            <a:r>
              <a:rPr lang="en-US" sz="3600" dirty="0" err="1" smtClean="0"/>
              <a:t>stil</a:t>
            </a:r>
            <a:r>
              <a:rPr lang="en-US" sz="3600" dirty="0" smtClean="0"/>
              <a:t>.</a:t>
            </a:r>
            <a:br>
              <a:rPr lang="en-US" sz="3600" dirty="0" smtClean="0"/>
            </a:br>
            <a:r>
              <a:rPr lang="en-US" sz="3600" dirty="0" err="1" smtClean="0"/>
              <a:t>Råd</a:t>
            </a:r>
            <a:r>
              <a:rPr lang="en-US" sz="3600" dirty="0" smtClean="0"/>
              <a:t> </a:t>
            </a:r>
            <a:r>
              <a:rPr lang="en-US" sz="3600" dirty="0" err="1" smtClean="0"/>
              <a:t>og</a:t>
            </a:r>
            <a:r>
              <a:rPr lang="en-US" sz="3600" dirty="0" smtClean="0"/>
              <a:t> </a:t>
            </a:r>
            <a:r>
              <a:rPr lang="en-US" sz="3600" dirty="0" err="1" smtClean="0"/>
              <a:t>regler</a:t>
            </a:r>
            <a:r>
              <a:rPr lang="en-US" sz="3600" dirty="0" smtClean="0"/>
              <a:t> for </a:t>
            </a:r>
            <a:r>
              <a:rPr lang="en-US" sz="3600" dirty="0" err="1" smtClean="0"/>
              <a:t>stilskriving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sz="2400" dirty="0" err="1" smtClean="0"/>
              <a:t>Når</a:t>
            </a:r>
            <a:r>
              <a:rPr lang="en-US" sz="2400" dirty="0" smtClean="0"/>
              <a:t> du </a:t>
            </a:r>
            <a:r>
              <a:rPr lang="en-US" sz="2400" dirty="0" err="1" smtClean="0"/>
              <a:t>nå</a:t>
            </a:r>
            <a:r>
              <a:rPr lang="en-US" sz="2400" dirty="0" smtClean="0"/>
              <a:t> </a:t>
            </a:r>
            <a:r>
              <a:rPr lang="en-US" sz="2400" dirty="0" err="1" smtClean="0"/>
              <a:t>har</a:t>
            </a:r>
            <a:r>
              <a:rPr lang="en-US" sz="2400" dirty="0" smtClean="0"/>
              <a:t> </a:t>
            </a:r>
            <a:r>
              <a:rPr lang="en-US" sz="2400" dirty="0" err="1" smtClean="0"/>
              <a:t>planen</a:t>
            </a:r>
            <a:r>
              <a:rPr lang="en-US" sz="2400" dirty="0" smtClean="0"/>
              <a:t> ( </a:t>
            </a:r>
            <a:r>
              <a:rPr lang="en-US" sz="2400" dirty="0" err="1" smtClean="0"/>
              <a:t>disposisjonen</a:t>
            </a:r>
            <a:r>
              <a:rPr lang="en-US" sz="2400" dirty="0" smtClean="0"/>
              <a:t>) </a:t>
            </a:r>
            <a:r>
              <a:rPr lang="en-US" sz="2400" dirty="0" err="1" smtClean="0"/>
              <a:t>ferdig</a:t>
            </a:r>
            <a:r>
              <a:rPr lang="en-US" sz="2400" dirty="0" smtClean="0"/>
              <a:t>,</a:t>
            </a:r>
          </a:p>
          <a:p>
            <a:pPr marL="114300" indent="0">
              <a:buNone/>
            </a:pPr>
            <a:r>
              <a:rPr lang="en-US" sz="2400" dirty="0" err="1" smtClean="0"/>
              <a:t>Kommer</a:t>
            </a:r>
            <a:r>
              <a:rPr lang="en-US" sz="2400" dirty="0" smtClean="0"/>
              <a:t> </a:t>
            </a:r>
            <a:r>
              <a:rPr lang="en-US" sz="2400" dirty="0" err="1" smtClean="0"/>
              <a:t>turen</a:t>
            </a:r>
            <a:r>
              <a:rPr lang="en-US" sz="2400" dirty="0" smtClean="0"/>
              <a:t> </a:t>
            </a:r>
            <a:r>
              <a:rPr lang="en-US" sz="2400" dirty="0" err="1" smtClean="0"/>
              <a:t>til</a:t>
            </a:r>
            <a:r>
              <a:rPr lang="en-US" sz="2400" dirty="0" smtClean="0"/>
              <a:t> </a:t>
            </a:r>
            <a:r>
              <a:rPr lang="en-US" sz="2400" dirty="0" err="1" smtClean="0"/>
              <a:t>å</a:t>
            </a:r>
            <a:r>
              <a:rPr lang="en-US" sz="2400" dirty="0" smtClean="0"/>
              <a:t> </a:t>
            </a:r>
            <a:r>
              <a:rPr lang="en-US" sz="2400" b="1" dirty="0" err="1" smtClean="0"/>
              <a:t>skrive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stilen</a:t>
            </a:r>
            <a:r>
              <a:rPr lang="en-US" sz="2400" dirty="0" smtClean="0"/>
              <a:t>. </a:t>
            </a:r>
            <a:r>
              <a:rPr lang="en-US" sz="2400" b="1" dirty="0" err="1" smtClean="0"/>
              <a:t>Skriv</a:t>
            </a:r>
            <a:r>
              <a:rPr lang="en-US" sz="2400" dirty="0" smtClean="0"/>
              <a:t> </a:t>
            </a:r>
            <a:r>
              <a:rPr lang="en-US" sz="2400" dirty="0" err="1" smtClean="0"/>
              <a:t>alltid</a:t>
            </a:r>
            <a:r>
              <a:rPr lang="en-US" sz="2400" dirty="0" smtClean="0"/>
              <a:t> </a:t>
            </a:r>
            <a:r>
              <a:rPr lang="en-US" sz="2400" dirty="0" err="1" smtClean="0"/>
              <a:t>kladd</a:t>
            </a:r>
            <a:r>
              <a:rPr lang="en-US" sz="2400" dirty="0" smtClean="0"/>
              <a:t>! Under </a:t>
            </a:r>
            <a:r>
              <a:rPr lang="en-US" sz="2400" dirty="0" err="1" smtClean="0"/>
              <a:t>utarbeidingen</a:t>
            </a:r>
            <a:r>
              <a:rPr lang="en-US" sz="2400" dirty="0" smtClean="0"/>
              <a:t> </a:t>
            </a:r>
            <a:r>
              <a:rPr lang="en-US" sz="2400" dirty="0" err="1" smtClean="0"/>
              <a:t>gjelder</a:t>
            </a:r>
            <a:r>
              <a:rPr lang="en-US" sz="2400" dirty="0" smtClean="0"/>
              <a:t> </a:t>
            </a:r>
            <a:r>
              <a:rPr lang="en-US" sz="2400" dirty="0" err="1" smtClean="0"/>
              <a:t>det</a:t>
            </a:r>
            <a:r>
              <a:rPr lang="en-US" sz="2400" dirty="0" smtClean="0"/>
              <a:t> </a:t>
            </a:r>
            <a:r>
              <a:rPr lang="en-US" sz="2400" dirty="0" err="1" smtClean="0"/>
              <a:t>å</a:t>
            </a:r>
            <a:r>
              <a:rPr lang="en-US" sz="2400" dirty="0" smtClean="0"/>
              <a:t> </a:t>
            </a:r>
            <a:r>
              <a:rPr lang="en-US" sz="2400" dirty="0" err="1" smtClean="0"/>
              <a:t>få</a:t>
            </a:r>
            <a:r>
              <a:rPr lang="en-US" sz="2400" dirty="0" smtClean="0"/>
              <a:t> </a:t>
            </a:r>
            <a:r>
              <a:rPr lang="en-US" sz="2400" dirty="0" err="1" smtClean="0"/>
              <a:t>det</a:t>
            </a:r>
            <a:r>
              <a:rPr lang="en-US" sz="2400" dirty="0" smtClean="0"/>
              <a:t> </a:t>
            </a:r>
            <a:r>
              <a:rPr lang="en-US" sz="2400" dirty="0" err="1" smtClean="0"/>
              <a:t>riktige</a:t>
            </a:r>
            <a:r>
              <a:rPr lang="en-US" sz="2400" dirty="0" smtClean="0"/>
              <a:t> </a:t>
            </a:r>
            <a:r>
              <a:rPr lang="en-US" sz="2400" dirty="0" err="1" smtClean="0"/>
              <a:t>språklige</a:t>
            </a:r>
            <a:r>
              <a:rPr lang="en-US" sz="2400" dirty="0" smtClean="0"/>
              <a:t> </a:t>
            </a:r>
            <a:r>
              <a:rPr lang="en-US" sz="2400" dirty="0" err="1" smtClean="0"/>
              <a:t>uttrykket</a:t>
            </a:r>
            <a:r>
              <a:rPr lang="en-US" sz="2400" dirty="0" smtClean="0"/>
              <a:t> med </a:t>
            </a:r>
            <a:r>
              <a:rPr lang="en-US" sz="2400" dirty="0" err="1" smtClean="0"/>
              <a:t>én</a:t>
            </a:r>
            <a:r>
              <a:rPr lang="en-US" sz="2400" dirty="0" smtClean="0"/>
              <a:t> gang </a:t>
            </a:r>
            <a:r>
              <a:rPr lang="en-US" sz="2400" dirty="0" err="1" smtClean="0"/>
              <a:t>på</a:t>
            </a:r>
            <a:r>
              <a:rPr lang="en-US" sz="2400" dirty="0" smtClean="0"/>
              <a:t> </a:t>
            </a:r>
            <a:r>
              <a:rPr lang="en-US" sz="2400" dirty="0" err="1" smtClean="0"/>
              <a:t>kladden</a:t>
            </a:r>
            <a:r>
              <a:rPr lang="en-US" sz="2400" dirty="0" smtClean="0"/>
              <a:t>.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Nordberg 1957:10, </a:t>
            </a:r>
            <a:r>
              <a:rPr lang="en-US" dirty="0" err="1" smtClean="0"/>
              <a:t>forfatterens</a:t>
            </a:r>
            <a:r>
              <a:rPr lang="en-US" dirty="0" smtClean="0"/>
              <a:t> </a:t>
            </a:r>
            <a:r>
              <a:rPr lang="en-US" dirty="0" err="1" smtClean="0"/>
              <a:t>utheving</a:t>
            </a:r>
            <a:r>
              <a:rPr lang="en-US" dirty="0" smtClean="0"/>
              <a:t>).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alphaModFix amt="24000"/>
          </a:blip>
          <a:stretch>
            <a:fillRect/>
          </a:stretch>
        </p:blipFill>
        <p:spPr>
          <a:xfrm>
            <a:off x="-120301" y="0"/>
            <a:ext cx="86625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800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kannet001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71737" y="-198221"/>
            <a:ext cx="6622459" cy="7237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316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kannet001-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0" y="190500"/>
            <a:ext cx="9144000" cy="646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779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Etterlesning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 smtClean="0"/>
              <a:t> </a:t>
            </a:r>
            <a:r>
              <a:rPr lang="en-US" dirty="0" err="1" smtClean="0"/>
              <a:t>Utprøvande</a:t>
            </a:r>
            <a:r>
              <a:rPr lang="en-US" dirty="0" smtClean="0"/>
              <a:t> </a:t>
            </a:r>
            <a:r>
              <a:rPr lang="en-US" dirty="0" err="1" smtClean="0"/>
              <a:t>skriving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læringsprosessen</a:t>
            </a:r>
            <a:endParaRPr lang="en-US" dirty="0" smtClean="0"/>
          </a:p>
          <a:p>
            <a:pPr marL="114300" indent="0">
              <a:buNone/>
            </a:pPr>
            <a:r>
              <a:rPr lang="en-US" sz="1800" dirty="0" err="1" smtClean="0"/>
              <a:t>Torlaug</a:t>
            </a:r>
            <a:r>
              <a:rPr lang="en-US" sz="1800" dirty="0" smtClean="0"/>
              <a:t> </a:t>
            </a:r>
            <a:r>
              <a:rPr lang="en-US" sz="1800" dirty="0" err="1" smtClean="0"/>
              <a:t>Løkensgard</a:t>
            </a:r>
            <a:r>
              <a:rPr lang="en-US" sz="1800" dirty="0" smtClean="0"/>
              <a:t> </a:t>
            </a:r>
            <a:r>
              <a:rPr lang="en-US" sz="1800" dirty="0" err="1" smtClean="0"/>
              <a:t>Hoel</a:t>
            </a:r>
            <a:endParaRPr lang="en-US" sz="1800" dirty="0" smtClean="0"/>
          </a:p>
          <a:p>
            <a:pPr marL="114300" indent="0">
              <a:buNone/>
            </a:pPr>
            <a:r>
              <a:rPr lang="en-US" sz="1800" dirty="0" err="1" smtClean="0"/>
              <a:t>Å</a:t>
            </a:r>
            <a:r>
              <a:rPr lang="en-US" sz="1800" dirty="0" smtClean="0"/>
              <a:t> </a:t>
            </a:r>
            <a:r>
              <a:rPr lang="en-US" sz="1800" dirty="0" err="1" smtClean="0"/>
              <a:t>skrive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r>
              <a:rPr lang="en-US" sz="1800" dirty="0" smtClean="0"/>
              <a:t> </a:t>
            </a:r>
            <a:r>
              <a:rPr lang="en-US" sz="1800" dirty="0" err="1" smtClean="0"/>
              <a:t>alle</a:t>
            </a:r>
            <a:r>
              <a:rPr lang="en-US" sz="1800" dirty="0" smtClean="0"/>
              <a:t> fag. </a:t>
            </a:r>
            <a:r>
              <a:rPr lang="en-US" sz="1800" dirty="0" err="1" smtClean="0"/>
              <a:t>Universitetsforlaget</a:t>
            </a:r>
            <a:r>
              <a:rPr lang="en-US" sz="1800" dirty="0" smtClean="0"/>
              <a:t> 2008</a:t>
            </a:r>
            <a:endParaRPr lang="en-US" sz="1800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“</a:t>
            </a:r>
            <a:r>
              <a:rPr lang="en-US" dirty="0" err="1" smtClean="0"/>
              <a:t>Jeg</a:t>
            </a:r>
            <a:r>
              <a:rPr lang="en-US" dirty="0" smtClean="0"/>
              <a:t> </a:t>
            </a:r>
            <a:r>
              <a:rPr lang="en-US" dirty="0" err="1" smtClean="0"/>
              <a:t>skriver</a:t>
            </a:r>
            <a:r>
              <a:rPr lang="en-US" dirty="0" smtClean="0"/>
              <a:t> </a:t>
            </a:r>
            <a:r>
              <a:rPr lang="en-US" dirty="0" err="1" smtClean="0"/>
              <a:t>altså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jeg</a:t>
            </a:r>
            <a:r>
              <a:rPr lang="en-US" dirty="0" smtClean="0"/>
              <a:t>”. </a:t>
            </a:r>
          </a:p>
          <a:p>
            <a:pPr marL="114300" indent="0">
              <a:buNone/>
            </a:pPr>
            <a:r>
              <a:rPr lang="en-US" dirty="0" smtClean="0"/>
              <a:t>Om </a:t>
            </a:r>
            <a:r>
              <a:rPr lang="en-US" dirty="0" err="1" smtClean="0"/>
              <a:t>skriving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profesjonsutdanninger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r>
              <a:rPr lang="en-US" sz="1800" dirty="0" err="1" smtClean="0"/>
              <a:t>Torlaug</a:t>
            </a:r>
            <a:r>
              <a:rPr lang="en-US" sz="1800" dirty="0" smtClean="0"/>
              <a:t> </a:t>
            </a:r>
            <a:r>
              <a:rPr lang="en-US" sz="1800" dirty="0" err="1" smtClean="0"/>
              <a:t>Løkensgard</a:t>
            </a:r>
            <a:r>
              <a:rPr lang="en-US" sz="1800" dirty="0" smtClean="0"/>
              <a:t> </a:t>
            </a:r>
            <a:r>
              <a:rPr lang="en-US" sz="1800" dirty="0" err="1" smtClean="0"/>
              <a:t>Hoel</a:t>
            </a:r>
            <a:endParaRPr lang="en-US" sz="1800" dirty="0" smtClean="0"/>
          </a:p>
          <a:p>
            <a:pPr marL="114300" indent="0">
              <a:buNone/>
            </a:pPr>
            <a:r>
              <a:rPr lang="en-US" sz="1800" dirty="0" err="1" smtClean="0"/>
              <a:t>Tekst</a:t>
            </a:r>
            <a:r>
              <a:rPr lang="en-US" sz="1800" dirty="0" smtClean="0"/>
              <a:t> </a:t>
            </a:r>
            <a:r>
              <a:rPr lang="en-US" sz="1800" dirty="0" err="1" smtClean="0"/>
              <a:t>som</a:t>
            </a:r>
            <a:r>
              <a:rPr lang="en-US" sz="1800" dirty="0" smtClean="0"/>
              <a:t> </a:t>
            </a:r>
            <a:r>
              <a:rPr lang="en-US" sz="1800" dirty="0" err="1" smtClean="0"/>
              <a:t>flytter</a:t>
            </a:r>
            <a:r>
              <a:rPr lang="en-US" sz="1800" dirty="0" smtClean="0"/>
              <a:t> </a:t>
            </a:r>
            <a:r>
              <a:rPr lang="en-US" sz="1800" dirty="0" err="1" smtClean="0"/>
              <a:t>grenser</a:t>
            </a:r>
            <a:r>
              <a:rPr lang="en-US" sz="1800" dirty="0" smtClean="0"/>
              <a:t>. </a:t>
            </a:r>
            <a:r>
              <a:rPr lang="en-US" sz="1800" dirty="0" err="1" smtClean="0"/>
              <a:t>Norsk</a:t>
            </a:r>
            <a:r>
              <a:rPr lang="en-US" sz="1800" dirty="0" smtClean="0"/>
              <a:t> </a:t>
            </a:r>
            <a:r>
              <a:rPr lang="en-US" sz="1800" dirty="0" err="1" smtClean="0"/>
              <a:t>Forlag</a:t>
            </a:r>
            <a:r>
              <a:rPr lang="en-US" sz="1800" dirty="0" smtClean="0"/>
              <a:t> 2008.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2830" y="3820163"/>
            <a:ext cx="1648062" cy="2340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9652" y="787981"/>
            <a:ext cx="16256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6632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67</TotalTime>
  <Words>156</Words>
  <Application>Microsoft Macintosh PowerPoint</Application>
  <PresentationFormat>On-screen Show (4:3)</PresentationFormat>
  <Paragraphs>62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Adjacency</vt:lpstr>
      <vt:lpstr>Utviklingsarbeid i prosjektet Forsøk med fremmedspråk på 6.-7. trinn på barnetrinnet   15. september  2011   Skriveprosesser</vt:lpstr>
      <vt:lpstr> Myter om skriving </vt:lpstr>
      <vt:lpstr>To funksjonar skriving kan ha </vt:lpstr>
      <vt:lpstr>PowerPoint Presentation</vt:lpstr>
      <vt:lpstr>Norsk stil. Råd og regler for stilskriving</vt:lpstr>
      <vt:lpstr>PowerPoint Presentation</vt:lpstr>
      <vt:lpstr>PowerPoint Presentation</vt:lpstr>
      <vt:lpstr>Etterlesning</vt:lpstr>
    </vt:vector>
  </TitlesOfParts>
  <Company>NTNU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Utviklingsarbeid i prosjektet Forsøk med fremmedspråk på 6.-7. trinn på barnetrinnet   15. september  2011   Skriveprosesser</dc:title>
  <dc:creator>Inger Langseth</dc:creator>
  <cp:lastModifiedBy>Inger Langseth</cp:lastModifiedBy>
  <cp:revision>6</cp:revision>
  <dcterms:created xsi:type="dcterms:W3CDTF">2011-09-12T12:59:53Z</dcterms:created>
  <dcterms:modified xsi:type="dcterms:W3CDTF">2011-09-12T14:07:52Z</dcterms:modified>
</cp:coreProperties>
</file>